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0" r:id="rId9"/>
    <p:sldId id="271" r:id="rId10"/>
    <p:sldId id="272" r:id="rId11"/>
    <p:sldId id="274" r:id="rId12"/>
    <p:sldId id="275" r:id="rId13"/>
    <p:sldId id="276" r:id="rId14"/>
    <p:sldId id="273" r:id="rId15"/>
    <p:sldId id="265" r:id="rId16"/>
    <p:sldId id="266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65884" autoAdjust="0"/>
  </p:normalViewPr>
  <p:slideViewPr>
    <p:cSldViewPr snapToGrid="0">
      <p:cViewPr varScale="1">
        <p:scale>
          <a:sx n="37" d="100"/>
          <a:sy n="37" d="100"/>
        </p:scale>
        <p:origin x="5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08915-6480-44E2-8E7D-9C76EE1322F6}" type="datetimeFigureOut">
              <a:rPr lang="en-ID" smtClean="0"/>
              <a:t>05/05/2021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51489-0116-4EA9-BA8D-2C0C9EF9F1D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700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peny</a:t>
            </a:r>
            <a:r>
              <a:rPr lang="id-ID" dirty="0"/>
              <a:t>ul</a:t>
            </a:r>
            <a:r>
              <a:rPr lang="en-ID" dirty="0"/>
              <a:t>it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segera</a:t>
            </a:r>
            <a:r>
              <a:rPr lang="en-ID" dirty="0"/>
              <a:t> </a:t>
            </a:r>
            <a:r>
              <a:rPr lang="en-ID" dirty="0" err="1"/>
              <a:t>timbul</a:t>
            </a:r>
            <a:r>
              <a:rPr lang="en-ID" dirty="0"/>
              <a:t> </a:t>
            </a:r>
            <a:r>
              <a:rPr lang="en-ID" dirty="0" err="1"/>
              <a:t>bersamaan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terjadinya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 (</a:t>
            </a:r>
            <a:r>
              <a:rPr lang="en-ID" dirty="0" err="1"/>
              <a:t>misalnya</a:t>
            </a:r>
            <a:r>
              <a:rPr lang="en-ID" dirty="0"/>
              <a:t>, </a:t>
            </a:r>
            <a:r>
              <a:rPr lang="en-ID" dirty="0" err="1"/>
              <a:t>hipertensi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)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menampakkan</a:t>
            </a:r>
            <a:r>
              <a:rPr lang="en-ID" dirty="0"/>
              <a:t> </a:t>
            </a:r>
            <a:r>
              <a:rPr lang="en-ID" dirty="0" err="1"/>
              <a:t>gejala</a:t>
            </a:r>
            <a:r>
              <a:rPr lang="en-ID" dirty="0"/>
              <a:t> pada </a:t>
            </a:r>
            <a:r>
              <a:rPr lang="en-ID" dirty="0" err="1"/>
              <a:t>usia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(</a:t>
            </a:r>
            <a:r>
              <a:rPr lang="en-ID" dirty="0" err="1"/>
              <a:t>misalnya</a:t>
            </a:r>
            <a:r>
              <a:rPr lang="en-ID" dirty="0"/>
              <a:t>, </a:t>
            </a:r>
            <a:r>
              <a:rPr lang="en-ID" dirty="0" err="1"/>
              <a:t>perdarahan</a:t>
            </a:r>
            <a:r>
              <a:rPr lang="en-ID" dirty="0"/>
              <a:t> antepartum yang </a:t>
            </a:r>
            <a:r>
              <a:rPr lang="en-ID" dirty="0" err="1"/>
              <a:t>disebabkan</a:t>
            </a:r>
            <a:r>
              <a:rPr lang="en-ID" dirty="0"/>
              <a:t> oleh </a:t>
            </a:r>
            <a:r>
              <a:rPr lang="en-ID" dirty="0" err="1"/>
              <a:t>plasenta</a:t>
            </a:r>
            <a:r>
              <a:rPr lang="en-ID" dirty="0"/>
              <a:t> previa)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51489-0116-4EA9-BA8D-2C0C9EF9F1D7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59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51489-0116-4EA9-BA8D-2C0C9EF9F1D7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562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CFC49-FCA3-4FB8-B500-79BCC4094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FCA28-D71F-43D5-B616-23D45AD85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52D96-B738-4A35-8C0A-CC8F6B5EA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142-1812-4A76-9D8F-7E2E478AD49A}" type="datetimeFigureOut">
              <a:rPr lang="en-ID" smtClean="0"/>
              <a:t>05/05/2021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3C06B-9D02-406C-81E0-91A76A477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5676B-49A0-429E-91C1-DF0704FD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2911-12BC-4A69-8351-C324846FB1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33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D57E1-90D7-4C2E-BC32-3B6C8624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D6DDFA-9DE6-4823-A718-E0FF3CE4E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68969-25A1-44AD-9491-44F841A5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142-1812-4A76-9D8F-7E2E478AD49A}" type="datetimeFigureOut">
              <a:rPr lang="en-ID" smtClean="0"/>
              <a:t>05/05/2021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05070-70F0-48B7-9EA2-F1D5322F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1F100-2BBD-4613-B516-E17D2E48E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2911-12BC-4A69-8351-C324846FB1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9428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E7F5E8-5F72-45A3-8FB8-8F1001C1C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A3787-16C4-416E-A526-E81C34A7D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D6083-959A-4846-BD0A-DDCD7B476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142-1812-4A76-9D8F-7E2E478AD49A}" type="datetimeFigureOut">
              <a:rPr lang="en-ID" smtClean="0"/>
              <a:t>05/05/2021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326E1-023C-4767-92B2-2454D9913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C95D9-BCCB-46D8-B7D1-96B92F12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2911-12BC-4A69-8351-C324846FB1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26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12B28-37AE-498D-8104-E515DDFE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415D2-4516-4B01-83ED-93EEAE715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847A4-DD61-4D5E-BF85-C43133887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142-1812-4A76-9D8F-7E2E478AD49A}" type="datetimeFigureOut">
              <a:rPr lang="en-ID" smtClean="0"/>
              <a:t>05/05/2021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76A3-84EB-412A-B2FA-96232710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C5B2D-71C6-47A0-84B7-186188AA2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2911-12BC-4A69-8351-C324846FB1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233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7A7D7-F61B-499D-9283-08CF2B8F1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E487F-7E76-42C2-9DA7-8FF2B149C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36AA6-C35F-4D7D-BF17-F1CEB39E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142-1812-4A76-9D8F-7E2E478AD49A}" type="datetimeFigureOut">
              <a:rPr lang="en-ID" smtClean="0"/>
              <a:t>05/05/2021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93B73-FC7B-42E2-B6F3-C2231D4A8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A5FDB-19B1-454D-B28E-74EF7EDB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2911-12BC-4A69-8351-C324846FB1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662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50DF-3B6E-4AB6-8552-120635DD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2B8DE-EE12-4EEA-ACA0-45D288ABF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1880E-B898-455E-ACEF-B5CEA7542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FFB2C-0988-4C55-A56F-6425C8938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142-1812-4A76-9D8F-7E2E478AD49A}" type="datetimeFigureOut">
              <a:rPr lang="en-ID" smtClean="0"/>
              <a:t>05/05/2021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40F68-EA72-401E-BE8D-BFAD6F5EA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E7F4C-7EEB-459B-9303-57E6C4AD9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2911-12BC-4A69-8351-C324846FB1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088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9944-D16C-499C-A7F3-6CC05ADA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0D6A0-11C8-4934-889B-EDB86DAF6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4F512-8AFC-48B0-BDBA-8FFDC1ECE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F2809A-6AA2-47EF-A1A5-431048DB9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56F77D-0E08-4DE7-A929-37819BC0D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E3F577-E46D-4EB2-AE9D-6EA57F46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142-1812-4A76-9D8F-7E2E478AD49A}" type="datetimeFigureOut">
              <a:rPr lang="en-ID" smtClean="0"/>
              <a:t>05/05/2021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20863-9D57-4705-9000-22E0172C5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AC6029-0BC1-4194-BFC3-9E5BAE40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2911-12BC-4A69-8351-C324846FB1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155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6F79-677D-472F-B86B-2951C1CB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A0A901-E21D-483A-9ECC-3DD542A6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142-1812-4A76-9D8F-7E2E478AD49A}" type="datetimeFigureOut">
              <a:rPr lang="en-ID" smtClean="0"/>
              <a:t>05/05/2021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583B4-BDD8-400B-98C2-7D96F5116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DE886-CA2D-4D35-8F05-3148B656F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2911-12BC-4A69-8351-C324846FB1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978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A1C5B-9C91-4E11-B61B-8D807342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142-1812-4A76-9D8F-7E2E478AD49A}" type="datetimeFigureOut">
              <a:rPr lang="en-ID" smtClean="0"/>
              <a:t>05/05/2021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8CD5AA-85A0-4C01-80A9-1D91FBFA7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1B768-AAFF-40D4-AF30-250C4E6A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2911-12BC-4A69-8351-C324846FB1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4748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512CA-B62D-449B-B543-717968BE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076FF-CAEA-4162-81CA-606D5B4E1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599D36-1C14-43F5-B92F-02E28150D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32700-9943-40C8-A0A8-4DFA2870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142-1812-4A76-9D8F-7E2E478AD49A}" type="datetimeFigureOut">
              <a:rPr lang="en-ID" smtClean="0"/>
              <a:t>05/05/2021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C691-9535-4B3A-BD4A-00C30D82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7897D-9411-410C-9A64-22D539DB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2911-12BC-4A69-8351-C324846FB1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699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8CD8A-0925-4985-BE07-36C901ED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3F7016-C896-43E3-BC19-D641B3C9B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64AB9-62C6-4017-84B7-F7D3BD5B8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BFEA2-1138-4939-9D34-25454A06C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142-1812-4A76-9D8F-7E2E478AD49A}" type="datetimeFigureOut">
              <a:rPr lang="en-ID" smtClean="0"/>
              <a:t>05/05/2021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3C398-5CFB-49A4-ABA7-55EB2385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C5642-F769-4DBF-B6BD-53E88F415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2911-12BC-4A69-8351-C324846FB1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184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AFF7A2-6E1C-4CE2-8A7C-99B0FF75C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30BDD-A2D6-4E3B-9158-DB4200C1F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BFCEB-B22A-49E8-A143-8ABDCC16D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CF142-1812-4A76-9D8F-7E2E478AD49A}" type="datetimeFigureOut">
              <a:rPr lang="en-ID" smtClean="0"/>
              <a:t>05/05/2021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DC801-411E-4A13-8370-02DF15D0C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B3DF-DA34-443B-8162-6AFB2D18D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C2911-12BC-4A69-8351-C324846FB1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4666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BEE73-04FA-410C-92F0-5720246677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Antenatal Care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041969-A4ED-4374-87D4-D64CC1809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Inasa Nabila</a:t>
            </a:r>
          </a:p>
          <a:p>
            <a:r>
              <a:rPr lang="id-ID" dirty="0"/>
              <a:t>1810211113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9530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19C0D-AAFE-4542-81F7-492F6F44F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067BB-9777-457F-BC1E-D5CEC93D6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Menilai</a:t>
            </a:r>
            <a:r>
              <a:rPr lang="en-ID" dirty="0"/>
              <a:t> </a:t>
            </a:r>
            <a:r>
              <a:rPr lang="en-ID" dirty="0" err="1"/>
              <a:t>Kesejahteraan</a:t>
            </a:r>
            <a:r>
              <a:rPr lang="en-ID" dirty="0"/>
              <a:t> </a:t>
            </a:r>
            <a:r>
              <a:rPr lang="en-ID" dirty="0" err="1"/>
              <a:t>Janin</a:t>
            </a:r>
            <a:endParaRPr lang="id-ID" dirty="0"/>
          </a:p>
          <a:p>
            <a:pPr marL="0" indent="0">
              <a:buNone/>
            </a:pPr>
            <a:r>
              <a:rPr lang="id-ID" dirty="0"/>
              <a:t>Memasuki usia kehamilan 34 minggu </a:t>
            </a:r>
          </a:p>
          <a:p>
            <a:pPr lvl="1"/>
            <a:r>
              <a:rPr lang="id-ID" dirty="0"/>
              <a:t>Penilaian besar, letak, dan presentasi janin</a:t>
            </a:r>
          </a:p>
          <a:p>
            <a:pPr lvl="1"/>
            <a:r>
              <a:rPr lang="id-ID" dirty="0"/>
              <a:t>Penilaian luas panggul</a:t>
            </a:r>
          </a:p>
          <a:p>
            <a:pPr marL="0" indent="0">
              <a:buNone/>
            </a:pPr>
            <a:endParaRPr lang="id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893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717D5-CD97-4847-A7BC-7C2A65E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Tinggi Fundus Uteri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08D5A-2F42-4622-BDBB-80DCD338F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0329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64E52-F533-4257-A84B-14228DED3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Denyut jantung janin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D2565-7DF9-48DF-A21A-819C1F5A6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5182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DBA86-322F-474C-80DE-849D0F50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Ultrasonografi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DE51-78D0-451E-982F-59F589D29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8199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9441A-98BE-473D-8734-56E89A055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Edukasi Kesehatan Bagi Ibu Hamil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F8950-54C9-4B96-BE25-B65141181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Nutrisi</a:t>
            </a:r>
            <a:r>
              <a:rPr lang="en-ID" dirty="0"/>
              <a:t> yang </a:t>
            </a:r>
            <a:r>
              <a:rPr lang="en-ID" dirty="0" err="1"/>
              <a:t>adek</a:t>
            </a:r>
            <a:r>
              <a:rPr lang="id-ID" dirty="0"/>
              <a:t>ua</a:t>
            </a:r>
            <a:r>
              <a:rPr lang="en-ID" dirty="0"/>
              <a:t>t</a:t>
            </a:r>
            <a:endParaRPr lang="id-ID" dirty="0"/>
          </a:p>
          <a:p>
            <a:pPr lvl="1"/>
            <a:r>
              <a:rPr lang="en-ID" dirty="0" err="1"/>
              <a:t>Kalori</a:t>
            </a:r>
            <a:r>
              <a:rPr lang="id-ID" dirty="0"/>
              <a:t> =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kalori</a:t>
            </a:r>
            <a:r>
              <a:rPr lang="en-ID" dirty="0"/>
              <a:t> yang </a:t>
            </a:r>
            <a:r>
              <a:rPr lang="en-ID" dirty="0" err="1"/>
              <a:t>diperlukan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hamil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harinya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2.500 </a:t>
            </a:r>
            <a:r>
              <a:rPr lang="en-ID" dirty="0" err="1"/>
              <a:t>kalori</a:t>
            </a:r>
            <a:endParaRPr lang="id-ID" dirty="0"/>
          </a:p>
          <a:p>
            <a:pPr lvl="1"/>
            <a:r>
              <a:rPr lang="en-ID" dirty="0"/>
              <a:t>Protein</a:t>
            </a:r>
            <a:r>
              <a:rPr lang="id-ID" dirty="0"/>
              <a:t> = </a:t>
            </a:r>
            <a:r>
              <a:rPr lang="en-ID" dirty="0" err="1"/>
              <a:t>Jumlah</a:t>
            </a:r>
            <a:r>
              <a:rPr lang="en-ID" dirty="0"/>
              <a:t> protein yang </a:t>
            </a:r>
            <a:r>
              <a:rPr lang="en-ID" dirty="0" err="1"/>
              <a:t>diperlukan</a:t>
            </a:r>
            <a:r>
              <a:rPr lang="en-ID" dirty="0"/>
              <a:t> oleh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hamil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85 gram per </a:t>
            </a:r>
            <a:r>
              <a:rPr lang="en-ID" dirty="0" err="1"/>
              <a:t>hari</a:t>
            </a:r>
            <a:r>
              <a:rPr lang="en-ID" dirty="0"/>
              <a:t>.</a:t>
            </a:r>
            <a:endParaRPr lang="id-ID" dirty="0"/>
          </a:p>
          <a:p>
            <a:pPr lvl="1"/>
            <a:r>
              <a:rPr lang="en-ID" dirty="0" err="1"/>
              <a:t>Kalsium</a:t>
            </a:r>
            <a:r>
              <a:rPr lang="id-ID" dirty="0"/>
              <a:t> =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kalsium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hamil</a:t>
            </a:r>
            <a:r>
              <a:rPr lang="en-ID" dirty="0"/>
              <a:t> </a:t>
            </a:r>
            <a:r>
              <a:rPr lang="en-ID" dirty="0" err="1"/>
              <a:t>adaiah</a:t>
            </a:r>
            <a:r>
              <a:rPr lang="en-ID" dirty="0"/>
              <a:t> 1,5 gram per </a:t>
            </a:r>
            <a:r>
              <a:rPr lang="en-ID" dirty="0" err="1"/>
              <a:t>hari</a:t>
            </a:r>
            <a:r>
              <a:rPr lang="en-ID" dirty="0"/>
              <a:t>.</a:t>
            </a:r>
            <a:endParaRPr lang="id-ID" dirty="0"/>
          </a:p>
          <a:p>
            <a:pPr lvl="1"/>
            <a:r>
              <a:rPr lang="en-ID" dirty="0" err="1"/>
              <a:t>Zat</a:t>
            </a:r>
            <a:r>
              <a:rPr lang="en-ID" dirty="0"/>
              <a:t> </a:t>
            </a:r>
            <a:r>
              <a:rPr lang="en-ID" dirty="0" err="1"/>
              <a:t>besi</a:t>
            </a:r>
            <a:r>
              <a:rPr lang="en-ID" dirty="0"/>
              <a:t> </a:t>
            </a:r>
            <a:r>
              <a:rPr lang="id-ID" dirty="0"/>
              <a:t>= </a:t>
            </a:r>
            <a:r>
              <a:rPr lang="en-ID" dirty="0" err="1"/>
              <a:t>asupan</a:t>
            </a:r>
            <a:r>
              <a:rPr lang="en-ID" dirty="0"/>
              <a:t> </a:t>
            </a:r>
            <a:r>
              <a:rPr lang="en-ID" dirty="0" err="1"/>
              <a:t>zat</a:t>
            </a:r>
            <a:r>
              <a:rPr lang="en-ID" dirty="0"/>
              <a:t> </a:t>
            </a:r>
            <a:r>
              <a:rPr lang="en-ID" dirty="0" err="1"/>
              <a:t>besi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hamil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30 mg/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rerutama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trimester </a:t>
            </a:r>
            <a:r>
              <a:rPr lang="en-ID" dirty="0" err="1"/>
              <a:t>kedua</a:t>
            </a:r>
            <a:endParaRPr lang="id-ID" dirty="0"/>
          </a:p>
          <a:p>
            <a:pPr lvl="1"/>
            <a:r>
              <a:rPr lang="en-ID" dirty="0" err="1"/>
              <a:t>Asam</a:t>
            </a:r>
            <a:r>
              <a:rPr lang="en-ID" dirty="0"/>
              <a:t> </a:t>
            </a:r>
            <a:r>
              <a:rPr lang="en-ID" dirty="0" err="1"/>
              <a:t>folat</a:t>
            </a:r>
            <a:r>
              <a:rPr lang="id-ID" dirty="0"/>
              <a:t> =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asam</a:t>
            </a:r>
            <a:r>
              <a:rPr lang="en-ID" dirty="0"/>
              <a:t> </a:t>
            </a:r>
            <a:r>
              <a:rPr lang="en-ID" dirty="0" err="1"/>
              <a:t>folat</a:t>
            </a:r>
            <a:r>
              <a:rPr lang="en-ID" dirty="0"/>
              <a:t> yang </a:t>
            </a:r>
            <a:r>
              <a:rPr lang="en-ID" dirty="0" err="1"/>
              <a:t>dibutuhkan</a:t>
            </a:r>
            <a:r>
              <a:rPr lang="en-ID" dirty="0"/>
              <a:t> oleh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hamil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+00 </a:t>
            </a:r>
            <a:r>
              <a:rPr lang="en-ID" dirty="0" err="1"/>
              <a:t>mikrogram</a:t>
            </a:r>
            <a:r>
              <a:rPr lang="en-ID" dirty="0"/>
              <a:t> per </a:t>
            </a:r>
            <a:r>
              <a:rPr lang="en-ID" dirty="0" err="1"/>
              <a:t>hari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01007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3EA8E-77D8-4AE6-9C9A-F579D014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408B4-B734-43E0-880F-85CA4CA57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026" name="Picture 2" descr="TRIMESTER 1 &#10;DJJ terdengar Jenis kelamir &#10;USG EMBRIO dibedakan &#10;TRIMESTER 2 &#10;20 &#10;24 &#10;16 &#10;DJJ terdengar &#10;stetoskop &#10;TRIMESTER 3 &#10;32 &#10;28 ">
            <a:extLst>
              <a:ext uri="{FF2B5EF4-FFF2-40B4-BE49-F238E27FC236}">
                <a16:creationId xmlns:a16="http://schemas.microsoft.com/office/drawing/2014/main" id="{C8E16DD0-F94C-4C6E-93BC-0EAEB7140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132"/>
            <a:ext cx="12055502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522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9592C-5306-46A0-980E-B7C59928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51284-87DC-4DBF-951B-EC462CC9B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2050" name="Picture 2" descr="Estrogen &#10;Berpengaruh pada sistem &#10;maternal &#10;Progesteron &#10;Oin»ilkan sampai usia kehamilan 10 &#10;minggu oleh korpus luteum, kemuaian &#10;diambil alih plasonta &#10;HCG &#10;1 _ luteum &#10;2. pros&quot; &#10;3. &#10;Puncak : 2 butan &#10;Tumn : 10-16 ">
            <a:extLst>
              <a:ext uri="{FF2B5EF4-FFF2-40B4-BE49-F238E27FC236}">
                <a16:creationId xmlns:a16="http://schemas.microsoft.com/office/drawing/2014/main" id="{78734C03-1A3F-49D9-9630-9CEED61C1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7" y="647293"/>
            <a:ext cx="12018323" cy="571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778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FE95-0F85-404C-B11D-E2F7F724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25540-60C9-436D-862E-91FC6CCA0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074" name="Picture 2" descr="Tidak pasti &#10;Mual Muntah &#10;Montgomery &#10;menonjol &#10;Striae &#10;Linea nlgra &#10;Urinasi &#10;Perubahan BB &#10;Balotement &#10;g.rakan jaNn &#10;Primi 18-20mqg. Multi ">
            <a:extLst>
              <a:ext uri="{FF2B5EF4-FFF2-40B4-BE49-F238E27FC236}">
                <a16:creationId xmlns:a16="http://schemas.microsoft.com/office/drawing/2014/main" id="{534A4C1E-5157-4BA1-8E69-6F11AA7A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0" y="740686"/>
            <a:ext cx="11661437" cy="54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155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E986F-0EBC-486F-82DE-D91658C80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416E4-9B5A-4862-9273-F2BA349A5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098" name="Picture 2" descr="Basil &#10;Lab hCG &#10;LJlangi 1 mgg &#10;Mgg 3-6 : Gestational Sac &#10;Mgg 6-7: Polus Embrional &#10;Mgg 8-9 : Janin &#10;Mgg 9-10 : Plasenta ">
            <a:extLst>
              <a:ext uri="{FF2B5EF4-FFF2-40B4-BE49-F238E27FC236}">
                <a16:creationId xmlns:a16="http://schemas.microsoft.com/office/drawing/2014/main" id="{D6DA85F4-EABB-481F-A884-E9FA9B56B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5" y="1015793"/>
            <a:ext cx="10466962" cy="531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711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F3C88-BAE8-4036-979F-DD34EB53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DA54A-1C16-43B6-8B84-668EA128E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63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F93AB-C021-4C0B-B524-463B69289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D13B2-60B6-4597-9410-F599298CB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Asuhan</a:t>
            </a:r>
            <a:r>
              <a:rPr lang="en-ID" dirty="0"/>
              <a:t> an</a:t>
            </a:r>
            <a:r>
              <a:rPr lang="id-ID" dirty="0"/>
              <a:t>tenata</a:t>
            </a:r>
            <a:r>
              <a:rPr lang="en-ID" dirty="0"/>
              <a:t>l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upaya</a:t>
            </a:r>
            <a:r>
              <a:rPr lang="en-ID" dirty="0"/>
              <a:t> </a:t>
            </a:r>
            <a:r>
              <a:rPr lang="en-ID" dirty="0" err="1"/>
              <a:t>preventif</a:t>
            </a:r>
            <a:r>
              <a:rPr lang="en-ID" dirty="0"/>
              <a:t> program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obstetrik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optimalisasi</a:t>
            </a:r>
            <a:r>
              <a:rPr lang="en-ID" dirty="0"/>
              <a:t> </a:t>
            </a:r>
            <a:r>
              <a:rPr lang="en-ID" dirty="0" err="1"/>
              <a:t>luaran</a:t>
            </a:r>
            <a:r>
              <a:rPr lang="en-ID" dirty="0"/>
              <a:t> </a:t>
            </a:r>
            <a:r>
              <a:rPr lang="en-ID" dirty="0" err="1"/>
              <a:t>marernal</a:t>
            </a:r>
            <a:r>
              <a:rPr lang="en-ID" dirty="0"/>
              <a:t> dan neonatal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serangkaian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pemantauan</a:t>
            </a:r>
            <a:r>
              <a:rPr lang="en-ID" dirty="0"/>
              <a:t> </a:t>
            </a:r>
            <a:r>
              <a:rPr lang="en-ID" dirty="0" err="1"/>
              <a:t>rutin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968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5F75F-E290-432E-BC4A-4D28ABDB4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6 alasan penting untuk mendapatkan asuhan antenatal,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4F7CD-82F2-4CE7-B80A-8BE7805E5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err="1"/>
              <a:t>Membangun</a:t>
            </a:r>
            <a:r>
              <a:rPr lang="es-ES" dirty="0"/>
              <a:t> rasa </a:t>
            </a:r>
            <a:r>
              <a:rPr lang="es-ES" dirty="0" err="1"/>
              <a:t>saling</a:t>
            </a:r>
            <a:r>
              <a:rPr lang="es-ES" dirty="0"/>
              <a:t> </a:t>
            </a:r>
            <a:r>
              <a:rPr lang="es-ES" dirty="0" err="1"/>
              <a:t>percaya</a:t>
            </a:r>
            <a:r>
              <a:rPr lang="es-ES" dirty="0"/>
              <a:t> antara </a:t>
            </a:r>
            <a:r>
              <a:rPr lang="es-ES" dirty="0" err="1"/>
              <a:t>klien</a:t>
            </a:r>
            <a:r>
              <a:rPr lang="es-ES" dirty="0"/>
              <a:t> dan </a:t>
            </a:r>
            <a:r>
              <a:rPr lang="es-ES" dirty="0" err="1"/>
              <a:t>petugas</a:t>
            </a:r>
            <a:r>
              <a:rPr lang="es-ES" dirty="0"/>
              <a:t> </a:t>
            </a:r>
            <a:r>
              <a:rPr lang="es-ES" dirty="0" err="1"/>
              <a:t>kesehatan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en-ID" b="1" dirty="0" err="1"/>
              <a:t>Mengupayakan</a:t>
            </a:r>
            <a:r>
              <a:rPr lang="en-ID" b="1" dirty="0"/>
              <a:t> </a:t>
            </a:r>
            <a:r>
              <a:rPr lang="en-ID" b="1" dirty="0" err="1"/>
              <a:t>terwujudnya</a:t>
            </a:r>
            <a:r>
              <a:rPr lang="en-ID" b="1" dirty="0"/>
              <a:t> </a:t>
            </a:r>
            <a:r>
              <a:rPr lang="en-ID" b="1" dirty="0" err="1"/>
              <a:t>kondisi</a:t>
            </a:r>
            <a:r>
              <a:rPr lang="en-ID" b="1" dirty="0"/>
              <a:t> </a:t>
            </a:r>
            <a:r>
              <a:rPr lang="en-ID" b="1" dirty="0" err="1"/>
              <a:t>terbaik</a:t>
            </a:r>
            <a:r>
              <a:rPr lang="en-ID" b="1" dirty="0"/>
              <a:t> </a:t>
            </a:r>
            <a:r>
              <a:rPr lang="en-ID" b="1" dirty="0" err="1"/>
              <a:t>bagi</a:t>
            </a:r>
            <a:r>
              <a:rPr lang="en-ID" b="1" dirty="0"/>
              <a:t> </a:t>
            </a:r>
            <a:r>
              <a:rPr lang="en-ID" b="1" dirty="0" err="1"/>
              <a:t>ibu</a:t>
            </a:r>
            <a:r>
              <a:rPr lang="en-ID" b="1" dirty="0"/>
              <a:t> dan </a:t>
            </a:r>
            <a:r>
              <a:rPr lang="en-ID" b="1" dirty="0" err="1"/>
              <a:t>bayi</a:t>
            </a:r>
            <a:r>
              <a:rPr lang="en-ID" b="1" dirty="0"/>
              <a:t> yang </a:t>
            </a:r>
            <a:r>
              <a:rPr lang="en-ID" b="1" dirty="0" err="1"/>
              <a:t>dikandungnya</a:t>
            </a:r>
            <a:r>
              <a:rPr lang="en-ID" b="1" dirty="0"/>
              <a:t>.</a:t>
            </a:r>
            <a:endParaRPr lang="id-ID" b="1" dirty="0"/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Memperoleh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dan </a:t>
            </a:r>
            <a:r>
              <a:rPr lang="en-ID" dirty="0" err="1"/>
              <a:t>kehamilannya</a:t>
            </a:r>
            <a:r>
              <a:rPr lang="en-ID" dirty="0"/>
              <a:t>.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Mengidentifikasi dan menata laksana kehamilan risiko tinggi. 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pendidikan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yang </a:t>
            </a:r>
            <a:r>
              <a:rPr lang="en-ID" dirty="0" err="1"/>
              <a:t>diperlukan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menjaga</a:t>
            </a:r>
            <a:r>
              <a:rPr lang="en-ID" dirty="0"/>
              <a:t> </a:t>
            </a:r>
            <a:r>
              <a:rPr lang="en-ID" dirty="0" err="1"/>
              <a:t>kualitas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 dan </a:t>
            </a:r>
            <a:r>
              <a:rPr lang="en-ID" dirty="0" err="1"/>
              <a:t>merawat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.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en-ID" dirty="0" err="1"/>
              <a:t>Menghindarkan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membahayakan</a:t>
            </a:r>
            <a:r>
              <a:rPr lang="en-ID" dirty="0"/>
              <a:t> </a:t>
            </a:r>
            <a:r>
              <a:rPr lang="en-ID" dirty="0" err="1"/>
              <a:t>keselamatan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</a:t>
            </a:r>
            <a:r>
              <a:rPr lang="en-ID" dirty="0" err="1"/>
              <a:t>hamil</a:t>
            </a:r>
            <a:r>
              <a:rPr lang="en-ID" dirty="0"/>
              <a:t> dan </a:t>
            </a:r>
            <a:r>
              <a:rPr lang="en-ID" dirty="0" err="1"/>
              <a:t>bayi</a:t>
            </a:r>
            <a:r>
              <a:rPr lang="en-ID" dirty="0"/>
              <a:t> yang </a:t>
            </a:r>
            <a:r>
              <a:rPr lang="en-ID" dirty="0" err="1"/>
              <a:t>dikandungnya</a:t>
            </a:r>
            <a:r>
              <a:rPr lang="en-ID" dirty="0"/>
              <a:t>.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28920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3461A-970F-4179-8758-D0F5E969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Jadwal</a:t>
            </a:r>
            <a:r>
              <a:rPr lang="en-ID" dirty="0"/>
              <a:t> K</a:t>
            </a:r>
            <a:r>
              <a:rPr lang="id-ID" dirty="0"/>
              <a:t>u</a:t>
            </a:r>
            <a:r>
              <a:rPr lang="en-ID" dirty="0" err="1"/>
              <a:t>nj</a:t>
            </a:r>
            <a:r>
              <a:rPr lang="id-ID" dirty="0"/>
              <a:t>un</a:t>
            </a:r>
            <a:r>
              <a:rPr lang="en-ID" dirty="0" err="1"/>
              <a:t>gan</a:t>
            </a:r>
            <a:r>
              <a:rPr lang="en-ID" dirty="0"/>
              <a:t> As</a:t>
            </a:r>
            <a:r>
              <a:rPr lang="id-ID" dirty="0"/>
              <a:t>u</a:t>
            </a:r>
            <a:r>
              <a:rPr lang="en-ID" dirty="0" err="1"/>
              <a:t>han</a:t>
            </a:r>
            <a:r>
              <a:rPr lang="en-ID" dirty="0"/>
              <a:t> Antenatal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88525-6146-44D3-B605-AF2989B99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ID" dirty="0" err="1"/>
              <a:t>kehamilan</a:t>
            </a:r>
            <a:r>
              <a:rPr lang="en-ID" dirty="0"/>
              <a:t> </a:t>
            </a:r>
            <a:r>
              <a:rPr lang="en-ID" dirty="0" err="1"/>
              <a:t>risiko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id-ID" dirty="0">
                <a:sym typeface="Wingdings" panose="05000000000000000000" pitchFamily="2" charset="2"/>
              </a:rPr>
              <a:t> </a:t>
            </a:r>
            <a:r>
              <a:rPr lang="en-ID" dirty="0" err="1"/>
              <a:t>perhatian</a:t>
            </a:r>
            <a:r>
              <a:rPr lang="en-ID" dirty="0"/>
              <a:t> dan </a:t>
            </a:r>
            <a:r>
              <a:rPr lang="en-ID" dirty="0" err="1"/>
              <a:t>jad</a:t>
            </a:r>
            <a:r>
              <a:rPr lang="id-ID" dirty="0"/>
              <a:t>w</a:t>
            </a:r>
            <a:r>
              <a:rPr lang="en-ID" dirty="0"/>
              <a:t>al </a:t>
            </a:r>
            <a:r>
              <a:rPr lang="en-ID" dirty="0" err="1"/>
              <a:t>kunjungan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ketat</a:t>
            </a:r>
            <a:r>
              <a:rPr lang="en-ID" dirty="0"/>
              <a:t>. </a:t>
            </a:r>
            <a:endParaRPr lang="id-ID" dirty="0"/>
          </a:p>
          <a:p>
            <a:r>
              <a:rPr lang="en-ID" dirty="0" err="1"/>
              <a:t>kehamilan</a:t>
            </a:r>
            <a:r>
              <a:rPr lang="en-ID" dirty="0"/>
              <a:t> normal </a:t>
            </a:r>
            <a:r>
              <a:rPr lang="en-ID" dirty="0" err="1"/>
              <a:t>jad</a:t>
            </a:r>
            <a:r>
              <a:rPr lang="id-ID" dirty="0"/>
              <a:t>w</a:t>
            </a:r>
            <a:r>
              <a:rPr lang="en-ID" dirty="0"/>
              <a:t>al </a:t>
            </a:r>
            <a:r>
              <a:rPr lang="en-ID" dirty="0" err="1"/>
              <a:t>asuhan</a:t>
            </a:r>
            <a:r>
              <a:rPr lang="en-ID" dirty="0"/>
              <a:t> </a:t>
            </a:r>
            <a:r>
              <a:rPr lang="id-ID" dirty="0">
                <a:sym typeface="Wingdings" panose="05000000000000000000" pitchFamily="2" charset="2"/>
              </a:rPr>
              <a:t>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empat</a:t>
            </a:r>
            <a:r>
              <a:rPr lang="en-ID" dirty="0"/>
              <a:t> kali.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program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dan </a:t>
            </a:r>
            <a:r>
              <a:rPr lang="en-ID" dirty="0" err="1"/>
              <a:t>anak</a:t>
            </a:r>
            <a:r>
              <a:rPr lang="en-ID" dirty="0"/>
              <a:t>, </a:t>
            </a:r>
            <a:r>
              <a:rPr lang="en-ID" dirty="0" err="1"/>
              <a:t>kunjungan</a:t>
            </a:r>
            <a:r>
              <a:rPr lang="en-ID" dirty="0"/>
              <a:t> antenatal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diberi</a:t>
            </a:r>
            <a:r>
              <a:rPr lang="en-ID" dirty="0"/>
              <a:t> </a:t>
            </a:r>
            <a:r>
              <a:rPr lang="en-ID" dirty="0" err="1"/>
              <a:t>kode</a:t>
            </a:r>
            <a:r>
              <a:rPr lang="en-ID" dirty="0"/>
              <a:t> </a:t>
            </a:r>
            <a:r>
              <a:rPr lang="en-ID" dirty="0" err="1"/>
              <a:t>angka</a:t>
            </a:r>
            <a:r>
              <a:rPr lang="en-ID" dirty="0"/>
              <a:t> K ,vang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singkatan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kunjungan</a:t>
            </a:r>
            <a:r>
              <a:rPr lang="en-ID" dirty="0"/>
              <a:t>. </a:t>
            </a:r>
            <a:r>
              <a:rPr lang="en-ID" dirty="0" err="1"/>
              <a:t>Pemeriksaan</a:t>
            </a:r>
            <a:r>
              <a:rPr lang="en-ID" dirty="0"/>
              <a:t> antenatal yang </a:t>
            </a:r>
            <a:r>
              <a:rPr lang="en-ID" dirty="0" err="1"/>
              <a:t>lengkap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Kl, K2, K3. dan K4. </a:t>
            </a:r>
            <a:endParaRPr lang="id-ID" dirty="0"/>
          </a:p>
          <a:p>
            <a:r>
              <a:rPr lang="en-ID" dirty="0"/>
              <a:t>minimal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sekali</a:t>
            </a:r>
            <a:r>
              <a:rPr lang="en-ID" dirty="0"/>
              <a:t> </a:t>
            </a:r>
            <a:r>
              <a:rPr lang="en-ID" dirty="0" err="1"/>
              <a:t>kunjungan</a:t>
            </a:r>
            <a:r>
              <a:rPr lang="en-ID" dirty="0"/>
              <a:t> antenatal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</a:t>
            </a:r>
            <a:r>
              <a:rPr lang="en-ID" dirty="0" err="1"/>
              <a:t>keharnilan</a:t>
            </a:r>
            <a:r>
              <a:rPr lang="en-ID" dirty="0"/>
              <a:t> 28 </a:t>
            </a:r>
            <a:r>
              <a:rPr lang="en-ID" dirty="0" err="1"/>
              <a:t>minggu</a:t>
            </a:r>
            <a:r>
              <a:rPr lang="en-ID" dirty="0"/>
              <a:t>, </a:t>
            </a:r>
            <a:endParaRPr lang="id-ID" dirty="0"/>
          </a:p>
          <a:p>
            <a:r>
              <a:rPr lang="en-ID" dirty="0" err="1"/>
              <a:t>sekali</a:t>
            </a:r>
            <a:r>
              <a:rPr lang="en-ID" dirty="0"/>
              <a:t> </a:t>
            </a:r>
            <a:r>
              <a:rPr lang="en-ID" dirty="0" err="1"/>
              <a:t>kunjungan</a:t>
            </a:r>
            <a:r>
              <a:rPr lang="en-ID" dirty="0"/>
              <a:t> antenatal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 28 - 36 </a:t>
            </a:r>
            <a:r>
              <a:rPr lang="en-ID" dirty="0" err="1"/>
              <a:t>minggu</a:t>
            </a:r>
            <a:r>
              <a:rPr lang="en-ID" dirty="0"/>
              <a:t> </a:t>
            </a:r>
            <a:endParaRPr lang="id-ID" dirty="0"/>
          </a:p>
          <a:p>
            <a:r>
              <a:rPr lang="en-ID" dirty="0"/>
              <a:t>dan </a:t>
            </a:r>
            <a:r>
              <a:rPr lang="en-ID" dirty="0" err="1"/>
              <a:t>sebanyak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 kali </a:t>
            </a:r>
            <a:r>
              <a:rPr lang="en-ID" dirty="0" err="1"/>
              <a:t>kunjungan</a:t>
            </a:r>
            <a:r>
              <a:rPr lang="en-ID" dirty="0"/>
              <a:t> antenatal pada </a:t>
            </a:r>
            <a:r>
              <a:rPr lang="en-ID" dirty="0" err="1"/>
              <a:t>usia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 di </a:t>
            </a:r>
            <a:r>
              <a:rPr lang="en-ID" dirty="0" err="1"/>
              <a:t>atas</a:t>
            </a:r>
            <a:r>
              <a:rPr lang="en-ID" dirty="0"/>
              <a:t> 36 </a:t>
            </a:r>
            <a:r>
              <a:rPr lang="en-ID" dirty="0" err="1"/>
              <a:t>minggu</a:t>
            </a:r>
            <a:r>
              <a:rPr lang="en-ID" dirty="0"/>
              <a:t>.</a:t>
            </a:r>
            <a:endParaRPr lang="id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8224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AB0AC-6A4D-467C-9F0A-2E668657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Identifikasi</a:t>
            </a:r>
            <a:r>
              <a:rPr lang="en-ID" dirty="0"/>
              <a:t> dan Riwayat </a:t>
            </a:r>
            <a:r>
              <a:rPr lang="en-ID" dirty="0" err="1"/>
              <a:t>Kese</a:t>
            </a:r>
            <a:r>
              <a:rPr lang="id-ID" dirty="0"/>
              <a:t>h</a:t>
            </a:r>
            <a:r>
              <a:rPr lang="en-ID" dirty="0" err="1"/>
              <a:t>atan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33876-022F-4277-A50B-D11C1F9A9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R</a:t>
            </a:r>
            <a:r>
              <a:rPr lang="en-ID" dirty="0" err="1"/>
              <a:t>iwayat</a:t>
            </a:r>
            <a:r>
              <a:rPr lang="en-ID" dirty="0"/>
              <a:t> </a:t>
            </a:r>
            <a:r>
              <a:rPr lang="en-ID" dirty="0" err="1"/>
              <a:t>Haid</a:t>
            </a:r>
            <a:endParaRPr lang="en-ID" dirty="0"/>
          </a:p>
          <a:p>
            <a:r>
              <a:rPr lang="en-ID" dirty="0"/>
              <a:t>Hari </a:t>
            </a:r>
            <a:r>
              <a:rPr lang="en-ID" dirty="0" err="1"/>
              <a:t>Pertama</a:t>
            </a:r>
            <a:r>
              <a:rPr lang="en-ID" dirty="0"/>
              <a:t> </a:t>
            </a:r>
            <a:r>
              <a:rPr lang="en-ID" dirty="0" err="1"/>
              <a:t>Haid</a:t>
            </a:r>
            <a:r>
              <a:rPr lang="en-ID" dirty="0"/>
              <a:t> </a:t>
            </a:r>
            <a:r>
              <a:rPr lang="en-ID" dirty="0" err="1"/>
              <a:t>Terakhir</a:t>
            </a:r>
            <a:r>
              <a:rPr lang="en-ID" dirty="0"/>
              <a:t> (HPHT)</a:t>
            </a:r>
          </a:p>
          <a:p>
            <a:r>
              <a:rPr lang="en-ID" dirty="0" err="1"/>
              <a:t>Usia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 dan </a:t>
            </a:r>
            <a:r>
              <a:rPr lang="en-ID" dirty="0" err="1"/>
              <a:t>Taksiran</a:t>
            </a:r>
            <a:r>
              <a:rPr lang="en-ID" dirty="0"/>
              <a:t> </a:t>
            </a:r>
            <a:r>
              <a:rPr lang="en-ID" dirty="0" err="1"/>
              <a:t>Persalinan</a:t>
            </a:r>
            <a:r>
              <a:rPr lang="en-ID" dirty="0"/>
              <a:t> (</a:t>
            </a:r>
            <a:r>
              <a:rPr lang="en-ID" dirty="0" err="1"/>
              <a:t>Rumus</a:t>
            </a:r>
            <a:r>
              <a:rPr lang="en-ID" dirty="0"/>
              <a:t> </a:t>
            </a:r>
            <a:r>
              <a:rPr lang="en-ID" dirty="0" err="1"/>
              <a:t>Naegele</a:t>
            </a:r>
            <a:r>
              <a:rPr lang="en-ID" dirty="0"/>
              <a:t>: </a:t>
            </a:r>
            <a:r>
              <a:rPr lang="en-ID" dirty="0" err="1"/>
              <a:t>tanggal</a:t>
            </a:r>
            <a:r>
              <a:rPr lang="en-ID" dirty="0"/>
              <a:t> HPHT </a:t>
            </a:r>
            <a:r>
              <a:rPr lang="en-ID" dirty="0" err="1"/>
              <a:t>ditambah</a:t>
            </a:r>
            <a:r>
              <a:rPr lang="en-ID" dirty="0"/>
              <a:t> 7 dan </a:t>
            </a:r>
            <a:r>
              <a:rPr lang="en-ID" dirty="0" err="1"/>
              <a:t>bulan</a:t>
            </a:r>
            <a:r>
              <a:rPr lang="en-ID" dirty="0"/>
              <a:t> </a:t>
            </a:r>
            <a:r>
              <a:rPr lang="en-ID" dirty="0" err="1"/>
              <a:t>dikurangi</a:t>
            </a:r>
            <a:r>
              <a:rPr lang="en-ID" dirty="0"/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54624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7C1F0-A3D2-4B41-A31A-9419C789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Pemeriksaan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0964E0-3276-4AB7-A2AF-47CE0C954933}"/>
              </a:ext>
            </a:extLst>
          </p:cNvPr>
          <p:cNvSpPr/>
          <p:nvPr/>
        </p:nvSpPr>
        <p:spPr>
          <a:xfrm>
            <a:off x="700393" y="1839488"/>
            <a:ext cx="39299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b="1" dirty="0" err="1"/>
              <a:t>Keadaan</a:t>
            </a:r>
            <a:r>
              <a:rPr lang="en-ID" b="1" dirty="0"/>
              <a:t> </a:t>
            </a:r>
            <a:r>
              <a:rPr lang="en-ID" b="1" dirty="0" err="1"/>
              <a:t>Umum</a:t>
            </a:r>
            <a:endParaRPr lang="en-ID" b="1" dirty="0"/>
          </a:p>
          <a:p>
            <a:r>
              <a:rPr lang="en-ID" dirty="0"/>
              <a:t>- Tanda vital</a:t>
            </a:r>
          </a:p>
          <a:p>
            <a:r>
              <a:rPr lang="en-ID" dirty="0"/>
              <a:t>- </a:t>
            </a:r>
            <a:r>
              <a:rPr lang="en-ID" dirty="0" err="1"/>
              <a:t>Pemeriksaan</a:t>
            </a:r>
            <a:r>
              <a:rPr lang="en-ID" dirty="0"/>
              <a:t> </a:t>
            </a:r>
            <a:r>
              <a:rPr lang="en-ID" dirty="0" err="1"/>
              <a:t>jantung</a:t>
            </a:r>
            <a:r>
              <a:rPr lang="en-ID" dirty="0"/>
              <a:t> dan </a:t>
            </a:r>
            <a:r>
              <a:rPr lang="en-ID" dirty="0" err="1"/>
              <a:t>paru</a:t>
            </a:r>
            <a:endParaRPr lang="en-ID" dirty="0"/>
          </a:p>
          <a:p>
            <a:r>
              <a:rPr lang="en-ID" dirty="0"/>
              <a:t>- </a:t>
            </a:r>
            <a:r>
              <a:rPr lang="en-ID" dirty="0" err="1"/>
              <a:t>Pemeriksaan</a:t>
            </a:r>
            <a:r>
              <a:rPr lang="en-ID" dirty="0"/>
              <a:t> </a:t>
            </a:r>
            <a:r>
              <a:rPr lang="en-ID" dirty="0" err="1"/>
              <a:t>payudara</a:t>
            </a:r>
            <a:endParaRPr lang="en-ID" dirty="0"/>
          </a:p>
          <a:p>
            <a:r>
              <a:rPr lang="en-ID" dirty="0"/>
              <a:t>- </a:t>
            </a:r>
            <a:r>
              <a:rPr lang="en-ID" dirty="0" err="1"/>
              <a:t>Kelainan</a:t>
            </a:r>
            <a:r>
              <a:rPr lang="en-ID" dirty="0"/>
              <a:t> </a:t>
            </a:r>
            <a:r>
              <a:rPr lang="en-ID" dirty="0" err="1"/>
              <a:t>otot</a:t>
            </a:r>
            <a:r>
              <a:rPr lang="en-ID" dirty="0"/>
              <a:t> dan </a:t>
            </a:r>
            <a:r>
              <a:rPr lang="en-ID" dirty="0" err="1"/>
              <a:t>rangka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neurologik</a:t>
            </a:r>
            <a:endParaRPr lang="en-ID" dirty="0"/>
          </a:p>
          <a:p>
            <a:r>
              <a:rPr lang="en-ID" b="1" dirty="0" err="1"/>
              <a:t>Pemeriksaan</a:t>
            </a:r>
            <a:r>
              <a:rPr lang="en-ID" b="1" dirty="0"/>
              <a:t> Abdomen</a:t>
            </a:r>
          </a:p>
          <a:p>
            <a:r>
              <a:rPr lang="en-ID" dirty="0"/>
              <a:t>* </a:t>
            </a:r>
            <a:r>
              <a:rPr lang="en-ID" dirty="0" err="1"/>
              <a:t>Inspeksi</a:t>
            </a:r>
            <a:endParaRPr lang="en-ID" dirty="0"/>
          </a:p>
          <a:p>
            <a:r>
              <a:rPr lang="en-ID" dirty="0"/>
              <a:t>. </a:t>
            </a:r>
            <a:r>
              <a:rPr lang="en-ID" dirty="0" err="1"/>
              <a:t>Bentuk</a:t>
            </a:r>
            <a:r>
              <a:rPr lang="en-ID" dirty="0"/>
              <a:t> dan </a:t>
            </a:r>
            <a:r>
              <a:rPr lang="en-ID" dirty="0" err="1"/>
              <a:t>ukuran</a:t>
            </a:r>
            <a:r>
              <a:rPr lang="en-ID" dirty="0"/>
              <a:t> abdomen</a:t>
            </a:r>
          </a:p>
          <a:p>
            <a:r>
              <a:rPr lang="en-ID" dirty="0"/>
              <a:t>. </a:t>
            </a:r>
            <a:r>
              <a:rPr lang="en-ID" dirty="0" err="1"/>
              <a:t>Parut</a:t>
            </a:r>
            <a:r>
              <a:rPr lang="en-ID" dirty="0"/>
              <a:t> </a:t>
            </a:r>
            <a:r>
              <a:rPr lang="en-ID" dirty="0" err="1"/>
              <a:t>bekas</a:t>
            </a:r>
            <a:r>
              <a:rPr lang="en-ID" dirty="0"/>
              <a:t> </a:t>
            </a:r>
            <a:r>
              <a:rPr lang="en-ID" dirty="0" err="1"/>
              <a:t>operasi</a:t>
            </a:r>
            <a:endParaRPr lang="en-ID" dirty="0"/>
          </a:p>
          <a:p>
            <a:r>
              <a:rPr lang="en-ID" dirty="0"/>
              <a:t>. </a:t>
            </a:r>
            <a:r>
              <a:rPr lang="en-ID" b="1" dirty="0"/>
              <a:t>Tanda-</a:t>
            </a:r>
            <a:r>
              <a:rPr lang="en-ID" b="1" dirty="0" err="1"/>
              <a:t>tanda</a:t>
            </a:r>
            <a:r>
              <a:rPr lang="en-ID" b="1" dirty="0"/>
              <a:t> </a:t>
            </a:r>
            <a:r>
              <a:rPr lang="en-ID" b="1" dirty="0" err="1"/>
              <a:t>kehamilan</a:t>
            </a:r>
            <a:endParaRPr lang="en-ID" b="1" dirty="0"/>
          </a:p>
          <a:p>
            <a:r>
              <a:rPr lang="en-ID" dirty="0"/>
              <a:t>. </a:t>
            </a:r>
            <a:r>
              <a:rPr lang="en-ID" b="1" dirty="0"/>
              <a:t>Gerakan </a:t>
            </a:r>
            <a:r>
              <a:rPr lang="en-ID" b="1" dirty="0" err="1"/>
              <a:t>janin</a:t>
            </a:r>
            <a:endParaRPr lang="en-ID" b="1" dirty="0"/>
          </a:p>
          <a:p>
            <a:r>
              <a:rPr lang="en-ID" dirty="0"/>
              <a:t>. </a:t>
            </a:r>
            <a:r>
              <a:rPr lang="en-ID" dirty="0" err="1"/>
              <a:t>Varises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pelebaran</a:t>
            </a:r>
            <a:r>
              <a:rPr lang="en-ID" dirty="0"/>
              <a:t> vena</a:t>
            </a:r>
          </a:p>
          <a:p>
            <a:r>
              <a:rPr lang="en-ID" dirty="0"/>
              <a:t>. Hernia</a:t>
            </a:r>
          </a:p>
          <a:p>
            <a:r>
              <a:rPr lang="en-ID" dirty="0"/>
              <a:t>. </a:t>
            </a:r>
            <a:r>
              <a:rPr lang="en-ID" dirty="0" err="1"/>
              <a:t>Edema</a:t>
            </a:r>
            <a:endParaRPr lang="en-ID" dirty="0"/>
          </a:p>
          <a:p>
            <a:endParaRPr lang="en-ID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77C07D-D84A-461D-B821-98D6E003E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1773867"/>
            <a:ext cx="5131279" cy="4351338"/>
          </a:xfrm>
        </p:spPr>
        <p:txBody>
          <a:bodyPr>
            <a:normAutofit fontScale="92500"/>
          </a:bodyPr>
          <a:lstStyle/>
          <a:p>
            <a:r>
              <a:rPr lang="en-ID" dirty="0" err="1"/>
              <a:t>Palpasi</a:t>
            </a:r>
            <a:endParaRPr lang="en-ID" dirty="0"/>
          </a:p>
          <a:p>
            <a:pPr lvl="1"/>
            <a:r>
              <a:rPr lang="en-ID" b="1" dirty="0"/>
              <a:t>Tinggi fundus</a:t>
            </a:r>
          </a:p>
          <a:p>
            <a:pPr lvl="1"/>
            <a:r>
              <a:rPr lang="en-ID" dirty="0" err="1"/>
              <a:t>Punggung</a:t>
            </a:r>
            <a:r>
              <a:rPr lang="en-ID" dirty="0"/>
              <a:t> </a:t>
            </a:r>
            <a:r>
              <a:rPr lang="en-ID" dirty="0" err="1"/>
              <a:t>bayi</a:t>
            </a:r>
            <a:endParaRPr lang="en-ID" dirty="0"/>
          </a:p>
          <a:p>
            <a:pPr lvl="1"/>
            <a:r>
              <a:rPr lang="en-ID" dirty="0" err="1"/>
              <a:t>Presentasi</a:t>
            </a:r>
            <a:endParaRPr lang="en-ID" dirty="0"/>
          </a:p>
          <a:p>
            <a:pPr lvl="1"/>
            <a:r>
              <a:rPr lang="en-ID" dirty="0" err="1"/>
              <a:t>Sejauh</a:t>
            </a:r>
            <a:r>
              <a:rPr lang="en-ID" dirty="0"/>
              <a:t> mana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terbawah</a:t>
            </a:r>
            <a:r>
              <a:rPr lang="en-ID" dirty="0"/>
              <a:t> </a:t>
            </a:r>
            <a:r>
              <a:rPr lang="en-ID" dirty="0" err="1"/>
              <a:t>bayi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 PAP</a:t>
            </a:r>
          </a:p>
          <a:p>
            <a:r>
              <a:rPr lang="en-ID" dirty="0" err="1"/>
              <a:t>Auskultasi</a:t>
            </a:r>
            <a:endParaRPr lang="en-ID" dirty="0"/>
          </a:p>
          <a:p>
            <a:pPr lvl="1"/>
            <a:r>
              <a:rPr lang="en-ID" dirty="0"/>
              <a:t>10 </a:t>
            </a:r>
            <a:r>
              <a:rPr lang="en-ID" dirty="0" err="1"/>
              <a:t>minggu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Doppler</a:t>
            </a:r>
          </a:p>
          <a:p>
            <a:pPr lvl="1"/>
            <a:r>
              <a:rPr lang="en-ID" dirty="0"/>
              <a:t>20 </a:t>
            </a:r>
            <a:r>
              <a:rPr lang="en-ID" dirty="0" err="1"/>
              <a:t>minggu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fetoskop</a:t>
            </a:r>
            <a:r>
              <a:rPr lang="en-ID" dirty="0"/>
              <a:t> </a:t>
            </a:r>
            <a:r>
              <a:rPr lang="en-ID" dirty="0" err="1"/>
              <a:t>Pinard</a:t>
            </a:r>
            <a:endParaRPr lang="en-ID" dirty="0"/>
          </a:p>
          <a:p>
            <a:r>
              <a:rPr lang="en-ID" dirty="0" err="1"/>
              <a:t>Inspekulo</a:t>
            </a:r>
            <a:r>
              <a:rPr lang="en-ID" dirty="0"/>
              <a:t> vagina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identifikasi</a:t>
            </a:r>
            <a:r>
              <a:rPr lang="en-ID" dirty="0"/>
              <a:t> vaginitis pada trimester I/II</a:t>
            </a:r>
          </a:p>
          <a:p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58511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ABC9-3E20-40A5-A0F6-B079D10E3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Laboratorium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3BFC7-8763-47DB-8327-8840D2DC6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D" dirty="0" err="1"/>
              <a:t>Pemeriksaan</a:t>
            </a:r>
            <a:endParaRPr lang="id-ID" dirty="0"/>
          </a:p>
          <a:p>
            <a:pPr lvl="1"/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urin</a:t>
            </a:r>
            <a:r>
              <a:rPr lang="en-ID" dirty="0"/>
              <a:t> </a:t>
            </a:r>
            <a:r>
              <a:rPr lang="en-ID" dirty="0" err="1"/>
              <a:t>rutin</a:t>
            </a:r>
            <a:endParaRPr lang="en-ID" dirty="0"/>
          </a:p>
          <a:p>
            <a:pPr lvl="1"/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tinja</a:t>
            </a:r>
            <a:r>
              <a:rPr lang="en-ID" dirty="0"/>
              <a:t> </a:t>
            </a:r>
            <a:r>
              <a:rPr lang="en-ID" dirty="0" err="1"/>
              <a:t>rutin</a:t>
            </a:r>
            <a:endParaRPr lang="en-ID" dirty="0"/>
          </a:p>
          <a:p>
            <a:pPr lvl="1"/>
            <a:r>
              <a:rPr lang="en-ID" dirty="0"/>
              <a:t>Hb, MCV</a:t>
            </a:r>
          </a:p>
          <a:p>
            <a:pPr lvl="1"/>
            <a:r>
              <a:rPr lang="id-ID" dirty="0"/>
              <a:t>G</a:t>
            </a:r>
            <a:r>
              <a:rPr lang="en-ID" dirty="0" err="1"/>
              <a:t>olongan</a:t>
            </a:r>
            <a:r>
              <a:rPr lang="en-ID" dirty="0"/>
              <a:t> </a:t>
            </a:r>
            <a:r>
              <a:rPr lang="en-ID" dirty="0" err="1"/>
              <a:t>darah</a:t>
            </a:r>
            <a:endParaRPr lang="en-ID" dirty="0"/>
          </a:p>
          <a:p>
            <a:pPr lvl="1"/>
            <a:r>
              <a:rPr lang="en-ID" dirty="0" err="1"/>
              <a:t>Hitung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sel</a:t>
            </a:r>
            <a:r>
              <a:rPr lang="en-ID" dirty="0"/>
              <a:t> </a:t>
            </a:r>
            <a:r>
              <a:rPr lang="en-ID" dirty="0" err="1"/>
              <a:t>darah</a:t>
            </a:r>
            <a:endParaRPr lang="en-ID" dirty="0"/>
          </a:p>
          <a:p>
            <a:pPr lvl="1"/>
            <a:r>
              <a:rPr lang="en-ID" dirty="0"/>
              <a:t>Gula </a:t>
            </a:r>
            <a:r>
              <a:rPr lang="en-ID" dirty="0" err="1"/>
              <a:t>darah</a:t>
            </a:r>
            <a:endParaRPr lang="en-ID" dirty="0"/>
          </a:p>
          <a:p>
            <a:pPr lvl="1"/>
            <a:r>
              <a:rPr lang="en-ID" dirty="0"/>
              <a:t>An</a:t>
            </a:r>
            <a:r>
              <a:rPr lang="id-ID" dirty="0"/>
              <a:t>ti</a:t>
            </a:r>
            <a:r>
              <a:rPr lang="en-ID" dirty="0"/>
              <a:t>gen Hepatitis B Virus</a:t>
            </a:r>
          </a:p>
          <a:p>
            <a:pPr lvl="1"/>
            <a:r>
              <a:rPr lang="en-ID" dirty="0" err="1"/>
              <a:t>Antibodi</a:t>
            </a:r>
            <a:r>
              <a:rPr lang="en-ID" dirty="0"/>
              <a:t> </a:t>
            </a:r>
            <a:r>
              <a:rPr lang="en-ID" dirty="0" err="1"/>
              <a:t>Rubela</a:t>
            </a:r>
            <a:endParaRPr lang="en-ID" dirty="0"/>
          </a:p>
          <a:p>
            <a:pPr lvl="1"/>
            <a:r>
              <a:rPr lang="en-ID" dirty="0"/>
              <a:t>HIV</a:t>
            </a:r>
            <a:endParaRPr lang="id-ID" dirty="0"/>
          </a:p>
          <a:p>
            <a:r>
              <a:rPr lang="fi-FI" dirty="0"/>
              <a:t>Ultrasonografi</a:t>
            </a:r>
          </a:p>
          <a:p>
            <a:pPr marL="0" indent="0">
              <a:buNone/>
            </a:pPr>
            <a:r>
              <a:rPr lang="fi-FI" dirty="0"/>
              <a:t>Rutin pada kehamilan 18 - 22 minggu untuk identifikasi kelainan janin.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74380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628B1-7B90-4237-8822-DD59BB2E7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FC391-F845-4DAD-AD1F-EADF16F7B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Dari satu kun</a:t>
            </a:r>
            <a:r>
              <a:rPr lang="id-ID" dirty="0"/>
              <a:t>j</a:t>
            </a:r>
            <a:r>
              <a:rPr lang="sv-SE" dirty="0"/>
              <a:t>ungan ke kunjungan berikutnya sebaiknya dilakukan pencatatan</a:t>
            </a:r>
            <a:endParaRPr lang="id-ID" dirty="0"/>
          </a:p>
          <a:p>
            <a:pPr lvl="1"/>
            <a:r>
              <a:rPr lang="fi-FI" dirty="0"/>
              <a:t>Keluhan yang dirasakan oleh ibu hamil</a:t>
            </a:r>
            <a:endParaRPr lang="id-ID" dirty="0"/>
          </a:p>
          <a:p>
            <a:pPr lvl="1"/>
            <a:r>
              <a:rPr lang="en-ID" dirty="0"/>
              <a:t>Hasil </a:t>
            </a:r>
            <a:r>
              <a:rPr lang="en-ID" dirty="0" err="1"/>
              <a:t>pemeriksaan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kunjungan</a:t>
            </a:r>
            <a:r>
              <a:rPr lang="en-ID" dirty="0"/>
              <a:t> </a:t>
            </a:r>
            <a:endParaRPr lang="id-ID" dirty="0"/>
          </a:p>
          <a:p>
            <a:pPr lvl="2"/>
            <a:r>
              <a:rPr lang="id-ID" dirty="0"/>
              <a:t>U</a:t>
            </a:r>
            <a:r>
              <a:rPr lang="en-ID" dirty="0"/>
              <a:t>mum</a:t>
            </a:r>
            <a:r>
              <a:rPr lang="id-ID" dirty="0"/>
              <a:t> (TD, N,RR, suhu)</a:t>
            </a:r>
          </a:p>
          <a:p>
            <a:pPr lvl="2"/>
            <a:r>
              <a:rPr lang="id-ID" dirty="0"/>
              <a:t>Abdomen</a:t>
            </a:r>
          </a:p>
          <a:p>
            <a:pPr lvl="3"/>
            <a:r>
              <a:rPr lang="id-ID" dirty="0"/>
              <a:t>Tinggi Fundus Uteri</a:t>
            </a:r>
          </a:p>
          <a:p>
            <a:pPr lvl="3"/>
            <a:r>
              <a:rPr lang="id-ID" dirty="0"/>
              <a:t>Letak Janin (setelah 34 minggu)</a:t>
            </a:r>
          </a:p>
          <a:p>
            <a:pPr lvl="3"/>
            <a:r>
              <a:rPr lang="id-ID" dirty="0"/>
              <a:t>Presentasi</a:t>
            </a:r>
          </a:p>
          <a:p>
            <a:pPr lvl="3"/>
            <a:r>
              <a:rPr lang="en-ID" dirty="0" err="1"/>
              <a:t>Denyut</a:t>
            </a:r>
            <a:r>
              <a:rPr lang="en-ID" dirty="0"/>
              <a:t> </a:t>
            </a:r>
            <a:r>
              <a:rPr lang="en-ID" dirty="0" err="1"/>
              <a:t>jantung</a:t>
            </a:r>
            <a:r>
              <a:rPr lang="en-ID" dirty="0"/>
              <a:t> </a:t>
            </a:r>
            <a:r>
              <a:rPr lang="en-ID" dirty="0" err="1"/>
              <a:t>janin</a:t>
            </a:r>
            <a:endParaRPr lang="id-ID" dirty="0"/>
          </a:p>
          <a:p>
            <a:pPr lvl="2"/>
            <a:r>
              <a:rPr lang="en-ID" dirty="0" err="1"/>
              <a:t>Pemeriksaan</a:t>
            </a:r>
            <a:r>
              <a:rPr lang="en-ID" dirty="0"/>
              <a:t> </a:t>
            </a:r>
            <a:r>
              <a:rPr lang="en-ID" dirty="0" err="1"/>
              <a:t>tambahan</a:t>
            </a:r>
            <a:endParaRPr lang="id-ID" dirty="0"/>
          </a:p>
          <a:p>
            <a:pPr lvl="3"/>
            <a:r>
              <a:rPr lang="id-ID" dirty="0"/>
              <a:t>Proteinuria, glucosuria, keton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01698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19C0D-AAFE-4542-81F7-492F6F44F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067BB-9777-457F-BC1E-D5CEC93D6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dirty="0" err="1"/>
              <a:t>Menilai</a:t>
            </a:r>
            <a:r>
              <a:rPr lang="en-ID" dirty="0"/>
              <a:t> </a:t>
            </a:r>
            <a:r>
              <a:rPr lang="en-ID" dirty="0" err="1"/>
              <a:t>Kesejahteraan</a:t>
            </a:r>
            <a:r>
              <a:rPr lang="en-ID" dirty="0"/>
              <a:t> </a:t>
            </a:r>
            <a:r>
              <a:rPr lang="en-ID" dirty="0" err="1"/>
              <a:t>Janin</a:t>
            </a:r>
            <a:endParaRPr lang="id-ID" dirty="0"/>
          </a:p>
          <a:p>
            <a:pPr marL="0" indent="0">
              <a:buNone/>
            </a:pPr>
            <a:r>
              <a:rPr lang="id-ID" dirty="0"/>
              <a:t>P</a:t>
            </a:r>
            <a:r>
              <a:rPr lang="en-ID" dirty="0" err="1"/>
              <a:t>eralatan</a:t>
            </a:r>
            <a:r>
              <a:rPr lang="en-ID" dirty="0"/>
              <a:t> </a:t>
            </a:r>
            <a:r>
              <a:rPr lang="en-ID" dirty="0" err="1"/>
              <a:t>pencatat</a:t>
            </a:r>
            <a:r>
              <a:rPr lang="en-ID" dirty="0"/>
              <a:t> </a:t>
            </a:r>
            <a:r>
              <a:rPr lang="en-ID" dirty="0" err="1"/>
              <a:t>denyut</a:t>
            </a:r>
            <a:r>
              <a:rPr lang="en-ID" dirty="0"/>
              <a:t> </a:t>
            </a:r>
            <a:r>
              <a:rPr lang="en-ID" dirty="0" err="1"/>
              <a:t>jantung</a:t>
            </a:r>
            <a:r>
              <a:rPr lang="en-ID" dirty="0"/>
              <a:t> </a:t>
            </a:r>
            <a:r>
              <a:rPr lang="en-ID" dirty="0" err="1"/>
              <a:t>janin</a:t>
            </a:r>
            <a:r>
              <a:rPr lang="en-ID" dirty="0"/>
              <a:t> (</a:t>
            </a:r>
            <a:r>
              <a:rPr lang="en-ID" dirty="0" err="1"/>
              <a:t>kardiotokografi</a:t>
            </a:r>
            <a:r>
              <a:rPr lang="en-ID" dirty="0"/>
              <a:t>) dan </a:t>
            </a:r>
            <a:r>
              <a:rPr lang="en-ID" dirty="0" err="1"/>
              <a:t>peralatan</a:t>
            </a:r>
            <a:r>
              <a:rPr lang="en-ID" dirty="0"/>
              <a:t> </a:t>
            </a:r>
            <a:r>
              <a:rPr lang="en-ID" dirty="0" err="1"/>
              <a:t>ultrasonografi</a:t>
            </a:r>
            <a:r>
              <a:rPr lang="en-ID" dirty="0"/>
              <a:t> yang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pemeriksaan</a:t>
            </a:r>
            <a:r>
              <a:rPr lang="en-ID" dirty="0"/>
              <a:t> </a:t>
            </a:r>
            <a:r>
              <a:rPr lang="en-ID" dirty="0" err="1"/>
              <a:t>profil</a:t>
            </a:r>
            <a:r>
              <a:rPr lang="en-ID" dirty="0"/>
              <a:t> </a:t>
            </a:r>
            <a:r>
              <a:rPr lang="en-ID" dirty="0" err="1"/>
              <a:t>biofisik</a:t>
            </a:r>
            <a:r>
              <a:rPr lang="en-ID" dirty="0"/>
              <a:t> </a:t>
            </a:r>
            <a:r>
              <a:rPr lang="en-ID" dirty="0" err="1"/>
              <a:t>janin</a:t>
            </a:r>
            <a:r>
              <a:rPr lang="id-ID" dirty="0"/>
              <a:t>.</a:t>
            </a:r>
          </a:p>
          <a:p>
            <a:pPr marL="0" indent="0">
              <a:buNone/>
            </a:pPr>
            <a:r>
              <a:rPr lang="id-ID" dirty="0"/>
              <a:t>B</a:t>
            </a:r>
            <a:r>
              <a:rPr lang="en-ID" dirty="0" err="1"/>
              <a:t>erbagai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pemeriksaan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:</a:t>
            </a:r>
            <a:endParaRPr lang="id-ID" dirty="0"/>
          </a:p>
          <a:p>
            <a:pPr lvl="1"/>
            <a:r>
              <a:rPr lang="en-ID" dirty="0" err="1"/>
              <a:t>Pengukuran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fundus uteri </a:t>
            </a:r>
            <a:r>
              <a:rPr lang="en-ID" dirty="0" err="1"/>
              <a:t>terutama</a:t>
            </a:r>
            <a:r>
              <a:rPr lang="en-ID" dirty="0"/>
              <a:t> &gt; 20 </a:t>
            </a:r>
            <a:r>
              <a:rPr lang="en-ID" dirty="0" err="1"/>
              <a:t>minggu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disesuaikan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pemeriksaan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. Tinggi fundus yang normal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</a:t>
            </a:r>
            <a:r>
              <a:rPr lang="en-ID" dirty="0" err="1"/>
              <a:t>kehamilan</a:t>
            </a:r>
            <a:endParaRPr lang="id-ID" dirty="0"/>
          </a:p>
          <a:p>
            <a:pPr lvl="1"/>
            <a:r>
              <a:rPr lang="en-ID" dirty="0"/>
              <a:t>Gerakan </a:t>
            </a:r>
            <a:r>
              <a:rPr lang="en-ID" dirty="0" err="1"/>
              <a:t>menendang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tendangan</a:t>
            </a:r>
            <a:r>
              <a:rPr lang="en-ID" dirty="0"/>
              <a:t> </a:t>
            </a:r>
            <a:r>
              <a:rPr lang="en-ID" dirty="0" err="1"/>
              <a:t>janin</a:t>
            </a:r>
            <a:r>
              <a:rPr lang="en-ID" dirty="0"/>
              <a:t> (10 </a:t>
            </a:r>
            <a:r>
              <a:rPr lang="en-ID" dirty="0" err="1"/>
              <a:t>gerakan</a:t>
            </a:r>
            <a:r>
              <a:rPr lang="en-ID" dirty="0"/>
              <a:t>/2 jam)</a:t>
            </a:r>
            <a:endParaRPr lang="id-ID" dirty="0"/>
          </a:p>
          <a:p>
            <a:pPr lvl="1"/>
            <a:r>
              <a:rPr lang="en-ID" dirty="0"/>
              <a:t>Gerakan </a:t>
            </a:r>
            <a:r>
              <a:rPr lang="en-ID" dirty="0" err="1"/>
              <a:t>janin</a:t>
            </a:r>
            <a:r>
              <a:rPr lang="id-ID" dirty="0"/>
              <a:t> (hipoksia berat/janin meninggal bila &gt; 48 jam)</a:t>
            </a:r>
          </a:p>
          <a:p>
            <a:pPr lvl="1"/>
            <a:r>
              <a:rPr lang="id-ID" dirty="0"/>
              <a:t>Denyut jantung janin</a:t>
            </a:r>
          </a:p>
          <a:p>
            <a:pPr lvl="1"/>
            <a:r>
              <a:rPr lang="id-ID" dirty="0"/>
              <a:t>Ultrasonografi</a:t>
            </a:r>
          </a:p>
          <a:p>
            <a:pPr marL="0" indent="0">
              <a:buNone/>
            </a:pPr>
            <a:endParaRPr lang="id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46327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662</Words>
  <Application>Microsoft Office PowerPoint</Application>
  <PresentationFormat>Widescreen</PresentationFormat>
  <Paragraphs>94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Antenatal Care</vt:lpstr>
      <vt:lpstr>PowerPoint Presentation</vt:lpstr>
      <vt:lpstr>6 alasan penting untuk mendapatkan asuhan antenatal, </vt:lpstr>
      <vt:lpstr>Jadwal Kunjungan Asuhan Antenatal</vt:lpstr>
      <vt:lpstr>Identifikasi dan Riwayat Kesehatan</vt:lpstr>
      <vt:lpstr>Pemeriksaan</vt:lpstr>
      <vt:lpstr>Laboratorium</vt:lpstr>
      <vt:lpstr>PowerPoint Presentation</vt:lpstr>
      <vt:lpstr>PowerPoint Presentation</vt:lpstr>
      <vt:lpstr>PowerPoint Presentation</vt:lpstr>
      <vt:lpstr>Tinggi Fundus Uteri</vt:lpstr>
      <vt:lpstr>Denyut jantung janin</vt:lpstr>
      <vt:lpstr>Ultrasonografi</vt:lpstr>
      <vt:lpstr>Edukasi Kesehatan Bagi Ibu Hamil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Antenatal Care</dc:title>
  <dc:creator>Inasa Nabila</dc:creator>
  <cp:lastModifiedBy>Inasa Nabila</cp:lastModifiedBy>
  <cp:revision>9</cp:revision>
  <dcterms:created xsi:type="dcterms:W3CDTF">2021-05-04T23:34:28Z</dcterms:created>
  <dcterms:modified xsi:type="dcterms:W3CDTF">2021-05-05T08:16:07Z</dcterms:modified>
</cp:coreProperties>
</file>