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8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5C10-47E5-484E-ADE8-318FDED5DBA4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B7CA-0F1F-479B-9773-222D220F4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17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5C10-47E5-484E-ADE8-318FDED5DBA4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B7CA-0F1F-479B-9773-222D220F4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85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5C10-47E5-484E-ADE8-318FDED5DBA4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B7CA-0F1F-479B-9773-222D220F4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755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5C10-47E5-484E-ADE8-318FDED5DBA4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B7CA-0F1F-479B-9773-222D220F4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44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5C10-47E5-484E-ADE8-318FDED5DBA4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B7CA-0F1F-479B-9773-222D220F4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831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5C10-47E5-484E-ADE8-318FDED5DBA4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B7CA-0F1F-479B-9773-222D220F4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02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5C10-47E5-484E-ADE8-318FDED5DBA4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B7CA-0F1F-479B-9773-222D220F4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508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5C10-47E5-484E-ADE8-318FDED5DBA4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B7CA-0F1F-479B-9773-222D220F4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786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5C10-47E5-484E-ADE8-318FDED5DBA4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B7CA-0F1F-479B-9773-222D220F4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886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5C10-47E5-484E-ADE8-318FDED5DBA4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B7CA-0F1F-479B-9773-222D220F4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864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5C10-47E5-484E-ADE8-318FDED5DBA4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B7CA-0F1F-479B-9773-222D220F4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264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D5C10-47E5-484E-ADE8-318FDED5DBA4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2B7CA-0F1F-479B-9773-222D220F4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885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Fisiologi</a:t>
            </a:r>
            <a:r>
              <a:rPr lang="en-US" dirty="0" smtClean="0"/>
              <a:t> </a:t>
            </a:r>
            <a:r>
              <a:rPr lang="en-US" dirty="0" err="1" smtClean="0"/>
              <a:t>Kehamilan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Muhammad </a:t>
            </a:r>
            <a:r>
              <a:rPr lang="en-US" dirty="0" err="1" smtClean="0"/>
              <a:t>Athallah</a:t>
            </a:r>
            <a:r>
              <a:rPr lang="en-US" dirty="0" smtClean="0"/>
              <a:t> </a:t>
            </a:r>
            <a:r>
              <a:rPr lang="en-US" dirty="0" err="1" smtClean="0"/>
              <a:t>Raihan</a:t>
            </a:r>
            <a:r>
              <a:rPr lang="en-US" dirty="0" smtClean="0"/>
              <a:t> Adam - 1810211142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6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3855"/>
            <a:ext cx="8229600" cy="1143000"/>
          </a:xfrm>
        </p:spPr>
        <p:txBody>
          <a:bodyPr/>
          <a:lstStyle/>
          <a:p>
            <a:r>
              <a:rPr lang="en-US" dirty="0" err="1" smtClean="0"/>
              <a:t>Persalinan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Proses </a:t>
            </a:r>
            <a:r>
              <a:rPr lang="en-US" dirty="0" err="1" smtClean="0"/>
              <a:t>melahirkan</a:t>
            </a:r>
            <a:r>
              <a:rPr lang="en-US" dirty="0" smtClean="0"/>
              <a:t>, </a:t>
            </a:r>
            <a:r>
              <a:rPr lang="en-US" dirty="0" err="1" smtClean="0"/>
              <a:t>kelahiran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r>
              <a:rPr lang="en-US" dirty="0" smtClean="0"/>
              <a:t>,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kira-kira</a:t>
            </a:r>
            <a:r>
              <a:rPr lang="en-US" dirty="0" smtClean="0"/>
              <a:t> 40 </a:t>
            </a:r>
            <a:r>
              <a:rPr lang="en-US" dirty="0" err="1" smtClean="0"/>
              <a:t>minggu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dimulainya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menstruasi</a:t>
            </a:r>
            <a:r>
              <a:rPr lang="en-US" dirty="0" smtClean="0"/>
              <a:t> </a:t>
            </a:r>
            <a:r>
              <a:rPr lang="en-US" dirty="0" err="1" smtClean="0"/>
              <a:t>terakhir</a:t>
            </a:r>
            <a:r>
              <a:rPr lang="en-US" dirty="0" smtClean="0"/>
              <a:t>. </a:t>
            </a:r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en-US" dirty="0" err="1" smtClean="0"/>
              <a:t>partus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, </a:t>
            </a: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estrogen, </a:t>
            </a:r>
            <a:r>
              <a:rPr lang="en-US" dirty="0" err="1" smtClean="0"/>
              <a:t>progesteron</a:t>
            </a:r>
            <a:r>
              <a:rPr lang="en-US" dirty="0" smtClean="0"/>
              <a:t>, </a:t>
            </a:r>
            <a:r>
              <a:rPr lang="en-US" dirty="0" err="1" smtClean="0"/>
              <a:t>kortisol</a:t>
            </a:r>
            <a:r>
              <a:rPr lang="en-US" dirty="0" smtClean="0"/>
              <a:t>, oxytocin, prostaglandin, </a:t>
            </a:r>
            <a:r>
              <a:rPr lang="en-US" dirty="0" err="1" smtClean="0"/>
              <a:t>relaxin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katekolamin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r>
              <a:rPr lang="en-US" dirty="0" smtClean="0"/>
              <a:t>. </a:t>
            </a:r>
            <a:r>
              <a:rPr lang="en-US" dirty="0" err="1" smtClean="0"/>
              <a:t>Peristiwa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persalina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83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7226" y="381000"/>
            <a:ext cx="4524374" cy="61722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Begitu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kritis</a:t>
            </a:r>
            <a:r>
              <a:rPr lang="en-US" dirty="0" smtClean="0"/>
              <a:t>, </a:t>
            </a:r>
            <a:r>
              <a:rPr lang="en-US" dirty="0" err="1" smtClean="0"/>
              <a:t>distensi</a:t>
            </a:r>
            <a:r>
              <a:rPr lang="en-US" dirty="0" smtClean="0"/>
              <a:t> uterus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kontraktilitasnya</a:t>
            </a:r>
            <a:r>
              <a:rPr lang="en-US" dirty="0" smtClean="0"/>
              <a:t>. </a:t>
            </a:r>
            <a:r>
              <a:rPr lang="en-US" dirty="0" err="1" smtClean="0"/>
              <a:t>Kontraksi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terkoordinasi</a:t>
            </a:r>
            <a:r>
              <a:rPr lang="en-US" dirty="0" smtClean="0"/>
              <a:t>, yang </a:t>
            </a:r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kontraksi</a:t>
            </a:r>
            <a:r>
              <a:rPr lang="en-US" dirty="0" smtClean="0"/>
              <a:t> Braxton Hicks, </a:t>
            </a:r>
            <a:r>
              <a:rPr lang="en-US" dirty="0" err="1" smtClean="0"/>
              <a:t>dimulai</a:t>
            </a:r>
            <a:r>
              <a:rPr lang="en-US" dirty="0" smtClean="0"/>
              <a:t> </a:t>
            </a:r>
            <a:r>
              <a:rPr lang="en-US" dirty="0" err="1" smtClean="0"/>
              <a:t>kira-kira</a:t>
            </a:r>
            <a:r>
              <a:rPr lang="en-US" dirty="0" smtClean="0"/>
              <a:t> 1 </a:t>
            </a:r>
            <a:r>
              <a:rPr lang="en-US" dirty="0" err="1" smtClean="0"/>
              <a:t>bulan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partus</a:t>
            </a:r>
            <a:r>
              <a:rPr lang="en-US" dirty="0" smtClean="0"/>
              <a:t>. </a:t>
            </a:r>
            <a:r>
              <a:rPr lang="en-US" dirty="0" err="1" smtClean="0"/>
              <a:t>mendekati</a:t>
            </a:r>
            <a:r>
              <a:rPr lang="en-US" dirty="0" smtClean="0"/>
              <a:t> </a:t>
            </a:r>
            <a:r>
              <a:rPr lang="en-US" dirty="0" err="1" smtClean="0"/>
              <a:t>persalinan</a:t>
            </a:r>
            <a:r>
              <a:rPr lang="en-US" dirty="0" smtClean="0"/>
              <a:t>, </a:t>
            </a:r>
            <a:r>
              <a:rPr lang="en-US" dirty="0" err="1" smtClean="0"/>
              <a:t>aksis</a:t>
            </a:r>
            <a:r>
              <a:rPr lang="en-US" dirty="0" smtClean="0"/>
              <a:t> </a:t>
            </a:r>
            <a:r>
              <a:rPr lang="en-US" dirty="0" err="1" smtClean="0"/>
              <a:t>hipotalamus</a:t>
            </a:r>
            <a:r>
              <a:rPr lang="en-US" dirty="0" smtClean="0"/>
              <a:t>-</a:t>
            </a:r>
            <a:r>
              <a:rPr lang="en-US" dirty="0" err="1" smtClean="0"/>
              <a:t>hipofisis</a:t>
            </a:r>
            <a:r>
              <a:rPr lang="en-US" dirty="0" smtClean="0"/>
              <a:t>-adrenal </a:t>
            </a:r>
            <a:r>
              <a:rPr lang="en-US" dirty="0" err="1" smtClean="0"/>
              <a:t>janin</a:t>
            </a:r>
            <a:r>
              <a:rPr lang="en-US" dirty="0" smtClean="0"/>
              <a:t> </a:t>
            </a:r>
            <a:r>
              <a:rPr lang="en-US" dirty="0" err="1" smtClean="0"/>
              <a:t>diaktifkan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korteks</a:t>
            </a:r>
            <a:r>
              <a:rPr lang="en-US" dirty="0" smtClean="0"/>
              <a:t> adrenal </a:t>
            </a:r>
            <a:r>
              <a:rPr lang="en-US" dirty="0" err="1" smtClean="0"/>
              <a:t>janin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kortisol</a:t>
            </a:r>
            <a:r>
              <a:rPr lang="en-US" dirty="0" smtClean="0"/>
              <a:t>. </a:t>
            </a:r>
            <a:r>
              <a:rPr lang="en-US" dirty="0" err="1" smtClean="0"/>
              <a:t>Kortisol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rasio</a:t>
            </a:r>
            <a:r>
              <a:rPr lang="en-US" dirty="0" smtClean="0"/>
              <a:t> estrogen/ </a:t>
            </a:r>
            <a:r>
              <a:rPr lang="en-US" dirty="0" err="1" smtClean="0"/>
              <a:t>progesteron</a:t>
            </a:r>
            <a:r>
              <a:rPr lang="en-US" dirty="0" smtClean="0"/>
              <a:t>, yang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sensitivitas</a:t>
            </a:r>
            <a:r>
              <a:rPr lang="en-US" dirty="0" smtClean="0"/>
              <a:t> uterus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rangsangan</a:t>
            </a:r>
            <a:r>
              <a:rPr lang="en-US" dirty="0" smtClean="0"/>
              <a:t> </a:t>
            </a:r>
            <a:r>
              <a:rPr lang="en-US" dirty="0" err="1" smtClean="0"/>
              <a:t>kontraktil</a:t>
            </a:r>
            <a:r>
              <a:rPr lang="en-US" dirty="0" smtClean="0"/>
              <a:t>. </a:t>
            </a:r>
            <a:r>
              <a:rPr lang="en-US" dirty="0" err="1" smtClean="0"/>
              <a:t>Ingatlah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estrogen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progesteron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efek</a:t>
            </a:r>
            <a:r>
              <a:rPr lang="en-US" dirty="0" smtClean="0"/>
              <a:t> </a:t>
            </a:r>
            <a:r>
              <a:rPr lang="en-US" dirty="0" err="1" smtClean="0"/>
              <a:t>berlawanan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kontraktilitas</a:t>
            </a:r>
            <a:r>
              <a:rPr lang="en-US" dirty="0" smtClean="0"/>
              <a:t> uterus: Estrogen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kontraktilitas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progesteron</a:t>
            </a:r>
            <a:r>
              <a:rPr lang="en-US" dirty="0" smtClean="0"/>
              <a:t> </a:t>
            </a:r>
            <a:r>
              <a:rPr lang="en-US" dirty="0" err="1" smtClean="0"/>
              <a:t>menurunkannya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Estrogen </a:t>
            </a:r>
            <a:r>
              <a:rPr lang="en-US" dirty="0" err="1" smtClean="0"/>
              <a:t>merangsang</a:t>
            </a:r>
            <a:r>
              <a:rPr lang="en-US" dirty="0" smtClean="0"/>
              <a:t> (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progesteron</a:t>
            </a:r>
            <a:r>
              <a:rPr lang="en-US" dirty="0" smtClean="0"/>
              <a:t> </a:t>
            </a:r>
            <a:r>
              <a:rPr lang="en-US" dirty="0" err="1" smtClean="0"/>
              <a:t>menghambat</a:t>
            </a:r>
            <a:r>
              <a:rPr lang="en-US" dirty="0" smtClean="0"/>
              <a:t>)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 prostaglandin PGE2 </a:t>
            </a:r>
            <a:r>
              <a:rPr lang="en-US" dirty="0" err="1" smtClean="0"/>
              <a:t>dan</a:t>
            </a:r>
            <a:r>
              <a:rPr lang="en-US" dirty="0" smtClean="0"/>
              <a:t> PGF2-</a:t>
            </a:r>
            <a:r>
              <a:rPr lang="el-GR" dirty="0" smtClean="0"/>
              <a:t>α.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,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rasio</a:t>
            </a:r>
            <a:r>
              <a:rPr lang="en-US" dirty="0" smtClean="0"/>
              <a:t> estrogen / </a:t>
            </a:r>
            <a:r>
              <a:rPr lang="en-US" dirty="0" err="1" smtClean="0"/>
              <a:t>progesteron</a:t>
            </a:r>
            <a:r>
              <a:rPr lang="en-US" dirty="0" smtClean="0"/>
              <a:t> </a:t>
            </a:r>
            <a:r>
              <a:rPr lang="en-US" dirty="0" err="1" smtClean="0"/>
              <a:t>merangsang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prostaglandin </a:t>
            </a:r>
            <a:r>
              <a:rPr lang="en-US" dirty="0" err="1" smtClean="0"/>
              <a:t>lokal</a:t>
            </a:r>
            <a:r>
              <a:rPr lang="en-US" dirty="0" smtClean="0"/>
              <a:t>. Prostaglandin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konsentrasi</a:t>
            </a:r>
            <a:r>
              <a:rPr lang="en-US" dirty="0" smtClean="0"/>
              <a:t> </a:t>
            </a:r>
            <a:r>
              <a:rPr lang="en-US" dirty="0" err="1" smtClean="0"/>
              <a:t>kalsium</a:t>
            </a:r>
            <a:r>
              <a:rPr lang="en-US" dirty="0" smtClean="0"/>
              <a:t> </a:t>
            </a:r>
            <a:r>
              <a:rPr lang="en-US" dirty="0" err="1" smtClean="0"/>
              <a:t>intraseluler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polos</a:t>
            </a:r>
            <a:r>
              <a:rPr lang="en-US" dirty="0" smtClean="0"/>
              <a:t> uterus,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kontraktilitasnya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mtClean="0"/>
              <a:t>Oxytocin </a:t>
            </a:r>
            <a:r>
              <a:rPr lang="en-US" dirty="0" err="1" smtClean="0"/>
              <a:t>stimulan</a:t>
            </a:r>
            <a:r>
              <a:rPr lang="en-US" dirty="0" smtClean="0"/>
              <a:t>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  <a:r>
              <a:rPr lang="en-US" dirty="0" err="1" smtClean="0"/>
              <a:t>kontraksi</a:t>
            </a:r>
            <a:r>
              <a:rPr lang="en-US" dirty="0" smtClean="0"/>
              <a:t> uterus (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menginduksi</a:t>
            </a:r>
            <a:r>
              <a:rPr lang="en-US" dirty="0" smtClean="0"/>
              <a:t> </a:t>
            </a:r>
            <a:r>
              <a:rPr lang="en-US" dirty="0" err="1" smtClean="0"/>
              <a:t>persalinan</a:t>
            </a:r>
            <a:r>
              <a:rPr lang="en-US" dirty="0" smtClean="0"/>
              <a:t>). Ada </a:t>
            </a:r>
            <a:r>
              <a:rPr lang="en-US" dirty="0" err="1" smtClean="0"/>
              <a:t>bukti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reseptor</a:t>
            </a:r>
            <a:r>
              <a:rPr lang="en-US" dirty="0" smtClean="0"/>
              <a:t> </a:t>
            </a:r>
            <a:r>
              <a:rPr lang="en-US" dirty="0" err="1" smtClean="0"/>
              <a:t>oksitosin</a:t>
            </a:r>
            <a:r>
              <a:rPr lang="en-US" dirty="0" smtClean="0"/>
              <a:t> uterus </a:t>
            </a:r>
            <a:r>
              <a:rPr lang="en-US" dirty="0" err="1" smtClean="0"/>
              <a:t>diatur</a:t>
            </a:r>
            <a:r>
              <a:rPr lang="en-US" dirty="0" smtClean="0"/>
              <a:t> </a:t>
            </a:r>
            <a:r>
              <a:rPr lang="en-US" dirty="0" err="1" smtClean="0"/>
              <a:t>naik</a:t>
            </a:r>
            <a:r>
              <a:rPr lang="en-US" dirty="0" smtClean="0"/>
              <a:t> </a:t>
            </a:r>
            <a:r>
              <a:rPr lang="en-US" dirty="0" err="1" smtClean="0"/>
              <a:t>menjelang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kehamilan</a:t>
            </a:r>
            <a:r>
              <a:rPr lang="en-US" dirty="0" smtClean="0"/>
              <a:t>. </a:t>
            </a:r>
            <a:r>
              <a:rPr lang="en-US" dirty="0" err="1" smtClean="0"/>
              <a:t>Diketahui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pelebaran</a:t>
            </a:r>
            <a:r>
              <a:rPr lang="en-US" dirty="0" smtClean="0"/>
              <a:t> </a:t>
            </a:r>
            <a:r>
              <a:rPr lang="en-US" dirty="0" err="1" smtClean="0"/>
              <a:t>serviks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persalinan</a:t>
            </a:r>
            <a:r>
              <a:rPr lang="en-US" dirty="0" smtClean="0"/>
              <a:t>, </a:t>
            </a:r>
            <a:r>
              <a:rPr lang="en-US" dirty="0" err="1" smtClean="0"/>
              <a:t>merangsang</a:t>
            </a:r>
            <a:r>
              <a:rPr lang="en-US" dirty="0" smtClean="0"/>
              <a:t> </a:t>
            </a:r>
            <a:r>
              <a:rPr lang="en-US" dirty="0" err="1" smtClean="0"/>
              <a:t>sekresi</a:t>
            </a:r>
            <a:r>
              <a:rPr lang="en-US" dirty="0" smtClean="0"/>
              <a:t> </a:t>
            </a:r>
            <a:r>
              <a:rPr lang="en-US" dirty="0" err="1" smtClean="0"/>
              <a:t>oksitosin</a:t>
            </a:r>
            <a:r>
              <a:rPr lang="en-US" dirty="0" smtClean="0"/>
              <a:t>. </a:t>
            </a:r>
            <a:r>
              <a:rPr lang="en-US" dirty="0" err="1" smtClean="0"/>
              <a:t>Namun</a:t>
            </a:r>
            <a:r>
              <a:rPr lang="en-US" dirty="0" smtClean="0"/>
              <a:t>,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oksitosin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persalinan</a:t>
            </a:r>
            <a:r>
              <a:rPr lang="en-US" dirty="0" smtClean="0"/>
              <a:t>, </a:t>
            </a:r>
            <a:r>
              <a:rPr lang="en-US" dirty="0" err="1" smtClean="0"/>
              <a:t>meninggalkan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fisiologis</a:t>
            </a:r>
            <a:r>
              <a:rPr lang="en-US" dirty="0" smtClean="0"/>
              <a:t> </a:t>
            </a:r>
            <a:r>
              <a:rPr lang="en-US" dirty="0" err="1" smtClean="0"/>
              <a:t>oksitosin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122" name="Picture 2" descr="C:\Users\user\Desktop\16202244432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4467226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9546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16202248744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8075428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5645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4636"/>
            <a:ext cx="8229600" cy="1143000"/>
          </a:xfrm>
        </p:spPr>
        <p:txBody>
          <a:bodyPr/>
          <a:lstStyle/>
          <a:p>
            <a:r>
              <a:rPr lang="en-US" dirty="0" err="1" smtClean="0"/>
              <a:t>Partutition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, </a:t>
            </a:r>
            <a:r>
              <a:rPr lang="en-US" dirty="0" err="1" smtClean="0"/>
              <a:t>kontraksi</a:t>
            </a:r>
            <a:r>
              <a:rPr lang="en-US" dirty="0" smtClean="0"/>
              <a:t> uterus yang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fundus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menyapu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menggerakkan</a:t>
            </a:r>
            <a:r>
              <a:rPr lang="en-US" dirty="0" smtClean="0"/>
              <a:t> </a:t>
            </a:r>
            <a:r>
              <a:rPr lang="en-US" dirty="0" err="1" smtClean="0"/>
              <a:t>kepala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r>
              <a:rPr lang="en-US" dirty="0" smtClean="0"/>
              <a:t> </a:t>
            </a:r>
            <a:r>
              <a:rPr lang="en-US" dirty="0" err="1" smtClean="0"/>
              <a:t>serviks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melebar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menipiskan</a:t>
            </a:r>
            <a:r>
              <a:rPr lang="en-US" dirty="0" smtClean="0"/>
              <a:t> </a:t>
            </a:r>
            <a:r>
              <a:rPr lang="en-US" dirty="0" err="1" smtClean="0"/>
              <a:t>serviks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, </a:t>
            </a:r>
            <a:r>
              <a:rPr lang="en-US" dirty="0" err="1" smtClean="0"/>
              <a:t>janin</a:t>
            </a:r>
            <a:r>
              <a:rPr lang="en-US" dirty="0" smtClean="0"/>
              <a:t> </a:t>
            </a:r>
            <a:r>
              <a:rPr lang="en-US" dirty="0" err="1" smtClean="0"/>
              <a:t>dipaksa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serviks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dilahirkan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vagina.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ketiga</a:t>
            </a:r>
            <a:r>
              <a:rPr lang="en-US" dirty="0" smtClean="0"/>
              <a:t>, </a:t>
            </a:r>
            <a:r>
              <a:rPr lang="en-US" dirty="0" err="1" smtClean="0"/>
              <a:t>plasenta</a:t>
            </a:r>
            <a:r>
              <a:rPr lang="en-US" dirty="0" smtClean="0"/>
              <a:t> </a:t>
            </a:r>
            <a:r>
              <a:rPr lang="en-US" dirty="0" err="1" smtClean="0"/>
              <a:t>terpisah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desidua</a:t>
            </a:r>
            <a:r>
              <a:rPr lang="en-US" dirty="0" smtClean="0"/>
              <a:t> uterus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dilahirkan</a:t>
            </a:r>
            <a:r>
              <a:rPr lang="en-US" dirty="0" smtClean="0"/>
              <a:t>.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terakhir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kontraksi</a:t>
            </a:r>
            <a:r>
              <a:rPr lang="en-US" dirty="0" smtClean="0"/>
              <a:t>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rahim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menyempitkan</a:t>
            </a:r>
            <a:r>
              <a:rPr lang="en-US" dirty="0" smtClean="0"/>
              <a:t> </a:t>
            </a:r>
            <a:r>
              <a:rPr lang="en-US" dirty="0" err="1" smtClean="0"/>
              <a:t>pembuluh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rahim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membatasi</a:t>
            </a:r>
            <a:r>
              <a:rPr lang="en-US" dirty="0" smtClean="0"/>
              <a:t> </a:t>
            </a:r>
            <a:r>
              <a:rPr lang="en-US" dirty="0" err="1" smtClean="0"/>
              <a:t>pendarahan</a:t>
            </a:r>
            <a:r>
              <a:rPr lang="en-US" dirty="0" smtClean="0"/>
              <a:t> </a:t>
            </a:r>
            <a:r>
              <a:rPr lang="en-US" dirty="0" err="1" smtClean="0"/>
              <a:t>pascapartum</a:t>
            </a:r>
            <a:r>
              <a:rPr lang="en-US" dirty="0" smtClean="0"/>
              <a:t>.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plasenta</a:t>
            </a:r>
            <a:r>
              <a:rPr lang="en-US" dirty="0" smtClean="0"/>
              <a:t> </a:t>
            </a:r>
            <a:r>
              <a:rPr lang="en-US" dirty="0" err="1" smtClean="0"/>
              <a:t>lahir</a:t>
            </a:r>
            <a:r>
              <a:rPr lang="en-US" dirty="0" smtClean="0"/>
              <a:t>, </a:t>
            </a:r>
            <a:r>
              <a:rPr lang="en-US" dirty="0" err="1" smtClean="0"/>
              <a:t>konsentrasi</a:t>
            </a:r>
            <a:r>
              <a:rPr lang="en-US" dirty="0" smtClean="0"/>
              <a:t> </a:t>
            </a:r>
            <a:r>
              <a:rPr lang="en-US" dirty="0" err="1" smtClean="0"/>
              <a:t>hormon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, </a:t>
            </a:r>
            <a:r>
              <a:rPr lang="en-US" dirty="0" err="1" smtClean="0"/>
              <a:t>kecuali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prolaktin</a:t>
            </a:r>
            <a:r>
              <a:rPr lang="en-US" dirty="0" smtClean="0"/>
              <a:t>, yang </a:t>
            </a:r>
            <a:r>
              <a:rPr lang="en-US" dirty="0" err="1" smtClean="0"/>
              <a:t>kadarnya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menyusui</a:t>
            </a:r>
            <a:r>
              <a:rPr lang="en-US" dirty="0" smtClean="0"/>
              <a:t> </a:t>
            </a:r>
            <a:r>
              <a:rPr lang="en-US" dirty="0" err="1" smtClean="0"/>
              <a:t>bayinya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852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Proses </a:t>
            </a:r>
            <a:r>
              <a:rPr lang="en-US" dirty="0" err="1" smtClean="0"/>
              <a:t>Fertilisasi</a:t>
            </a:r>
            <a:endParaRPr lang="en-US" dirty="0" smtClean="0"/>
          </a:p>
          <a:p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faal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280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55"/>
            <a:ext cx="8229600" cy="1052945"/>
          </a:xfrm>
        </p:spPr>
        <p:txBody>
          <a:bodyPr/>
          <a:lstStyle/>
          <a:p>
            <a:r>
              <a:rPr lang="en-US" dirty="0" err="1" smtClean="0"/>
              <a:t>Terminologi</a:t>
            </a:r>
            <a:r>
              <a:rPr lang="en-US" dirty="0" smtClean="0"/>
              <a:t> </a:t>
            </a:r>
            <a:r>
              <a:rPr lang="en-US" dirty="0" err="1" smtClean="0"/>
              <a:t>Kehamilan</a:t>
            </a:r>
            <a:endParaRPr lang="en-US" dirty="0"/>
          </a:p>
        </p:txBody>
      </p:sp>
      <p:pic>
        <p:nvPicPr>
          <p:cNvPr id="7170" name="Picture 2" descr="C:\Users\user\Desktop\162022621577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599" y="4005322"/>
            <a:ext cx="6230217" cy="2776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1000" y="1143000"/>
            <a:ext cx="8305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Gestational age: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umur</a:t>
            </a:r>
            <a:r>
              <a:rPr lang="en-US" dirty="0"/>
              <a:t> </a:t>
            </a:r>
            <a:r>
              <a:rPr lang="en-US" dirty="0" err="1"/>
              <a:t>haid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berlalu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haid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 </a:t>
            </a:r>
            <a:r>
              <a:rPr lang="en-US" dirty="0" smtClean="0"/>
              <a:t>(HPHT)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sebenarnya</a:t>
            </a:r>
            <a:r>
              <a:rPr lang="en-US" dirty="0"/>
              <a:t> </a:t>
            </a:r>
            <a:r>
              <a:rPr lang="en-US" dirty="0" err="1"/>
              <a:t>mendahului</a:t>
            </a:r>
            <a:r>
              <a:rPr lang="en-US" dirty="0"/>
              <a:t> </a:t>
            </a:r>
            <a:r>
              <a:rPr lang="en-US" dirty="0" err="1"/>
              <a:t>pembuahan</a:t>
            </a:r>
            <a:r>
              <a:rPr lang="en-US" dirty="0"/>
              <a:t>.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kira-kira</a:t>
            </a:r>
            <a:r>
              <a:rPr lang="en-US" dirty="0"/>
              <a:t> 2 </a:t>
            </a:r>
            <a:r>
              <a:rPr lang="en-US" dirty="0" err="1"/>
              <a:t>minggu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ovulasi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pembuahan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hampir</a:t>
            </a:r>
            <a:r>
              <a:rPr lang="en-US" dirty="0"/>
              <a:t> 3 </a:t>
            </a:r>
            <a:r>
              <a:rPr lang="en-US" dirty="0" err="1"/>
              <a:t>minggu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implantasi</a:t>
            </a:r>
            <a:r>
              <a:rPr lang="en-US" dirty="0"/>
              <a:t> </a:t>
            </a:r>
            <a:r>
              <a:rPr lang="en-US" dirty="0" err="1"/>
              <a:t>blastokista</a:t>
            </a:r>
            <a:r>
              <a:rPr lang="en-US" dirty="0"/>
              <a:t>,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kebanyakan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perkiraan</a:t>
            </a:r>
            <a:r>
              <a:rPr lang="en-US" dirty="0"/>
              <a:t> </a:t>
            </a:r>
            <a:r>
              <a:rPr lang="en-US" dirty="0" err="1" smtClean="0"/>
              <a:t>mens</a:t>
            </a:r>
            <a:r>
              <a:rPr lang="en-US" dirty="0" smtClean="0"/>
              <a:t>  </a:t>
            </a:r>
            <a:r>
              <a:rPr lang="en-US" dirty="0" err="1"/>
              <a:t>terakhir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 smtClean="0"/>
              <a:t>.</a:t>
            </a:r>
          </a:p>
          <a:p>
            <a:pPr marL="342900" indent="-342900">
              <a:buAutoNum type="arabicPeriod"/>
            </a:pPr>
            <a:r>
              <a:rPr lang="en-US" dirty="0" err="1" smtClean="0"/>
              <a:t>Naegle</a:t>
            </a:r>
            <a:r>
              <a:rPr lang="en-US" dirty="0" smtClean="0"/>
              <a:t> rule: </a:t>
            </a:r>
            <a:r>
              <a:rPr lang="en-US" dirty="0" err="1" smtClean="0"/>
              <a:t>Estimasi</a:t>
            </a:r>
            <a:r>
              <a:rPr lang="en-US" dirty="0" smtClean="0"/>
              <a:t> </a:t>
            </a:r>
            <a:r>
              <a:rPr lang="en-US" dirty="0" err="1" smtClean="0"/>
              <a:t>usia</a:t>
            </a:r>
            <a:r>
              <a:rPr lang="en-US" dirty="0" smtClean="0"/>
              <a:t> </a:t>
            </a:r>
            <a:r>
              <a:rPr lang="en-US" dirty="0" err="1" smtClean="0"/>
              <a:t>kehamilan</a:t>
            </a:r>
            <a:r>
              <a:rPr lang="en-US" dirty="0" smtClean="0"/>
              <a:t> , add 7 days to the first day of the LMP and </a:t>
            </a:r>
            <a:r>
              <a:rPr lang="en-US" dirty="0" err="1" smtClean="0"/>
              <a:t>substract</a:t>
            </a:r>
            <a:r>
              <a:rPr lang="en-US" dirty="0" smtClean="0"/>
              <a:t> 3 month.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err="1" smtClean="0"/>
              <a:t>Contoh</a:t>
            </a:r>
            <a:r>
              <a:rPr lang="en-US" dirty="0" smtClean="0"/>
              <a:t>: 5 </a:t>
            </a:r>
            <a:r>
              <a:rPr lang="en-US" dirty="0" err="1" smtClean="0"/>
              <a:t>oktober</a:t>
            </a:r>
            <a:r>
              <a:rPr lang="en-US" dirty="0" smtClean="0"/>
              <a:t> 2020 (5-10-20) = (12 – 7 – 21) 12 </a:t>
            </a:r>
            <a:r>
              <a:rPr lang="en-US" dirty="0" err="1" smtClean="0"/>
              <a:t>Juli</a:t>
            </a:r>
            <a:r>
              <a:rPr lang="en-US" dirty="0" smtClean="0"/>
              <a:t> 2021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532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13855"/>
            <a:ext cx="7429500" cy="519545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Fase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Kehamilan</a:t>
            </a:r>
            <a:endParaRPr lang="en-US" dirty="0"/>
          </a:p>
        </p:txBody>
      </p:sp>
      <p:pic>
        <p:nvPicPr>
          <p:cNvPr id="1026" name="Picture 2" descr="C:\Users\user\Desktop\16202225953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81153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733800"/>
            <a:ext cx="5153025" cy="2916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1094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709"/>
            <a:ext cx="8229600" cy="1143000"/>
          </a:xfrm>
        </p:spPr>
        <p:txBody>
          <a:bodyPr/>
          <a:lstStyle/>
          <a:p>
            <a:r>
              <a:rPr lang="en-US" dirty="0" err="1" smtClean="0"/>
              <a:t>Fertilisasi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0" y="1066801"/>
            <a:ext cx="3505200" cy="3429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Trypsin-like protease, </a:t>
            </a:r>
            <a:r>
              <a:rPr lang="en-US" dirty="0" err="1" smtClean="0"/>
              <a:t>Acrosin</a:t>
            </a:r>
            <a:r>
              <a:rPr lang="en-US" dirty="0" smtClean="0"/>
              <a:t> → </a:t>
            </a:r>
            <a:r>
              <a:rPr lang="en-US" dirty="0" err="1" smtClean="0"/>
              <a:t>menembus</a:t>
            </a:r>
            <a:r>
              <a:rPr lang="en-US" dirty="0" smtClean="0"/>
              <a:t> </a:t>
            </a:r>
            <a:r>
              <a:rPr lang="en-US" dirty="0" err="1" smtClean="0"/>
              <a:t>zona</a:t>
            </a:r>
            <a:r>
              <a:rPr lang="en-US" dirty="0" smtClean="0"/>
              <a:t> </a:t>
            </a:r>
            <a:r>
              <a:rPr lang="en-US" dirty="0" err="1" smtClean="0"/>
              <a:t>pellusida</a:t>
            </a:r>
            <a:endParaRPr lang="en-US" dirty="0" smtClean="0"/>
          </a:p>
          <a:p>
            <a:r>
              <a:rPr lang="en-US" dirty="0" err="1" smtClean="0"/>
              <a:t>Fertilin</a:t>
            </a:r>
            <a:r>
              <a:rPr lang="en-US" dirty="0" smtClean="0"/>
              <a:t> → fusion set </a:t>
            </a:r>
            <a:r>
              <a:rPr lang="en-US" dirty="0" err="1" smtClean="0"/>
              <a:t>cegah</a:t>
            </a:r>
            <a:r>
              <a:rPr lang="en-US" dirty="0" smtClean="0"/>
              <a:t> </a:t>
            </a:r>
            <a:r>
              <a:rPr lang="en-US" dirty="0" err="1" smtClean="0"/>
              <a:t>polisperma</a:t>
            </a:r>
            <a:endParaRPr lang="en-US" dirty="0"/>
          </a:p>
        </p:txBody>
      </p:sp>
      <p:pic>
        <p:nvPicPr>
          <p:cNvPr id="2050" name="Picture 2" descr="C:\Users\user\Desktop\16202227161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66800"/>
            <a:ext cx="4412598" cy="3206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0" y="47244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Pembuahan</a:t>
            </a:r>
            <a:r>
              <a:rPr lang="en-US" dirty="0" smtClean="0"/>
              <a:t> </a:t>
            </a:r>
            <a:r>
              <a:rPr lang="en-US" dirty="0" err="1" smtClean="0"/>
              <a:t>sel</a:t>
            </a:r>
            <a:r>
              <a:rPr lang="en-US" dirty="0" smtClean="0"/>
              <a:t> </a:t>
            </a:r>
            <a:r>
              <a:rPr lang="en-US" dirty="0" err="1" smtClean="0"/>
              <a:t>telur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24 jam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ovulasi</a:t>
            </a:r>
            <a:r>
              <a:rPr lang="en-US" dirty="0" smtClean="0"/>
              <a:t>, di </a:t>
            </a:r>
            <a:r>
              <a:rPr lang="en-US" dirty="0" err="1" smtClean="0"/>
              <a:t>bagian</a:t>
            </a:r>
            <a:r>
              <a:rPr lang="en-US" dirty="0" smtClean="0"/>
              <a:t> distal </a:t>
            </a:r>
            <a:r>
              <a:rPr lang="en-US" dirty="0" err="1" smtClean="0"/>
              <a:t>saluran</a:t>
            </a:r>
            <a:r>
              <a:rPr lang="en-US" dirty="0" smtClean="0"/>
              <a:t> </a:t>
            </a:r>
            <a:r>
              <a:rPr lang="en-US" dirty="0" err="1" smtClean="0"/>
              <a:t>telur</a:t>
            </a:r>
            <a:r>
              <a:rPr lang="en-US" dirty="0" smtClean="0"/>
              <a:t> yang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ampula</a:t>
            </a:r>
            <a:r>
              <a:rPr lang="en-US" dirty="0" smtClean="0"/>
              <a:t>. </a:t>
            </a:r>
            <a:r>
              <a:rPr lang="en-US" dirty="0" err="1" smtClean="0"/>
              <a:t>Begitu</a:t>
            </a:r>
            <a:r>
              <a:rPr lang="en-US" dirty="0" smtClean="0"/>
              <a:t> </a:t>
            </a:r>
            <a:r>
              <a:rPr lang="en-US" dirty="0" err="1" smtClean="0"/>
              <a:t>sperma</a:t>
            </a:r>
            <a:r>
              <a:rPr lang="en-US" dirty="0" smtClean="0"/>
              <a:t> </a:t>
            </a:r>
            <a:r>
              <a:rPr lang="en-US" dirty="0" err="1" smtClean="0"/>
              <a:t>menembus</a:t>
            </a:r>
            <a:r>
              <a:rPr lang="en-US" dirty="0" smtClean="0"/>
              <a:t> </a:t>
            </a:r>
            <a:r>
              <a:rPr lang="en-US" dirty="0" err="1" smtClean="0"/>
              <a:t>sel</a:t>
            </a:r>
            <a:r>
              <a:rPr lang="en-US" dirty="0" smtClean="0"/>
              <a:t> </a:t>
            </a:r>
            <a:r>
              <a:rPr lang="en-US" dirty="0" err="1" smtClean="0"/>
              <a:t>telur</a:t>
            </a:r>
            <a:r>
              <a:rPr lang="en-US" dirty="0" smtClean="0"/>
              <a:t>,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kutub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diekstrusi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sel</a:t>
            </a:r>
            <a:r>
              <a:rPr lang="en-US" dirty="0" smtClean="0"/>
              <a:t> </a:t>
            </a:r>
            <a:r>
              <a:rPr lang="en-US" dirty="0" err="1" smtClean="0"/>
              <a:t>telur</a:t>
            </a:r>
            <a:r>
              <a:rPr lang="en-US" dirty="0" smtClean="0"/>
              <a:t> yang </a:t>
            </a:r>
            <a:r>
              <a:rPr lang="en-US" dirty="0" err="1" smtClean="0"/>
              <a:t>dibuahi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membelah</a:t>
            </a:r>
            <a:r>
              <a:rPr lang="en-US" dirty="0" smtClean="0"/>
              <a:t>. </a:t>
            </a: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ovulasi</a:t>
            </a:r>
            <a:r>
              <a:rPr lang="en-US" dirty="0" smtClean="0"/>
              <a:t>, </a:t>
            </a:r>
            <a:r>
              <a:rPr lang="en-US" dirty="0" err="1" smtClean="0"/>
              <a:t>sel</a:t>
            </a:r>
            <a:r>
              <a:rPr lang="en-US" dirty="0" smtClean="0"/>
              <a:t> </a:t>
            </a:r>
            <a:r>
              <a:rPr lang="en-US" dirty="0" err="1" smtClean="0"/>
              <a:t>telur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dibuahi</a:t>
            </a:r>
            <a:r>
              <a:rPr lang="en-US" dirty="0" smtClean="0"/>
              <a:t>, </a:t>
            </a:r>
            <a:r>
              <a:rPr lang="en-US" dirty="0" err="1" smtClean="0"/>
              <a:t>blastokista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kira-kira</a:t>
            </a:r>
            <a:r>
              <a:rPr lang="en-US" dirty="0" smtClean="0"/>
              <a:t> 100 </a:t>
            </a:r>
            <a:r>
              <a:rPr lang="en-US" dirty="0" err="1" smtClean="0"/>
              <a:t>sel</a:t>
            </a:r>
            <a:r>
              <a:rPr lang="en-US" dirty="0" smtClean="0"/>
              <a:t>, </a:t>
            </a:r>
            <a:r>
              <a:rPr lang="en-US" dirty="0" err="1" smtClean="0"/>
              <a:t>tiba</a:t>
            </a:r>
            <a:r>
              <a:rPr lang="en-US" dirty="0" smtClean="0"/>
              <a:t> di </a:t>
            </a:r>
            <a:r>
              <a:rPr lang="en-US" dirty="0" err="1" smtClean="0"/>
              <a:t>rongga</a:t>
            </a:r>
            <a:r>
              <a:rPr lang="en-US" dirty="0" smtClean="0"/>
              <a:t> </a:t>
            </a:r>
            <a:r>
              <a:rPr lang="en-US" dirty="0" err="1" smtClean="0"/>
              <a:t>rahim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09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838200"/>
          </a:xfrm>
        </p:spPr>
        <p:txBody>
          <a:bodyPr/>
          <a:lstStyle/>
          <a:p>
            <a:r>
              <a:rPr lang="en-US" dirty="0" err="1" smtClean="0"/>
              <a:t>Implantasi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655" y="872837"/>
            <a:ext cx="8153400" cy="1828799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Pembuahan</a:t>
            </a:r>
            <a:r>
              <a:rPr lang="en-US" dirty="0" smtClean="0"/>
              <a:t> </a:t>
            </a:r>
            <a:r>
              <a:rPr lang="en-US" dirty="0" err="1" smtClean="0"/>
              <a:t>sel</a:t>
            </a:r>
            <a:r>
              <a:rPr lang="en-US" dirty="0" smtClean="0"/>
              <a:t> </a:t>
            </a:r>
            <a:r>
              <a:rPr lang="en-US" dirty="0" err="1" smtClean="0"/>
              <a:t>telur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24 jam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ovulasi</a:t>
            </a:r>
            <a:r>
              <a:rPr lang="en-US" dirty="0" smtClean="0"/>
              <a:t>, di </a:t>
            </a:r>
            <a:r>
              <a:rPr lang="en-US" dirty="0" err="1" smtClean="0"/>
              <a:t>bagian</a:t>
            </a:r>
            <a:r>
              <a:rPr lang="en-US" dirty="0" smtClean="0"/>
              <a:t> distal </a:t>
            </a:r>
            <a:r>
              <a:rPr lang="en-US" dirty="0" err="1" smtClean="0"/>
              <a:t>saluran</a:t>
            </a:r>
            <a:r>
              <a:rPr lang="en-US" dirty="0" smtClean="0"/>
              <a:t> </a:t>
            </a:r>
            <a:r>
              <a:rPr lang="en-US" dirty="0" err="1" smtClean="0"/>
              <a:t>telur</a:t>
            </a:r>
            <a:r>
              <a:rPr lang="en-US" dirty="0" smtClean="0"/>
              <a:t> yang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ampula</a:t>
            </a:r>
            <a:r>
              <a:rPr lang="en-US" dirty="0" smtClean="0"/>
              <a:t>. </a:t>
            </a:r>
            <a:r>
              <a:rPr lang="en-US" dirty="0" err="1" smtClean="0"/>
              <a:t>Begitu</a:t>
            </a:r>
            <a:r>
              <a:rPr lang="en-US" dirty="0" smtClean="0"/>
              <a:t> </a:t>
            </a:r>
            <a:r>
              <a:rPr lang="en-US" dirty="0" err="1" smtClean="0"/>
              <a:t>sperma</a:t>
            </a:r>
            <a:r>
              <a:rPr lang="en-US" dirty="0" smtClean="0"/>
              <a:t> </a:t>
            </a:r>
            <a:r>
              <a:rPr lang="en-US" dirty="0" err="1" smtClean="0"/>
              <a:t>menembus</a:t>
            </a:r>
            <a:r>
              <a:rPr lang="en-US" dirty="0" smtClean="0"/>
              <a:t> </a:t>
            </a:r>
            <a:r>
              <a:rPr lang="en-US" dirty="0" err="1" smtClean="0"/>
              <a:t>sel</a:t>
            </a:r>
            <a:r>
              <a:rPr lang="en-US" dirty="0" smtClean="0"/>
              <a:t> </a:t>
            </a:r>
            <a:r>
              <a:rPr lang="en-US" dirty="0" err="1" smtClean="0"/>
              <a:t>telur</a:t>
            </a:r>
            <a:r>
              <a:rPr lang="en-US" dirty="0" smtClean="0"/>
              <a:t>,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kutub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diekstrusi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sel</a:t>
            </a:r>
            <a:r>
              <a:rPr lang="en-US" dirty="0" smtClean="0"/>
              <a:t> </a:t>
            </a:r>
            <a:r>
              <a:rPr lang="en-US" dirty="0" err="1" smtClean="0"/>
              <a:t>telur</a:t>
            </a:r>
            <a:r>
              <a:rPr lang="en-US" dirty="0" smtClean="0"/>
              <a:t> yang </a:t>
            </a:r>
            <a:r>
              <a:rPr lang="en-US" dirty="0" err="1" smtClean="0"/>
              <a:t>dibuahi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membelah</a:t>
            </a:r>
            <a:r>
              <a:rPr lang="en-US" dirty="0" smtClean="0"/>
              <a:t>. </a:t>
            </a: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ovulasi</a:t>
            </a:r>
            <a:r>
              <a:rPr lang="en-US" dirty="0" smtClean="0"/>
              <a:t>, </a:t>
            </a:r>
            <a:r>
              <a:rPr lang="en-US" dirty="0" err="1" smtClean="0"/>
              <a:t>sel</a:t>
            </a:r>
            <a:r>
              <a:rPr lang="en-US" dirty="0" smtClean="0"/>
              <a:t> </a:t>
            </a:r>
            <a:r>
              <a:rPr lang="en-US" dirty="0" err="1" smtClean="0"/>
              <a:t>telur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dibuahi</a:t>
            </a:r>
            <a:r>
              <a:rPr lang="en-US" dirty="0" smtClean="0"/>
              <a:t>, </a:t>
            </a:r>
            <a:r>
              <a:rPr lang="en-US" dirty="0" err="1" smtClean="0"/>
              <a:t>blastokista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kira-kira</a:t>
            </a:r>
            <a:r>
              <a:rPr lang="en-US" dirty="0" smtClean="0"/>
              <a:t> 100 </a:t>
            </a:r>
            <a:r>
              <a:rPr lang="en-US" dirty="0" err="1" smtClean="0"/>
              <a:t>sel</a:t>
            </a:r>
            <a:r>
              <a:rPr lang="en-US" dirty="0" smtClean="0"/>
              <a:t>, </a:t>
            </a:r>
            <a:r>
              <a:rPr lang="en-US" dirty="0" err="1" smtClean="0"/>
              <a:t>tiba</a:t>
            </a:r>
            <a:r>
              <a:rPr lang="en-US" dirty="0" smtClean="0"/>
              <a:t> di </a:t>
            </a:r>
            <a:r>
              <a:rPr lang="en-US" dirty="0" err="1" smtClean="0"/>
              <a:t>rongga</a:t>
            </a:r>
            <a:r>
              <a:rPr lang="en-US" dirty="0" smtClean="0"/>
              <a:t> </a:t>
            </a:r>
            <a:r>
              <a:rPr lang="en-US" dirty="0" err="1" smtClean="0"/>
              <a:t>rahim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286000"/>
            <a:ext cx="79248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200" dirty="0" err="1" smtClean="0"/>
              <a:t>Sekresi</a:t>
            </a:r>
            <a:r>
              <a:rPr lang="en-US" sz="2200" dirty="0" smtClean="0"/>
              <a:t> HCG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200" dirty="0" err="1" smtClean="0"/>
              <a:t>Trofoblas</a:t>
            </a:r>
            <a:r>
              <a:rPr lang="en-US" sz="2200" dirty="0" smtClean="0"/>
              <a:t> </a:t>
            </a:r>
            <a:r>
              <a:rPr lang="en-US" sz="2200" dirty="0" err="1" smtClean="0"/>
              <a:t>mengeluarkan</a:t>
            </a:r>
            <a:r>
              <a:rPr lang="en-US" sz="2200" dirty="0" smtClean="0"/>
              <a:t>  HCG 8 </a:t>
            </a:r>
            <a:r>
              <a:rPr lang="en-US" sz="2200" dirty="0" err="1" smtClean="0"/>
              <a:t>hari</a:t>
            </a:r>
            <a:r>
              <a:rPr lang="en-US" sz="2200" dirty="0" smtClean="0"/>
              <a:t> </a:t>
            </a:r>
            <a:r>
              <a:rPr lang="en-US" sz="2200" dirty="0" err="1" smtClean="0"/>
              <a:t>setelah</a:t>
            </a:r>
            <a:r>
              <a:rPr lang="en-US" sz="2200" dirty="0" smtClean="0"/>
              <a:t> </a:t>
            </a:r>
            <a:r>
              <a:rPr lang="en-US" sz="2200" dirty="0" err="1" smtClean="0"/>
              <a:t>ovulasi</a:t>
            </a:r>
            <a:r>
              <a:rPr lang="en-US" sz="2200" dirty="0" smtClean="0"/>
              <a:t>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200" dirty="0" err="1" smtClean="0"/>
              <a:t>Korpus</a:t>
            </a:r>
            <a:r>
              <a:rPr lang="en-US" sz="2200" dirty="0" smtClean="0"/>
              <a:t> </a:t>
            </a:r>
            <a:r>
              <a:rPr lang="en-US" sz="2200" dirty="0" err="1" smtClean="0"/>
              <a:t>luteum</a:t>
            </a:r>
            <a:r>
              <a:rPr lang="en-US" sz="2200" dirty="0" smtClean="0"/>
              <a:t> </a:t>
            </a:r>
            <a:r>
              <a:rPr lang="en-US" sz="2200" dirty="0" err="1" smtClean="0"/>
              <a:t>dibawah</a:t>
            </a:r>
            <a:r>
              <a:rPr lang="en-US" sz="2200" dirty="0" smtClean="0"/>
              <a:t> </a:t>
            </a:r>
            <a:r>
              <a:rPr lang="en-US" sz="2200" dirty="0" err="1" smtClean="0"/>
              <a:t>aranhan</a:t>
            </a:r>
            <a:r>
              <a:rPr lang="en-US" sz="2200" dirty="0" smtClean="0"/>
              <a:t> HCG </a:t>
            </a:r>
            <a:r>
              <a:rPr lang="en-US" sz="2200" dirty="0" err="1" smtClean="0"/>
              <a:t>terus</a:t>
            </a:r>
            <a:r>
              <a:rPr lang="en-US" sz="2200" dirty="0" smtClean="0"/>
              <a:t> </a:t>
            </a:r>
            <a:r>
              <a:rPr lang="en-US" sz="2200" dirty="0" err="1" smtClean="0"/>
              <a:t>mensintesis</a:t>
            </a:r>
            <a:r>
              <a:rPr lang="en-US" sz="2200" dirty="0" smtClean="0"/>
              <a:t> </a:t>
            </a:r>
            <a:r>
              <a:rPr lang="en-US" sz="2200" dirty="0" err="1" smtClean="0"/>
              <a:t>progesteron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estrogen,yang</a:t>
            </a:r>
            <a:r>
              <a:rPr lang="en-US" sz="2200" dirty="0" smtClean="0"/>
              <a:t> </a:t>
            </a:r>
            <a:r>
              <a:rPr lang="en-US" sz="2200" dirty="0" err="1" smtClean="0"/>
              <a:t>menjaga</a:t>
            </a:r>
            <a:r>
              <a:rPr lang="en-US" sz="2200" dirty="0" smtClean="0"/>
              <a:t> endometrium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implantasi</a:t>
            </a:r>
            <a:endParaRPr lang="en-US" sz="22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200" dirty="0" smtClean="0"/>
              <a:t>HCG </a:t>
            </a:r>
            <a:r>
              <a:rPr lang="en-US" sz="2200" dirty="0" err="1" smtClean="0"/>
              <a:t>menyelamatkan</a:t>
            </a:r>
            <a:r>
              <a:rPr lang="en-US" sz="2200" dirty="0" smtClean="0"/>
              <a:t> </a:t>
            </a:r>
            <a:r>
              <a:rPr lang="en-US" sz="2200" dirty="0" err="1" smtClean="0"/>
              <a:t>korpus</a:t>
            </a:r>
            <a:r>
              <a:rPr lang="en-US" sz="2200" dirty="0" smtClean="0"/>
              <a:t> </a:t>
            </a:r>
            <a:r>
              <a:rPr lang="en-US" sz="2200" dirty="0" err="1" smtClean="0"/>
              <a:t>lutemu</a:t>
            </a:r>
            <a:r>
              <a:rPr lang="en-US" sz="2200" dirty="0" smtClean="0"/>
              <a:t> </a:t>
            </a:r>
            <a:r>
              <a:rPr lang="en-US" sz="2200" dirty="0" err="1" smtClean="0"/>
              <a:t>dari</a:t>
            </a:r>
            <a:r>
              <a:rPr lang="en-US" sz="2200" dirty="0" smtClean="0"/>
              <a:t> </a:t>
            </a:r>
            <a:r>
              <a:rPr lang="en-US" sz="2200" dirty="0" err="1" smtClean="0"/>
              <a:t>regresi</a:t>
            </a:r>
            <a:endParaRPr lang="en-US" sz="22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200" dirty="0" smtClean="0"/>
              <a:t>Tingkat estrogen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progesteron</a:t>
            </a:r>
            <a:r>
              <a:rPr lang="en-US" sz="2200" dirty="0" smtClean="0"/>
              <a:t> yang </a:t>
            </a:r>
            <a:r>
              <a:rPr lang="en-US" sz="2200" dirty="0" err="1" smtClean="0"/>
              <a:t>tinggi</a:t>
            </a:r>
            <a:r>
              <a:rPr lang="en-US" sz="2200" dirty="0" smtClean="0"/>
              <a:t> </a:t>
            </a:r>
            <a:r>
              <a:rPr lang="en-US" sz="2200" dirty="0" err="1" smtClean="0"/>
              <a:t>menekan</a:t>
            </a:r>
            <a:r>
              <a:rPr lang="en-US" sz="2200" dirty="0" smtClean="0"/>
              <a:t> </a:t>
            </a:r>
            <a:r>
              <a:rPr lang="en-US" sz="2200" dirty="0" err="1" smtClean="0"/>
              <a:t>perkembangan</a:t>
            </a:r>
            <a:r>
              <a:rPr lang="en-US" sz="2200" dirty="0" smtClean="0"/>
              <a:t> </a:t>
            </a:r>
            <a:r>
              <a:rPr lang="en-US" sz="2200" dirty="0" err="1" smtClean="0"/>
              <a:t>folikel</a:t>
            </a:r>
            <a:r>
              <a:rPr lang="en-US" sz="2200" dirty="0" smtClean="0"/>
              <a:t> </a:t>
            </a:r>
            <a:r>
              <a:rPr lang="en-US" sz="2200" dirty="0" err="1" smtClean="0"/>
              <a:t>ovarium</a:t>
            </a:r>
            <a:r>
              <a:rPr lang="en-US" sz="2200" dirty="0" smtClean="0"/>
              <a:t> </a:t>
            </a:r>
            <a:r>
              <a:rPr lang="en-US" sz="2200" dirty="0" err="1" smtClean="0"/>
              <a:t>berikutnya</a:t>
            </a:r>
            <a:endParaRPr lang="en-US" sz="2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 err="1" smtClean="0"/>
              <a:t>Produksi</a:t>
            </a:r>
            <a:r>
              <a:rPr lang="en-US" sz="2200" dirty="0" smtClean="0"/>
              <a:t> HCG </a:t>
            </a:r>
            <a:r>
              <a:rPr lang="en-US" sz="2200" dirty="0" err="1" smtClean="0"/>
              <a:t>meningkat</a:t>
            </a:r>
            <a:r>
              <a:rPr lang="en-US" sz="2200" dirty="0" smtClean="0"/>
              <a:t> </a:t>
            </a:r>
            <a:r>
              <a:rPr lang="en-US" sz="2200" dirty="0" err="1" smtClean="0"/>
              <a:t>secara</a:t>
            </a:r>
            <a:r>
              <a:rPr lang="en-US" sz="2200" dirty="0" smtClean="0"/>
              <a:t> dramatis </a:t>
            </a:r>
            <a:r>
              <a:rPr lang="en-US" sz="2200" dirty="0" err="1" smtClean="0"/>
              <a:t>selama</a:t>
            </a:r>
            <a:r>
              <a:rPr lang="en-US" sz="2200" dirty="0" smtClean="0"/>
              <a:t> </a:t>
            </a:r>
            <a:r>
              <a:rPr lang="en-US" sz="2200" dirty="0" err="1" smtClean="0"/>
              <a:t>minggu-minggu</a:t>
            </a:r>
            <a:r>
              <a:rPr lang="en-US" sz="2200" dirty="0" smtClean="0"/>
              <a:t> </a:t>
            </a:r>
            <a:r>
              <a:rPr lang="en-US" sz="2200" dirty="0" err="1" smtClean="0"/>
              <a:t>pertama</a:t>
            </a:r>
            <a:r>
              <a:rPr lang="en-US" sz="2200" dirty="0" smtClean="0"/>
              <a:t> </a:t>
            </a:r>
            <a:r>
              <a:rPr lang="en-US" sz="2200" dirty="0" err="1" smtClean="0"/>
              <a:t>kehamilan</a:t>
            </a:r>
            <a:r>
              <a:rPr lang="en-US" sz="2200" dirty="0" smtClean="0"/>
              <a:t>. </a:t>
            </a:r>
            <a:r>
              <a:rPr lang="en-US" sz="2200" dirty="0" err="1" smtClean="0"/>
              <a:t>Tes</a:t>
            </a:r>
            <a:r>
              <a:rPr lang="en-US" sz="2200" dirty="0" smtClean="0"/>
              <a:t> </a:t>
            </a:r>
            <a:r>
              <a:rPr lang="en-US" sz="2200" dirty="0" err="1" smtClean="0"/>
              <a:t>kehamilan</a:t>
            </a:r>
            <a:r>
              <a:rPr lang="en-US" sz="2200" dirty="0" smtClean="0"/>
              <a:t> </a:t>
            </a:r>
            <a:r>
              <a:rPr lang="en-US" sz="2200" dirty="0" err="1" smtClean="0"/>
              <a:t>didasarkan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ekskresi</a:t>
            </a:r>
            <a:r>
              <a:rPr lang="en-US" sz="2200" dirty="0" smtClean="0"/>
              <a:t> HCG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jumlah</a:t>
            </a:r>
            <a:r>
              <a:rPr lang="en-US" sz="2200" dirty="0" smtClean="0"/>
              <a:t> </a:t>
            </a:r>
            <a:r>
              <a:rPr lang="en-US" sz="2200" dirty="0" err="1" smtClean="0"/>
              <a:t>besar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urin</a:t>
            </a:r>
            <a:r>
              <a:rPr lang="en-US" sz="2200" dirty="0" smtClean="0"/>
              <a:t>, yang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diukur</a:t>
            </a:r>
            <a:r>
              <a:rPr lang="en-US" sz="2200" dirty="0" smtClean="0"/>
              <a:t>. HCG </a:t>
            </a:r>
            <a:r>
              <a:rPr lang="en-US" sz="2200" dirty="0" err="1" smtClean="0"/>
              <a:t>terdeteksi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urin</a:t>
            </a:r>
            <a:r>
              <a:rPr lang="en-US" sz="2200" dirty="0" smtClean="0"/>
              <a:t> </a:t>
            </a:r>
            <a:r>
              <a:rPr lang="en-US" sz="2200" dirty="0" err="1" smtClean="0"/>
              <a:t>ibu</a:t>
            </a:r>
            <a:r>
              <a:rPr lang="en-US" sz="2200" dirty="0" smtClean="0"/>
              <a:t> 9 </a:t>
            </a:r>
            <a:r>
              <a:rPr lang="en-US" sz="2200" dirty="0" err="1" smtClean="0"/>
              <a:t>hari</a:t>
            </a:r>
            <a:r>
              <a:rPr lang="en-US" sz="2200" dirty="0" smtClean="0"/>
              <a:t> </a:t>
            </a:r>
            <a:r>
              <a:rPr lang="en-US" sz="2200" dirty="0" err="1" smtClean="0"/>
              <a:t>setelah</a:t>
            </a:r>
            <a:r>
              <a:rPr lang="en-US" sz="2200" dirty="0" smtClean="0"/>
              <a:t> </a:t>
            </a:r>
            <a:r>
              <a:rPr lang="en-US" sz="2200" dirty="0" err="1" smtClean="0"/>
              <a:t>ovulasi</a:t>
            </a:r>
            <a:r>
              <a:rPr lang="en-US" sz="2200" dirty="0" smtClean="0"/>
              <a:t>, </a:t>
            </a:r>
            <a:r>
              <a:rPr lang="en-US" sz="2200" dirty="0" err="1" smtClean="0"/>
              <a:t>bahkan</a:t>
            </a:r>
            <a:r>
              <a:rPr lang="en-US" sz="2200" dirty="0" smtClean="0"/>
              <a:t> </a:t>
            </a:r>
            <a:r>
              <a:rPr lang="en-US" sz="2200" dirty="0" err="1" smtClean="0"/>
              <a:t>sebelum</a:t>
            </a:r>
            <a:r>
              <a:rPr lang="en-US" sz="2200" dirty="0" smtClean="0"/>
              <a:t> </a:t>
            </a:r>
            <a:r>
              <a:rPr lang="en-US" sz="2200" dirty="0" err="1" smtClean="0"/>
              <a:t>menstruasi</a:t>
            </a:r>
            <a:r>
              <a:rPr lang="en-US" sz="2200" dirty="0" smtClean="0"/>
              <a:t> </a:t>
            </a:r>
            <a:r>
              <a:rPr lang="en-US" sz="2200" dirty="0" err="1" smtClean="0"/>
              <a:t>berikutnya</a:t>
            </a:r>
            <a:endParaRPr lang="en-US" sz="2200" dirty="0" smtClean="0"/>
          </a:p>
          <a:p>
            <a:pPr marL="742950" lvl="1" indent="-285750">
              <a:buFont typeface="Arial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7089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709"/>
            <a:ext cx="8229600" cy="1143000"/>
          </a:xfrm>
        </p:spPr>
        <p:txBody>
          <a:bodyPr/>
          <a:lstStyle/>
          <a:p>
            <a:r>
              <a:rPr lang="en-US" dirty="0" err="1" smtClean="0"/>
              <a:t>Embrionic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2286000"/>
          </a:xfrm>
        </p:spPr>
        <p:txBody>
          <a:bodyPr/>
          <a:lstStyle/>
          <a:p>
            <a:r>
              <a:rPr lang="en-US" dirty="0" err="1" smtClean="0"/>
              <a:t>Permulaan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emmbrional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mulainya</a:t>
            </a:r>
            <a:r>
              <a:rPr lang="en-US" dirty="0" smtClean="0"/>
              <a:t> </a:t>
            </a:r>
            <a:r>
              <a:rPr lang="en-US" dirty="0" err="1" smtClean="0"/>
              <a:t>minggu</a:t>
            </a:r>
            <a:r>
              <a:rPr lang="en-US" dirty="0" smtClean="0"/>
              <a:t> </a:t>
            </a:r>
            <a:r>
              <a:rPr lang="en-US" dirty="0" err="1" smtClean="0"/>
              <a:t>ketiga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ovulasi</a:t>
            </a:r>
            <a:r>
              <a:rPr lang="en-US" dirty="0"/>
              <a:t> </a:t>
            </a:r>
            <a:r>
              <a:rPr lang="en-US" dirty="0" err="1" smtClean="0"/>
              <a:t>kebanyakan</a:t>
            </a:r>
            <a:r>
              <a:rPr lang="en-US" dirty="0" smtClean="0"/>
              <a:t> </a:t>
            </a: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klinis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minggu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endParaRPr lang="en-US" dirty="0" smtClean="0"/>
          </a:p>
        </p:txBody>
      </p:sp>
      <p:pic>
        <p:nvPicPr>
          <p:cNvPr id="8194" name="Picture 2" descr="C:\Users\user\Desktop\16202276680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335338"/>
            <a:ext cx="7620000" cy="3370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6997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err="1" smtClean="0"/>
              <a:t>Perubahan</a:t>
            </a:r>
            <a:r>
              <a:rPr lang="en-US" dirty="0" smtClean="0"/>
              <a:t> Hormonal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0" y="1447801"/>
            <a:ext cx="4267200" cy="4038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Trimester </a:t>
            </a:r>
            <a:r>
              <a:rPr lang="en-US" dirty="0" err="1" smtClean="0"/>
              <a:t>pertama</a:t>
            </a:r>
            <a:r>
              <a:rPr lang="en-US" dirty="0" smtClean="0"/>
              <a:t>. HCG </a:t>
            </a:r>
            <a:r>
              <a:rPr lang="en-US" dirty="0" err="1" smtClean="0"/>
              <a:t>diproduksi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trofoblas</a:t>
            </a:r>
            <a:r>
              <a:rPr lang="en-US" dirty="0" smtClean="0"/>
              <a:t>, </a:t>
            </a:r>
            <a:r>
              <a:rPr lang="en-US" dirty="0" err="1" smtClean="0"/>
              <a:t>dimulai</a:t>
            </a:r>
            <a:r>
              <a:rPr lang="en-US" dirty="0" smtClean="0"/>
              <a:t> </a:t>
            </a:r>
            <a:r>
              <a:rPr lang="en-US" dirty="0" err="1" smtClean="0"/>
              <a:t>sekitar</a:t>
            </a:r>
            <a:r>
              <a:rPr lang="en-US" dirty="0" smtClean="0"/>
              <a:t> 8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pembuahan</a:t>
            </a:r>
            <a:r>
              <a:rPr lang="en-US" dirty="0" smtClean="0"/>
              <a:t>.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dijelaskan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, HCG "</a:t>
            </a:r>
            <a:r>
              <a:rPr lang="en-US" dirty="0" err="1" smtClean="0"/>
              <a:t>menyelamatkan</a:t>
            </a:r>
            <a:r>
              <a:rPr lang="en-US" dirty="0" smtClean="0"/>
              <a:t>" </a:t>
            </a:r>
            <a:r>
              <a:rPr lang="en-US" dirty="0" err="1" smtClean="0"/>
              <a:t>korpus</a:t>
            </a:r>
            <a:r>
              <a:rPr lang="en-US" dirty="0" smtClean="0"/>
              <a:t> </a:t>
            </a:r>
            <a:r>
              <a:rPr lang="en-US" dirty="0" err="1" smtClean="0"/>
              <a:t>luteum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regresi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aksi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LH, </a:t>
            </a:r>
            <a:r>
              <a:rPr lang="en-US" dirty="0" err="1" smtClean="0"/>
              <a:t>merangsang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progesteron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estrogen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korpus</a:t>
            </a:r>
            <a:r>
              <a:rPr lang="en-US" dirty="0" smtClean="0"/>
              <a:t> luteal. Tingkat HCG </a:t>
            </a:r>
            <a:r>
              <a:rPr lang="en-US" dirty="0" err="1" smtClean="0"/>
              <a:t>maksimal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sekitar</a:t>
            </a:r>
            <a:r>
              <a:rPr lang="en-US" dirty="0" smtClean="0"/>
              <a:t> </a:t>
            </a:r>
            <a:r>
              <a:rPr lang="en-US" dirty="0" err="1" smtClean="0"/>
              <a:t>minggu</a:t>
            </a:r>
            <a:r>
              <a:rPr lang="en-US" dirty="0" smtClean="0"/>
              <a:t> ke-9 </a:t>
            </a:r>
            <a:r>
              <a:rPr lang="en-US" dirty="0" err="1" smtClean="0"/>
              <a:t>kehamilan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menurun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3074" name="Picture 2" descr="C:\Users\user\Desktop\16202240116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95400"/>
            <a:ext cx="3276600" cy="401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4470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457200"/>
            <a:ext cx="4572000" cy="658090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Trimester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ketiga</a:t>
            </a:r>
            <a:r>
              <a:rPr lang="en-US" dirty="0" smtClean="0"/>
              <a:t>.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r>
              <a:rPr lang="en-US" dirty="0" smtClean="0"/>
              <a:t>, </a:t>
            </a:r>
            <a:r>
              <a:rPr lang="en-US" dirty="0" err="1" smtClean="0"/>
              <a:t>bertanggung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hormon</a:t>
            </a:r>
            <a:r>
              <a:rPr lang="en-US" dirty="0" smtClean="0"/>
              <a:t> steroid. </a:t>
            </a:r>
            <a:r>
              <a:rPr lang="en-US" dirty="0" err="1" smtClean="0"/>
              <a:t>Jalur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sintesis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progesteron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estrogen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Progesteron</a:t>
            </a:r>
            <a:r>
              <a:rPr lang="en-US" dirty="0" smtClean="0"/>
              <a:t> </a:t>
            </a:r>
            <a:r>
              <a:rPr lang="en-US" dirty="0" err="1" smtClean="0"/>
              <a:t>diproduksi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plasenta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 </a:t>
            </a:r>
            <a:r>
              <a:rPr lang="en-US" dirty="0" err="1" smtClean="0"/>
              <a:t>Kolesterol</a:t>
            </a:r>
            <a:r>
              <a:rPr lang="en-US" dirty="0" smtClean="0"/>
              <a:t> </a:t>
            </a:r>
            <a:r>
              <a:rPr lang="en-US" dirty="0" err="1" smtClean="0"/>
              <a:t>memasuki</a:t>
            </a:r>
            <a:r>
              <a:rPr lang="en-US" dirty="0" smtClean="0"/>
              <a:t> </a:t>
            </a:r>
            <a:r>
              <a:rPr lang="en-US" dirty="0" err="1" smtClean="0"/>
              <a:t>plasenta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sirkulasi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. 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plasenta</a:t>
            </a:r>
            <a:r>
              <a:rPr lang="en-US" dirty="0" smtClean="0"/>
              <a:t>, </a:t>
            </a:r>
            <a:r>
              <a:rPr lang="en-US" dirty="0" err="1" smtClean="0"/>
              <a:t>kolesterol</a:t>
            </a:r>
            <a:r>
              <a:rPr lang="en-US" dirty="0" smtClean="0"/>
              <a:t> </a:t>
            </a:r>
            <a:r>
              <a:rPr lang="en-US" dirty="0" err="1" smtClean="0"/>
              <a:t>diubah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prognenolon</a:t>
            </a:r>
            <a:r>
              <a:rPr lang="en-US" dirty="0" smtClean="0"/>
              <a:t>, yang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diubah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progesteron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Estriol</a:t>
            </a:r>
            <a:r>
              <a:rPr lang="en-US" dirty="0" smtClean="0"/>
              <a:t>,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estrogen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kehamilan</a:t>
            </a:r>
            <a:r>
              <a:rPr lang="en-US" dirty="0" smtClean="0"/>
              <a:t>, </a:t>
            </a:r>
            <a:r>
              <a:rPr lang="en-US" dirty="0" err="1" smtClean="0"/>
              <a:t>diproduksi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plasenta</a:t>
            </a:r>
            <a:r>
              <a:rPr lang="en-US" dirty="0" smtClean="0"/>
              <a:t>. </a:t>
            </a:r>
            <a:r>
              <a:rPr lang="en-US" dirty="0" err="1" smtClean="0"/>
              <a:t>Sekali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, </a:t>
            </a:r>
            <a:r>
              <a:rPr lang="en-US" dirty="0" err="1" smtClean="0"/>
              <a:t>kolesterol</a:t>
            </a:r>
            <a:r>
              <a:rPr lang="en-US" dirty="0" smtClean="0"/>
              <a:t> </a:t>
            </a:r>
            <a:r>
              <a:rPr lang="en-US" dirty="0" err="1" smtClean="0"/>
              <a:t>disuplai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plasenta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sirkulasi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diubah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pregnenolon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plasenta</a:t>
            </a:r>
            <a:r>
              <a:rPr lang="en-US" dirty="0" smtClean="0"/>
              <a:t>. </a:t>
            </a:r>
            <a:r>
              <a:rPr lang="en-US" dirty="0" err="1" smtClean="0"/>
              <a:t>Pregnenolone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memasuki</a:t>
            </a:r>
            <a:r>
              <a:rPr lang="en-US" dirty="0" smtClean="0"/>
              <a:t> </a:t>
            </a:r>
            <a:r>
              <a:rPr lang="en-US" dirty="0" err="1" smtClean="0"/>
              <a:t>sirkulasi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diubah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dehydroepiandrosterone</a:t>
            </a:r>
            <a:r>
              <a:rPr lang="en-US" dirty="0" smtClean="0"/>
              <a:t>-sulfate (DHEA-sulfate) di </a:t>
            </a:r>
            <a:r>
              <a:rPr lang="en-US" dirty="0" err="1" smtClean="0"/>
              <a:t>korteks</a:t>
            </a:r>
            <a:r>
              <a:rPr lang="en-US" dirty="0" smtClean="0"/>
              <a:t> adrenal </a:t>
            </a:r>
            <a:r>
              <a:rPr lang="en-US" dirty="0" err="1" smtClean="0"/>
              <a:t>janin</a:t>
            </a:r>
            <a:r>
              <a:rPr lang="en-US" dirty="0" smtClean="0"/>
              <a:t>. DHEA-</a:t>
            </a:r>
            <a:r>
              <a:rPr lang="en-US" dirty="0" err="1" smtClean="0"/>
              <a:t>sulfat</a:t>
            </a:r>
            <a:r>
              <a:rPr lang="en-US" dirty="0" smtClean="0"/>
              <a:t> </a:t>
            </a:r>
            <a:r>
              <a:rPr lang="en-US" dirty="0" err="1" smtClean="0"/>
              <a:t>dihidroksilasi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16-OH DHEA-</a:t>
            </a:r>
            <a:r>
              <a:rPr lang="en-US" dirty="0" err="1" smtClean="0"/>
              <a:t>sulfat</a:t>
            </a:r>
            <a:r>
              <a:rPr lang="en-US" dirty="0" smtClean="0"/>
              <a:t> di </a:t>
            </a:r>
            <a:r>
              <a:rPr lang="en-US" dirty="0" err="1" smtClean="0"/>
              <a:t>hati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r>
              <a:rPr lang="en-US" dirty="0" smtClean="0"/>
              <a:t>. 16-OH DHEA-</a:t>
            </a:r>
            <a:r>
              <a:rPr lang="en-US" dirty="0" err="1" smtClean="0"/>
              <a:t>sulfat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melintasi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plasenta</a:t>
            </a:r>
            <a:r>
              <a:rPr lang="en-US" dirty="0" smtClean="0"/>
              <a:t>, di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enzim</a:t>
            </a:r>
            <a:r>
              <a:rPr lang="en-US" dirty="0" smtClean="0"/>
              <a:t> </a:t>
            </a:r>
            <a:r>
              <a:rPr lang="en-US" dirty="0" err="1" smtClean="0"/>
              <a:t>sulfatase</a:t>
            </a:r>
            <a:r>
              <a:rPr lang="en-US" dirty="0" smtClean="0"/>
              <a:t> </a:t>
            </a:r>
            <a:r>
              <a:rPr lang="en-US" dirty="0" err="1" smtClean="0"/>
              <a:t>menghilangkan</a:t>
            </a:r>
            <a:r>
              <a:rPr lang="en-US" dirty="0" smtClean="0"/>
              <a:t> </a:t>
            </a:r>
            <a:r>
              <a:rPr lang="en-US" dirty="0" err="1" smtClean="0"/>
              <a:t>sulfat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aromatase </a:t>
            </a:r>
            <a:r>
              <a:rPr lang="en-US" dirty="0" err="1" smtClean="0"/>
              <a:t>mengubahnya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estriol</a:t>
            </a:r>
            <a:endParaRPr lang="en-US" dirty="0"/>
          </a:p>
        </p:txBody>
      </p:sp>
      <p:pic>
        <p:nvPicPr>
          <p:cNvPr id="4098" name="Picture 2" descr="C:\Users\user\Desktop\162022412756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77982"/>
            <a:ext cx="3933825" cy="5618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712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</TotalTime>
  <Words>870</Words>
  <Application>Microsoft Office PowerPoint</Application>
  <PresentationFormat>On-screen Show (4:3)</PresentationFormat>
  <Paragraphs>44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Fisiologi Kehamilan</vt:lpstr>
      <vt:lpstr>PowerPoint Presentation</vt:lpstr>
      <vt:lpstr>Terminologi Kehamilan</vt:lpstr>
      <vt:lpstr>Fase Awal Kehamilan</vt:lpstr>
      <vt:lpstr>Fertilisasi</vt:lpstr>
      <vt:lpstr>Implantasi</vt:lpstr>
      <vt:lpstr>Embrionic periode</vt:lpstr>
      <vt:lpstr>Perubahan Hormonal</vt:lpstr>
      <vt:lpstr>PowerPoint Presentation</vt:lpstr>
      <vt:lpstr>Persalinan</vt:lpstr>
      <vt:lpstr>PowerPoint Presentation</vt:lpstr>
      <vt:lpstr>PowerPoint Presentation</vt:lpstr>
      <vt:lpstr>Partutition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Fisiologi Kehamilan</dc:title>
  <dc:creator>user</dc:creator>
  <cp:lastModifiedBy>user</cp:lastModifiedBy>
  <cp:revision>17</cp:revision>
  <dcterms:created xsi:type="dcterms:W3CDTF">2021-05-05T02:15:41Z</dcterms:created>
  <dcterms:modified xsi:type="dcterms:W3CDTF">2021-05-06T02:19:29Z</dcterms:modified>
</cp:coreProperties>
</file>