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sldIdLst>
    <p:sldId id="257" r:id="rId2"/>
    <p:sldId id="270" r:id="rId3"/>
    <p:sldId id="274" r:id="rId4"/>
    <p:sldId id="275" r:id="rId5"/>
    <p:sldId id="287" r:id="rId6"/>
    <p:sldId id="261" r:id="rId7"/>
    <p:sldId id="276" r:id="rId8"/>
    <p:sldId id="277" r:id="rId9"/>
    <p:sldId id="278" r:id="rId10"/>
    <p:sldId id="283" r:id="rId11"/>
    <p:sldId id="284" r:id="rId12"/>
    <p:sldId id="279" r:id="rId13"/>
    <p:sldId id="280" r:id="rId14"/>
    <p:sldId id="281" r:id="rId15"/>
    <p:sldId id="285" r:id="rId16"/>
    <p:sldId id="282" r:id="rId17"/>
    <p:sldId id="28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EE4"/>
    <a:srgbClr val="168477"/>
    <a:srgbClr val="A11F51"/>
    <a:srgbClr val="2E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9F8A-B1E4-4568-B964-06697B2DB4F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35B34-A99E-44E4-A797-7828CB55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48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16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76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71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99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63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60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3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70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09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7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53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1">
  <p:cSld name="BIG TITLE OPENING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22216" y="4741167"/>
            <a:ext cx="374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22216" y="2060600"/>
            <a:ext cx="50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8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40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ctrTitle"/>
          </p:nvPr>
        </p:nvSpPr>
        <p:spPr>
          <a:xfrm>
            <a:off x="568500" y="1139817"/>
            <a:ext cx="37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1696900" y="1803033"/>
            <a:ext cx="261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ctrTitle" idx="2"/>
          </p:nvPr>
        </p:nvSpPr>
        <p:spPr>
          <a:xfrm>
            <a:off x="7839919" y="4136351"/>
            <a:ext cx="35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3"/>
          </p:nvPr>
        </p:nvSpPr>
        <p:spPr>
          <a:xfrm>
            <a:off x="7839919" y="4799584"/>
            <a:ext cx="261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11657463" y="316659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 idx="4"/>
          </p:nvPr>
        </p:nvSpPr>
        <p:spPr>
          <a:xfrm rot="-5400000">
            <a:off x="7036600" y="3039900"/>
            <a:ext cx="840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72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785785" y="2839452"/>
            <a:ext cx="2437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074325" y="2127507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48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2796611" y="3716584"/>
            <a:ext cx="2437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4" hasCustomPrompt="1"/>
          </p:nvPr>
        </p:nvSpPr>
        <p:spPr>
          <a:xfrm>
            <a:off x="1074325" y="3154540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48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64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5"/>
          </p:nvPr>
        </p:nvSpPr>
        <p:spPr>
          <a:xfrm>
            <a:off x="6776885" y="2839452"/>
            <a:ext cx="2437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5065425" y="2127507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7"/>
          </p:nvPr>
        </p:nvSpPr>
        <p:spPr>
          <a:xfrm>
            <a:off x="6787711" y="3716584"/>
            <a:ext cx="2437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5065425" y="3154540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5287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 flipH="1">
            <a:off x="3216567" y="1864200"/>
            <a:ext cx="5758800" cy="18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657463" y="316659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rot="-5400000">
            <a:off x="7036600" y="3039900"/>
            <a:ext cx="840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6809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11657463" y="316659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buNone/>
              <a:defRPr sz="1733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ctrTitle"/>
          </p:nvPr>
        </p:nvSpPr>
        <p:spPr>
          <a:xfrm>
            <a:off x="6344000" y="2726700"/>
            <a:ext cx="3711200" cy="5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867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6344000" y="3251500"/>
            <a:ext cx="2864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ctrTitle" idx="2"/>
          </p:nvPr>
        </p:nvSpPr>
        <p:spPr>
          <a:xfrm rot="-5400000">
            <a:off x="7036600" y="3039900"/>
            <a:ext cx="840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97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74A5-D88A-41BA-8A7D-175C2A9E7FF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9381-5C84-4FAB-A2F4-869E85FC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4" r:id="rId14"/>
    <p:sldLayoutId id="2147483685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id.gov/sites/default/files/documents/USAID_Indonesia_2020Annual.pdf" TargetMode="External"/><Relationship Id="rId7" Type="http://schemas.openxmlformats.org/officeDocument/2006/relationships/hyperlink" Target="https://www.usaid.gov/sites/default/files/documents/1861/Partners_in_Development_-_USAID_Indonesia_Country_Development_Cooperation_Strategy_2014-2020_updated2.pdf" TargetMode="External"/><Relationship Id="rId2" Type="http://schemas.openxmlformats.org/officeDocument/2006/relationships/hyperlink" Target="https://www.bappenas.go.id/files/1813/5763/0712/18-pengelolaan-pendanaan-pembangunan-luar-negeri-dalam-rangka-mengurangi-ketergantungan-pada-pinjaman-luar-negeri__20081123002641__17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said.gov/sites/default/files/documents/1866/indonesia_eq_fs02_10-26-2018.pdf" TargetMode="External"/><Relationship Id="rId5" Type="http://schemas.openxmlformats.org/officeDocument/2006/relationships/hyperlink" Target="https://www.usaid.gov/sites/default/files/documents/1861/Indonesia%20CDCS%20FINAL%20Version.pdf" TargetMode="External"/><Relationship Id="rId4" Type="http://schemas.openxmlformats.org/officeDocument/2006/relationships/hyperlink" Target="https://www.usaid.gov/sites/default/files/documents/USAID_Indonesia_2020Annual_COVID-19_ID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395" r="2416" b="12273"/>
          <a:stretch/>
        </p:blipFill>
        <p:spPr>
          <a:xfrm>
            <a:off x="0" y="-665044"/>
            <a:ext cx="12139448" cy="752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9"/>
          <a:stretch/>
        </p:blipFill>
        <p:spPr>
          <a:xfrm>
            <a:off x="5869392" y="-546025"/>
            <a:ext cx="6283280" cy="6553213"/>
          </a:xfrm>
          <a:prstGeom prst="rect">
            <a:avLst/>
          </a:prstGeom>
        </p:spPr>
      </p:pic>
      <p:sp>
        <p:nvSpPr>
          <p:cNvPr id="150" name="Google Shape;150;p23"/>
          <p:cNvSpPr/>
          <p:nvPr/>
        </p:nvSpPr>
        <p:spPr>
          <a:xfrm rot="-5400000">
            <a:off x="1639901" y="420700"/>
            <a:ext cx="3199768" cy="64795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Google Shape;150;p23"/>
          <p:cNvSpPr/>
          <p:nvPr/>
        </p:nvSpPr>
        <p:spPr>
          <a:xfrm rot="-5400000">
            <a:off x="3176963" y="2155907"/>
            <a:ext cx="2022662" cy="70888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>
            <a:off x="1082682" y="4736770"/>
            <a:ext cx="6165392" cy="1523247"/>
          </a:xfrm>
          <a:prstGeom prst="rect">
            <a:avLst/>
          </a:prstGeom>
        </p:spPr>
        <p:txBody>
          <a:bodyPr spcFirstLastPara="1" vert="horz" wrap="square" lIns="121900" tIns="121900" rIns="121900" bIns="121900" numCol="2" rtlCol="0" anchor="t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Kelompok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Rahmadini</a:t>
            </a:r>
            <a:r>
              <a:rPr lang="en-US" sz="2000" dirty="0" smtClean="0">
                <a:solidFill>
                  <a:schemeClr val="bg1"/>
                </a:solidFill>
              </a:rPr>
              <a:t> A. </a:t>
            </a:r>
            <a:r>
              <a:rPr lang="en-US" sz="2000" dirty="0" err="1" smtClean="0">
                <a:solidFill>
                  <a:schemeClr val="bg1"/>
                </a:solidFill>
              </a:rPr>
              <a:t>Ayu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Utami</a:t>
            </a:r>
            <a:r>
              <a:rPr lang="en-US" sz="2000" dirty="0" smtClean="0">
                <a:solidFill>
                  <a:schemeClr val="bg1"/>
                </a:solidFill>
              </a:rPr>
              <a:t> 1810412053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Azzahra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Shafira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Ananta</a:t>
            </a:r>
            <a:r>
              <a:rPr lang="en-US" sz="2000" dirty="0" smtClean="0">
                <a:solidFill>
                  <a:schemeClr val="bg1"/>
                </a:solidFill>
              </a:rPr>
              <a:t> 1810412069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Sulistia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Wargi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1810412100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Alfiana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Zahara</a:t>
            </a:r>
            <a:r>
              <a:rPr lang="en-US" sz="2000" dirty="0" smtClean="0">
                <a:solidFill>
                  <a:schemeClr val="bg1"/>
                </a:solidFill>
              </a:rPr>
              <a:t> 1810412110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Gibran </a:t>
            </a:r>
            <a:r>
              <a:rPr lang="en-US" sz="2000" dirty="0" err="1" smtClean="0">
                <a:solidFill>
                  <a:schemeClr val="bg1"/>
                </a:solidFill>
              </a:rPr>
              <a:t>Fakhrishan</a:t>
            </a:r>
            <a:r>
              <a:rPr lang="en-US" sz="2000" dirty="0" smtClean="0">
                <a:solidFill>
                  <a:schemeClr val="bg1"/>
                </a:solidFill>
              </a:rPr>
              <a:t> 1810412114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ctrTitle"/>
          </p:nvPr>
        </p:nvSpPr>
        <p:spPr>
          <a:xfrm>
            <a:off x="46495" y="1952223"/>
            <a:ext cx="6433075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Foreign Aid To Indonesia </a:t>
            </a: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USAID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Case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3" b="99669" l="7574" r="98676">
                        <a14:foregroundMark x1="77206" y1="60198" x2="72868" y2="93826"/>
                        <a14:backgroundMark x1="21471" y1="34730" x2="37868" y2="44983"/>
                        <a14:backgroundMark x1="22279" y1="46196" x2="18676" y2="64719"/>
                        <a14:backgroundMark x1="27500" y1="49724" x2="34265" y2="47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11"/>
          <a:stretch/>
        </p:blipFill>
        <p:spPr>
          <a:xfrm>
            <a:off x="5015092" y="2040714"/>
            <a:ext cx="7000686" cy="2914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2" b="98522" l="0" r="99516">
                        <a14:foregroundMark x1="43871" y1="41379" x2="42903" y2="70443"/>
                        <a14:foregroundMark x1="51935" y1="40394" x2="63710" y2="75369"/>
                        <a14:foregroundMark x1="27258" y1="74877" x2="95484" y2="93842"/>
                        <a14:foregroundMark x1="3871" y1="81034" x2="39194" y2="90394"/>
                        <a14:foregroundMark x1="79032" y1="4680" x2="83710" y2="80049"/>
                        <a14:foregroundMark x1="51935" y1="44828" x2="84516" y2="46552"/>
                        <a14:foregroundMark x1="69032" y1="30296" x2="78710" y2="98768"/>
                        <a14:foregroundMark x1="61935" y1="40640" x2="56774" y2="58374"/>
                        <a14:foregroundMark x1="67581" y1="50739" x2="71290" y2="77586"/>
                        <a14:foregroundMark x1="86290" y1="30542" x2="99516" y2="49015"/>
                        <a14:foregroundMark x1="79032" y1="51970" x2="85484" y2="95813"/>
                        <a14:foregroundMark x1="91774" y1="49261" x2="93548" y2="92365"/>
                        <a14:foregroundMark x1="93710" y1="48030" x2="97903" y2="93596"/>
                        <a14:foregroundMark x1="70645" y1="13300" x2="72742" y2="18966"/>
                        <a14:foregroundMark x1="46613" y1="12315" x2="50806" y2="21675"/>
                        <a14:foregroundMark x1="51452" y1="19212" x2="53065" y2="35961"/>
                        <a14:foregroundMark x1="24839" y1="4433" x2="29355" y2="4926"/>
                        <a14:foregroundMark x1="31935" y1="13793" x2="28548" y2="26108"/>
                        <a14:backgroundMark x1="3871" y1="9360" x2="17903" y2="1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3" y="3660484"/>
            <a:ext cx="4891374" cy="32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261" y="13447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4504" y="283017"/>
            <a:ext cx="6992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KASUS: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di Indonesia</a:t>
            </a: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8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743" y="2006706"/>
            <a:ext cx="51672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USAID di Indonesia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USAID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mencegah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merespons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dirty="0">
                <a:solidFill>
                  <a:schemeClr val="bg1"/>
                </a:solidFill>
              </a:rPr>
              <a:t> COVID-19. USAID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rgbClr val="FFFF00"/>
                </a:solidFill>
              </a:rPr>
              <a:t>membalikkan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gelombang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melawan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epidemi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tuberkulosis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HIV/AIDS,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mengendalikan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kemunculannya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ancaman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pandemik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data yang </a:t>
            </a:r>
            <a:r>
              <a:rPr lang="en-US" dirty="0" err="1">
                <a:solidFill>
                  <a:schemeClr val="bg1"/>
                </a:solidFill>
              </a:rPr>
              <a:t>tersedia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20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terakhir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saja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USAID </a:t>
            </a:r>
            <a:r>
              <a:rPr lang="en-US" dirty="0" err="1">
                <a:solidFill>
                  <a:srgbClr val="FFFF00"/>
                </a:solidFill>
              </a:rPr>
              <a:t>telah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menginvestasikan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Rp</a:t>
            </a:r>
            <a:r>
              <a:rPr lang="en-US" dirty="0">
                <a:solidFill>
                  <a:srgbClr val="FFFF00"/>
                </a:solidFill>
              </a:rPr>
              <a:t> 14 </a:t>
            </a:r>
            <a:r>
              <a:rPr lang="en-US" dirty="0" err="1">
                <a:solidFill>
                  <a:srgbClr val="FFFF00"/>
                </a:solidFill>
              </a:rPr>
              <a:t>triliun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sektor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kesehatan</a:t>
            </a:r>
            <a:r>
              <a:rPr lang="en-US" dirty="0">
                <a:solidFill>
                  <a:srgbClr val="FFFF00"/>
                </a:solidFill>
              </a:rPr>
              <a:t> Indonesia.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6" y="1877941"/>
            <a:ext cx="4566412" cy="35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4504" y="283017"/>
            <a:ext cx="6992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KASUS: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di Indonesia</a:t>
            </a: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sym typeface="Oswald Regular"/>
              </a:rPr>
              <a:t>9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743" y="3838767"/>
            <a:ext cx="51672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Security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USAID di Indonesia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ID" i="1" dirty="0">
                <a:solidFill>
                  <a:schemeClr val="bg1"/>
                </a:solidFill>
              </a:rPr>
              <a:t>Health security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prioritas</a:t>
            </a:r>
            <a:r>
              <a:rPr lang="en-ID" dirty="0">
                <a:solidFill>
                  <a:schemeClr val="bg1"/>
                </a:solidFill>
              </a:rPr>
              <a:t> global, </a:t>
            </a:r>
            <a:r>
              <a:rPr lang="en-ID" dirty="0" err="1">
                <a:solidFill>
                  <a:schemeClr val="bg1"/>
                </a:solidFill>
              </a:rPr>
              <a:t>terutama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ketika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penyakit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menular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tidak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mengenal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batas</a:t>
            </a:r>
            <a:r>
              <a:rPr lang="en-ID" dirty="0">
                <a:solidFill>
                  <a:schemeClr val="bg1"/>
                </a:solidFill>
              </a:rPr>
              <a:t>. Di </a:t>
            </a:r>
            <a:r>
              <a:rPr lang="en-ID" dirty="0" err="1">
                <a:solidFill>
                  <a:schemeClr val="bg1"/>
                </a:solidFill>
              </a:rPr>
              <a:t>bawah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Kemitraan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Strategis</a:t>
            </a:r>
            <a:r>
              <a:rPr lang="en-ID" dirty="0">
                <a:solidFill>
                  <a:schemeClr val="bg1"/>
                </a:solidFill>
              </a:rPr>
              <a:t> AS-Indonesia, </a:t>
            </a:r>
            <a:r>
              <a:rPr lang="en-ID" dirty="0" err="1">
                <a:solidFill>
                  <a:schemeClr val="bg1"/>
                </a:solidFill>
              </a:rPr>
              <a:t>Amerika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Serikat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Indonesia </a:t>
            </a:r>
            <a:r>
              <a:rPr lang="en-ID" dirty="0" err="1">
                <a:solidFill>
                  <a:schemeClr val="bg1"/>
                </a:solidFill>
              </a:rPr>
              <a:t>bekerja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memperkuat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sistem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kesehatan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meningkatkan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kemandirian</a:t>
            </a:r>
            <a:r>
              <a:rPr lang="en-ID" dirty="0">
                <a:solidFill>
                  <a:schemeClr val="bg1"/>
                </a:solidFill>
              </a:rPr>
              <a:t> Indonesia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mencegah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mendeteksi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menanggapi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tantangan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kesehatan</a:t>
            </a:r>
            <a:r>
              <a:rPr lang="en-ID" dirty="0">
                <a:solidFill>
                  <a:schemeClr val="bg1"/>
                </a:solidFill>
              </a:rPr>
              <a:t> global. </a:t>
            </a:r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>
                <a:solidFill>
                  <a:srgbClr val="FFFF00"/>
                </a:solidFill>
              </a:rPr>
              <a:t>agenda </a:t>
            </a:r>
            <a:r>
              <a:rPr lang="en-ID" dirty="0" err="1">
                <a:solidFill>
                  <a:srgbClr val="FFFF00"/>
                </a:solidFill>
              </a:rPr>
              <a:t>kesehatan</a:t>
            </a:r>
            <a:r>
              <a:rPr lang="en-ID" dirty="0">
                <a:solidFill>
                  <a:srgbClr val="FFFF00"/>
                </a:solidFill>
              </a:rPr>
              <a:t> yang </a:t>
            </a:r>
            <a:r>
              <a:rPr lang="en-ID" dirty="0" err="1">
                <a:solidFill>
                  <a:srgbClr val="FFFF00"/>
                </a:solidFill>
              </a:rPr>
              <a:t>sudah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terlaksana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antara</a:t>
            </a:r>
            <a:r>
              <a:rPr lang="en-ID" dirty="0">
                <a:solidFill>
                  <a:srgbClr val="FFFF00"/>
                </a:solidFill>
              </a:rPr>
              <a:t> USAID-Indonesia </a:t>
            </a:r>
            <a:r>
              <a:rPr lang="en-ID" dirty="0">
                <a:solidFill>
                  <a:schemeClr val="bg1"/>
                </a:solidFill>
              </a:rPr>
              <a:t>di </a:t>
            </a:r>
            <a:r>
              <a:rPr lang="en-ID" dirty="0" err="1">
                <a:solidFill>
                  <a:schemeClr val="bg1"/>
                </a:solidFill>
              </a:rPr>
              <a:t>antaranya</a:t>
            </a:r>
            <a:r>
              <a:rPr lang="en-ID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024" y="1432483"/>
            <a:ext cx="54503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schemeClr val="bg1"/>
                </a:solidFill>
              </a:rPr>
              <a:t>Pada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>
                <a:solidFill>
                  <a:schemeClr val="bg1"/>
                </a:solidFill>
              </a:rPr>
              <a:t>2019, USAID </a:t>
            </a:r>
            <a:r>
              <a:rPr lang="en-ID" dirty="0" err="1">
                <a:solidFill>
                  <a:schemeClr val="bg1"/>
                </a:solidFill>
              </a:rPr>
              <a:t>bermitra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memberikan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dosis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obat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pencegahan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kepada</a:t>
            </a:r>
            <a:r>
              <a:rPr lang="en-ID" dirty="0">
                <a:solidFill>
                  <a:schemeClr val="bg1"/>
                </a:solidFill>
              </a:rPr>
              <a:t> 47 </a:t>
            </a:r>
            <a:r>
              <a:rPr lang="en-ID" dirty="0" err="1">
                <a:solidFill>
                  <a:schemeClr val="bg1"/>
                </a:solidFill>
              </a:rPr>
              <a:t>persen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komunitas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berisiko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mengekang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penularan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limfatik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filariasis</a:t>
            </a:r>
            <a:r>
              <a:rPr lang="en-ID" dirty="0">
                <a:solidFill>
                  <a:schemeClr val="bg1"/>
                </a:solidFill>
              </a:rPr>
              <a:t> (LF), </a:t>
            </a:r>
            <a:r>
              <a:rPr lang="en-ID" dirty="0" err="1">
                <a:solidFill>
                  <a:schemeClr val="bg1"/>
                </a:solidFill>
              </a:rPr>
              <a:t>penyakit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melemahkan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dicegah</a:t>
            </a:r>
            <a:r>
              <a:rPr lang="en-ID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</a:rPr>
              <a:t>Juga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tahun</a:t>
            </a:r>
            <a:r>
              <a:rPr lang="en-ID" dirty="0">
                <a:solidFill>
                  <a:schemeClr val="bg1"/>
                </a:solidFill>
              </a:rPr>
              <a:t> 2019, USAID </a:t>
            </a:r>
            <a:r>
              <a:rPr lang="en-ID" dirty="0" err="1">
                <a:solidFill>
                  <a:schemeClr val="bg1"/>
                </a:solidFill>
              </a:rPr>
              <a:t>membantu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melakukan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tes</a:t>
            </a:r>
            <a:r>
              <a:rPr lang="en-ID" dirty="0">
                <a:solidFill>
                  <a:srgbClr val="FFFF00"/>
                </a:solidFill>
              </a:rPr>
              <a:t> HIV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1.000 orang </a:t>
            </a:r>
            <a:r>
              <a:rPr lang="en-ID" dirty="0" err="1">
                <a:solidFill>
                  <a:schemeClr val="bg1"/>
                </a:solidFill>
              </a:rPr>
              <a:t>setiap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hari</a:t>
            </a:r>
            <a:r>
              <a:rPr lang="en-ID" dirty="0">
                <a:solidFill>
                  <a:schemeClr val="bg1"/>
                </a:solidFill>
              </a:rPr>
              <a:t> di Jakarta. 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1"/>
                </a:solidFill>
              </a:rPr>
              <a:t>Kemudian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dukungan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advokasi</a:t>
            </a:r>
            <a:r>
              <a:rPr lang="en-ID" dirty="0">
                <a:solidFill>
                  <a:schemeClr val="bg1"/>
                </a:solidFill>
              </a:rPr>
              <a:t> USAID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penyedia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kesehatan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rumah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sakit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swasta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klinik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praktik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melaporkan</a:t>
            </a:r>
            <a:r>
              <a:rPr lang="en-ID" dirty="0">
                <a:solidFill>
                  <a:schemeClr val="bg1"/>
                </a:solidFill>
              </a:rPr>
              <a:t> 22 </a:t>
            </a:r>
            <a:r>
              <a:rPr lang="en-ID" dirty="0" err="1">
                <a:solidFill>
                  <a:schemeClr val="bg1"/>
                </a:solidFill>
              </a:rPr>
              <a:t>persen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lebih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banyak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kasus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tuberkulosis</a:t>
            </a:r>
            <a:r>
              <a:rPr lang="en-ID" dirty="0">
                <a:solidFill>
                  <a:schemeClr val="bg1"/>
                </a:solidFill>
              </a:rPr>
              <a:t> (TB) </a:t>
            </a:r>
            <a:r>
              <a:rPr lang="en-ID" dirty="0" err="1">
                <a:solidFill>
                  <a:schemeClr val="bg1"/>
                </a:solidFill>
              </a:rPr>
              <a:t>pada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tahun</a:t>
            </a:r>
            <a:r>
              <a:rPr lang="en-ID" dirty="0">
                <a:solidFill>
                  <a:schemeClr val="bg1"/>
                </a:solidFill>
              </a:rPr>
              <a:t> 2019, </a:t>
            </a:r>
            <a:r>
              <a:rPr lang="en-ID" dirty="0" err="1">
                <a:solidFill>
                  <a:schemeClr val="bg1"/>
                </a:solidFill>
              </a:rPr>
              <a:t>menjadikan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jumlah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kasus</a:t>
            </a:r>
            <a:r>
              <a:rPr lang="en-ID" dirty="0">
                <a:solidFill>
                  <a:schemeClr val="bg1"/>
                </a:solidFill>
              </a:rPr>
              <a:t> TB yang </a:t>
            </a:r>
            <a:r>
              <a:rPr lang="en-ID" dirty="0" err="1">
                <a:solidFill>
                  <a:schemeClr val="bg1"/>
                </a:solidFill>
              </a:rPr>
              <a:t>diberitahukan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lebih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560.000, </a:t>
            </a:r>
            <a:r>
              <a:rPr lang="en-ID" dirty="0" err="1">
                <a:solidFill>
                  <a:schemeClr val="bg1"/>
                </a:solidFill>
              </a:rPr>
              <a:t>peningkatan</a:t>
            </a:r>
            <a:r>
              <a:rPr lang="en-ID" dirty="0">
                <a:solidFill>
                  <a:schemeClr val="bg1"/>
                </a:solidFill>
              </a:rPr>
              <a:t> 25%, </a:t>
            </a:r>
            <a:r>
              <a:rPr lang="en-ID" dirty="0" err="1">
                <a:solidFill>
                  <a:schemeClr val="bg1"/>
                </a:solidFill>
              </a:rPr>
              <a:t>peningkatan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substansial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kasus</a:t>
            </a:r>
            <a:r>
              <a:rPr lang="en-ID" dirty="0">
                <a:solidFill>
                  <a:schemeClr val="bg1"/>
                </a:solidFill>
              </a:rPr>
              <a:t> TB. </a:t>
            </a:r>
            <a:r>
              <a:rPr lang="en-ID" dirty="0" err="1">
                <a:solidFill>
                  <a:schemeClr val="bg1"/>
                </a:solidFill>
              </a:rPr>
              <a:t>deteksi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notifikasi</a:t>
            </a:r>
            <a:r>
              <a:rPr lang="en-ID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bg1"/>
                </a:solidFill>
              </a:rPr>
              <a:t>USAID </a:t>
            </a:r>
            <a:r>
              <a:rPr lang="en-ID" dirty="0" err="1">
                <a:solidFill>
                  <a:schemeClr val="bg1"/>
                </a:solidFill>
              </a:rPr>
              <a:t>juga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bekerja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sektor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swasta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menawarkan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layanan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kesehatan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ibu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kepada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pekerja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pabrik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perempuan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mengakses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layanan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i="1" dirty="0">
                <a:solidFill>
                  <a:srgbClr val="FFFF00"/>
                </a:solidFill>
              </a:rPr>
              <a:t>antenatal care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melahirkan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tahun</a:t>
            </a:r>
            <a:r>
              <a:rPr lang="en-ID" dirty="0">
                <a:solidFill>
                  <a:schemeClr val="bg1"/>
                </a:solidFill>
              </a:rPr>
              <a:t> 2019.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4896" r="83438">
                        <a14:foregroundMark x1="72813" y1="17750" x2="73021" y2="82750"/>
                        <a14:backgroundMark x1="29688" y1="72500" x2="30521" y2="88750"/>
                        <a14:backgroundMark x1="29375" y1="64250" x2="30729" y2="91000"/>
                        <a14:backgroundMark x1="29688" y1="62250" x2="30312" y2="82250"/>
                        <a14:backgroundMark x1="41146" y1="67000" x2="41146" y2="97000"/>
                        <a14:backgroundMark x1="53125" y1="67000" x2="53646" y2="78500"/>
                        <a14:backgroundMark x1="59479" y1="78500" x2="60000" y2="95250"/>
                        <a14:backgroundMark x1="66563" y1="72000" x2="70104" y2="99500"/>
                        <a14:backgroundMark x1="59271" y1="76250" x2="59271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2770" b="19948"/>
          <a:stretch/>
        </p:blipFill>
        <p:spPr>
          <a:xfrm>
            <a:off x="1716722" y="1862738"/>
            <a:ext cx="4203670" cy="19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4504" y="283017"/>
            <a:ext cx="6992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KASUS: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di Indonesia</a:t>
            </a: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sym typeface="Oswald Regular"/>
              </a:rPr>
              <a:t>10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/>
          <a:stretch/>
        </p:blipFill>
        <p:spPr>
          <a:xfrm>
            <a:off x="5812010" y="1542008"/>
            <a:ext cx="5046579" cy="4068717"/>
          </a:xfrm>
          <a:prstGeom prst="rect">
            <a:avLst/>
          </a:prstGeom>
        </p:spPr>
      </p:pic>
      <p:sp>
        <p:nvSpPr>
          <p:cNvPr id="10" name="Google Shape;420;p34"/>
          <p:cNvSpPr/>
          <p:nvPr/>
        </p:nvSpPr>
        <p:spPr>
          <a:xfrm>
            <a:off x="3543725" y="2431570"/>
            <a:ext cx="4142441" cy="4251617"/>
          </a:xfrm>
          <a:prstGeom prst="rect">
            <a:avLst/>
          </a:prstGeom>
          <a:solidFill>
            <a:schemeClr val="tx1">
              <a:alpha val="219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/>
          <p:cNvSpPr txBox="1"/>
          <p:nvPr/>
        </p:nvSpPr>
        <p:spPr>
          <a:xfrm>
            <a:off x="574614" y="3153769"/>
            <a:ext cx="66330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komitmen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dukungan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baru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senilai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Rp</a:t>
            </a:r>
            <a:r>
              <a:rPr lang="en-US" dirty="0">
                <a:solidFill>
                  <a:srgbClr val="FFFF00"/>
                </a:solidFill>
              </a:rPr>
              <a:t> 154 </a:t>
            </a:r>
            <a:r>
              <a:rPr lang="en-US" dirty="0" err="1">
                <a:solidFill>
                  <a:srgbClr val="FFFF00"/>
                </a:solidFill>
              </a:rPr>
              <a:t>miliar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mengalihkan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alokasi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respons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kemanusiaan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global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COVID-19. </a:t>
            </a:r>
            <a:r>
              <a:rPr lang="en-US" dirty="0" err="1">
                <a:solidFill>
                  <a:schemeClr val="bg1"/>
                </a:solidFill>
              </a:rPr>
              <a:t>Tujuannya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membuka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kembali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ekonomi</a:t>
            </a:r>
            <a:r>
              <a:rPr lang="en-US" dirty="0">
                <a:solidFill>
                  <a:srgbClr val="FFFF00"/>
                </a:solidFill>
              </a:rPr>
              <a:t> Indonesia </a:t>
            </a:r>
            <a:r>
              <a:rPr lang="en-US" dirty="0" err="1">
                <a:solidFill>
                  <a:srgbClr val="FFFF00"/>
                </a:solidFill>
              </a:rPr>
              <a:t>secara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aman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kemitraan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1.	</a:t>
            </a:r>
            <a:r>
              <a:rPr lang="en-US" dirty="0" err="1">
                <a:solidFill>
                  <a:schemeClr val="bg1"/>
                </a:solidFill>
              </a:rPr>
              <a:t>Mempercepat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pelacakan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kasus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</a:rPr>
              <a:t>2.	</a:t>
            </a:r>
            <a:r>
              <a:rPr lang="en-US" dirty="0" err="1">
                <a:solidFill>
                  <a:schemeClr val="bg1"/>
                </a:solidFill>
              </a:rPr>
              <a:t>Mencegah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penyebaran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penyakit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</a:rPr>
              <a:t>3.	</a:t>
            </a:r>
            <a:r>
              <a:rPr lang="en-US" dirty="0" err="1">
                <a:solidFill>
                  <a:schemeClr val="bg1"/>
                </a:solidFill>
              </a:rPr>
              <a:t>Meningkatkan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seputar</a:t>
            </a:r>
            <a:r>
              <a:rPr lang="en-US" dirty="0">
                <a:solidFill>
                  <a:schemeClr val="bg1"/>
                </a:solidFill>
              </a:rPr>
              <a:t> COVID-19;</a:t>
            </a:r>
          </a:p>
          <a:p>
            <a:r>
              <a:rPr lang="en-US" dirty="0">
                <a:solidFill>
                  <a:schemeClr val="bg1"/>
                </a:solidFill>
              </a:rPr>
              <a:t>4.	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respons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menyelamatkan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jiwa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1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4504" y="283017"/>
            <a:ext cx="6992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KASUS: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di Indonesia</a:t>
            </a: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sym typeface="Oswald Regular"/>
              </a:rPr>
              <a:t>11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8"/>
          <a:stretch/>
        </p:blipFill>
        <p:spPr>
          <a:xfrm>
            <a:off x="6160775" y="2546439"/>
            <a:ext cx="5117885" cy="3290888"/>
          </a:xfrm>
          <a:prstGeom prst="rect">
            <a:avLst/>
          </a:prstGeom>
        </p:spPr>
      </p:pic>
      <p:sp>
        <p:nvSpPr>
          <p:cNvPr id="14" name="Google Shape;420;p34"/>
          <p:cNvSpPr/>
          <p:nvPr/>
        </p:nvSpPr>
        <p:spPr>
          <a:xfrm>
            <a:off x="3718013" y="2066074"/>
            <a:ext cx="4142441" cy="4251617"/>
          </a:xfrm>
          <a:prstGeom prst="rect">
            <a:avLst/>
          </a:prstGeom>
          <a:solidFill>
            <a:schemeClr val="tx1">
              <a:alpha val="219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/>
          <p:cNvSpPr txBox="1"/>
          <p:nvPr/>
        </p:nvSpPr>
        <p:spPr>
          <a:xfrm>
            <a:off x="601508" y="1877737"/>
            <a:ext cx="7090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Hasil-hasil</a:t>
            </a:r>
            <a:r>
              <a:rPr lang="en-US" dirty="0">
                <a:solidFill>
                  <a:schemeClr val="bg1"/>
                </a:solidFill>
              </a:rPr>
              <a:t> Agenda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Selain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mengubah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alokasi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pendanaan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USAID </a:t>
            </a:r>
            <a:r>
              <a:rPr lang="en-US" dirty="0" err="1">
                <a:solidFill>
                  <a:srgbClr val="FFFF00"/>
                </a:solidFill>
              </a:rPr>
              <a:t>menyusun</a:t>
            </a:r>
            <a:r>
              <a:rPr lang="en-US" dirty="0">
                <a:solidFill>
                  <a:srgbClr val="FFFF00"/>
                </a:solidFill>
              </a:rPr>
              <a:t> program </a:t>
            </a:r>
            <a:r>
              <a:rPr lang="en-US" dirty="0" err="1">
                <a:solidFill>
                  <a:srgbClr val="FFFF00"/>
                </a:solidFill>
              </a:rPr>
              <a:t>tambahan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Rp</a:t>
            </a:r>
            <a:r>
              <a:rPr lang="en-US" dirty="0">
                <a:solidFill>
                  <a:schemeClr val="bg1"/>
                </a:solidFill>
              </a:rPr>
              <a:t> 154 </a:t>
            </a:r>
            <a:r>
              <a:rPr lang="en-US" dirty="0" err="1">
                <a:solidFill>
                  <a:schemeClr val="bg1"/>
                </a:solidFill>
              </a:rPr>
              <a:t>Miliar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mitra</a:t>
            </a:r>
            <a:r>
              <a:rPr lang="en-US" dirty="0">
                <a:solidFill>
                  <a:schemeClr val="bg1"/>
                </a:solidFill>
              </a:rPr>
              <a:t> bilateral, multilateral, </a:t>
            </a:r>
            <a:r>
              <a:rPr lang="en-US" dirty="0" err="1">
                <a:solidFill>
                  <a:schemeClr val="bg1"/>
                </a:solidFill>
              </a:rPr>
              <a:t>universitas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swasta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menurunkan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penularan</a:t>
            </a:r>
            <a:r>
              <a:rPr lang="en-US" dirty="0">
                <a:solidFill>
                  <a:schemeClr val="bg1"/>
                </a:solidFill>
              </a:rPr>
              <a:t>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</a:rPr>
              <a:t>Bermitra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UNICEF</a:t>
            </a:r>
            <a:r>
              <a:rPr lang="en-US" dirty="0">
                <a:solidFill>
                  <a:schemeClr val="bg1"/>
                </a:solidFill>
              </a:rPr>
              <a:t>, USAID </a:t>
            </a:r>
            <a:r>
              <a:rPr lang="en-US" dirty="0" err="1">
                <a:solidFill>
                  <a:schemeClr val="bg1"/>
                </a:solidFill>
              </a:rPr>
              <a:t>juga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dukungan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COVID-19 </a:t>
            </a:r>
            <a:r>
              <a:rPr lang="en-US" dirty="0" err="1">
                <a:solidFill>
                  <a:schemeClr val="bg1"/>
                </a:solidFill>
              </a:rPr>
              <a:t>nasional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covid19.go.id.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Johns Hopkins Center for Communication Programs</a:t>
            </a:r>
            <a:r>
              <a:rPr lang="en-US" dirty="0">
                <a:solidFill>
                  <a:schemeClr val="bg1"/>
                </a:solidFill>
              </a:rPr>
              <a:t>, USAID </a:t>
            </a:r>
            <a:r>
              <a:rPr lang="en-US" dirty="0" err="1">
                <a:solidFill>
                  <a:schemeClr val="bg1"/>
                </a:solidFill>
              </a:rPr>
              <a:t>juga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Kantor </a:t>
            </a:r>
            <a:r>
              <a:rPr lang="en-US" dirty="0" err="1">
                <a:solidFill>
                  <a:schemeClr val="bg1"/>
                </a:solidFill>
              </a:rPr>
              <a:t>Staf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Kepresidenan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memfasilitasi</a:t>
            </a:r>
            <a:r>
              <a:rPr lang="en-US" dirty="0">
                <a:solidFill>
                  <a:schemeClr val="bg1"/>
                </a:solidFill>
              </a:rPr>
              <a:t> forum </a:t>
            </a:r>
            <a:r>
              <a:rPr lang="en-US" dirty="0" err="1">
                <a:solidFill>
                  <a:schemeClr val="bg1"/>
                </a:solidFill>
              </a:rPr>
              <a:t>diskusi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mingguan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pakar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Selain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USAID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Palang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Merah</a:t>
            </a:r>
            <a:r>
              <a:rPr lang="en-US" dirty="0">
                <a:solidFill>
                  <a:srgbClr val="FFFF00"/>
                </a:solidFill>
              </a:rPr>
              <a:t> Indonesia (PMI)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pelatihan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relawan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kemanusiaan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menurunkan</a:t>
            </a:r>
            <a:r>
              <a:rPr lang="en-US" dirty="0">
                <a:solidFill>
                  <a:schemeClr val="bg1"/>
                </a:solidFill>
              </a:rPr>
              <a:t> stigma COVID-19 di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seseorang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penyuluhan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terlihat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November 2020, </a:t>
            </a:r>
            <a:r>
              <a:rPr lang="en-US" dirty="0" err="1">
                <a:solidFill>
                  <a:schemeClr val="bg1"/>
                </a:solidFill>
              </a:rPr>
              <a:t>peserta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pelatihan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menjangkau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hampir</a:t>
            </a:r>
            <a:r>
              <a:rPr lang="en-US" dirty="0">
                <a:solidFill>
                  <a:schemeClr val="bg1"/>
                </a:solidFill>
              </a:rPr>
              <a:t> 25.000 orang.</a:t>
            </a:r>
          </a:p>
        </p:txBody>
      </p:sp>
      <p:sp>
        <p:nvSpPr>
          <p:cNvPr id="2" name="AutoShape 2" descr="Halo... - USAID Iuwash Penyehatan Lingkungan untuk Semu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4504" y="283017"/>
            <a:ext cx="6992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KASUS: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di Indonesia</a:t>
            </a: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sym typeface="Oswald Regular"/>
              </a:rPr>
              <a:t>12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" b="100000" l="0" r="96076">
                        <a14:foregroundMark x1="55717" y1="20573" x2="35202" y2="87109"/>
                        <a14:foregroundMark x1="20067" y1="87240" x2="48430" y2="95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39" y="1532138"/>
            <a:ext cx="4748572" cy="4088457"/>
          </a:xfrm>
          <a:prstGeom prst="rect">
            <a:avLst/>
          </a:prstGeom>
        </p:spPr>
      </p:pic>
      <p:sp>
        <p:nvSpPr>
          <p:cNvPr id="10" name="Google Shape;420;p34"/>
          <p:cNvSpPr/>
          <p:nvPr/>
        </p:nvSpPr>
        <p:spPr>
          <a:xfrm>
            <a:off x="4743311" y="3001369"/>
            <a:ext cx="3506027" cy="3168686"/>
          </a:xfrm>
          <a:prstGeom prst="rect">
            <a:avLst/>
          </a:prstGeom>
          <a:solidFill>
            <a:schemeClr val="tx1">
              <a:alpha val="219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/>
          <p:cNvSpPr txBox="1"/>
          <p:nvPr/>
        </p:nvSpPr>
        <p:spPr>
          <a:xfrm>
            <a:off x="601508" y="1877737"/>
            <a:ext cx="70902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membekali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ahli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farmasi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COVID-19, USAID </a:t>
            </a:r>
            <a:r>
              <a:rPr lang="en-US" sz="2000" dirty="0" err="1">
                <a:solidFill>
                  <a:schemeClr val="bg1"/>
                </a:solidFill>
              </a:rPr>
              <a:t>juga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mendukung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Platform digital </a:t>
            </a:r>
            <a:r>
              <a:rPr lang="en-US" sz="2000" dirty="0" err="1">
                <a:solidFill>
                  <a:srgbClr val="FFFF00"/>
                </a:solidFill>
              </a:rPr>
              <a:t>SwipeRx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mClinica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digunakan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mendapatkan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melakukan</a:t>
            </a:r>
            <a:r>
              <a:rPr lang="en-US" sz="2000" dirty="0">
                <a:solidFill>
                  <a:schemeClr val="bg1"/>
                </a:solidFill>
              </a:rPr>
              <a:t> e-learning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cepat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USAID </a:t>
            </a:r>
            <a:r>
              <a:rPr lang="en-US" sz="2000" dirty="0" err="1">
                <a:solidFill>
                  <a:schemeClr val="bg1"/>
                </a:solidFill>
              </a:rPr>
              <a:t>membantu</a:t>
            </a:r>
            <a:r>
              <a:rPr lang="en-US" sz="2000" dirty="0">
                <a:solidFill>
                  <a:schemeClr val="bg1"/>
                </a:solidFill>
              </a:rPr>
              <a:t> 128 </a:t>
            </a:r>
            <a:r>
              <a:rPr lang="en-US" sz="2000" dirty="0" err="1">
                <a:solidFill>
                  <a:srgbClr val="FFFF00"/>
                </a:solidFill>
              </a:rPr>
              <a:t>kelompok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masyarakat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perkotaan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yang </a:t>
            </a:r>
            <a:r>
              <a:rPr lang="en-US" sz="2000" dirty="0" err="1">
                <a:solidFill>
                  <a:schemeClr val="bg1"/>
                </a:solidFill>
              </a:rPr>
              <a:t>kurang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mampu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berbagai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tempat</a:t>
            </a:r>
            <a:r>
              <a:rPr lang="en-US" sz="2000" dirty="0">
                <a:solidFill>
                  <a:schemeClr val="bg1"/>
                </a:solidFill>
              </a:rPr>
              <a:t> di Indonesia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memasang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hampir</a:t>
            </a:r>
            <a:r>
              <a:rPr lang="en-US" sz="2000" dirty="0">
                <a:solidFill>
                  <a:schemeClr val="bg1"/>
                </a:solidFill>
              </a:rPr>
              <a:t> 2.000 </a:t>
            </a:r>
            <a:r>
              <a:rPr lang="en-US" sz="2000" dirty="0" err="1">
                <a:solidFill>
                  <a:schemeClr val="bg1"/>
                </a:solidFill>
              </a:rPr>
              <a:t>tempat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cuci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tangan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tingkat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rumah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tangga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kemudian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meningkat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memasang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6.000 </a:t>
            </a:r>
            <a:r>
              <a:rPr lang="en-US" sz="2000" dirty="0" err="1">
                <a:solidFill>
                  <a:schemeClr val="bg1"/>
                </a:solidFill>
              </a:rPr>
              <a:t>tempat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cuci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tangan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USAID </a:t>
            </a:r>
            <a:r>
              <a:rPr lang="en-US" sz="2000" dirty="0" err="1">
                <a:solidFill>
                  <a:schemeClr val="bg1"/>
                </a:solidFill>
              </a:rPr>
              <a:t>bekerja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Badan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Koordinasi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Penanaman</a:t>
            </a:r>
            <a:r>
              <a:rPr lang="en-US" sz="2000" dirty="0">
                <a:solidFill>
                  <a:srgbClr val="FFFF00"/>
                </a:solidFill>
              </a:rPr>
              <a:t> Modal </a:t>
            </a:r>
            <a:r>
              <a:rPr lang="en-US" sz="2000" dirty="0" err="1">
                <a:solidFill>
                  <a:srgbClr val="FFFF00"/>
                </a:solidFill>
              </a:rPr>
              <a:t>Nasional</a:t>
            </a:r>
            <a:r>
              <a:rPr lang="en-US" sz="2000" dirty="0">
                <a:solidFill>
                  <a:srgbClr val="FFFF00"/>
                </a:solidFill>
              </a:rPr>
              <a:t> Indonesia </a:t>
            </a:r>
            <a:r>
              <a:rPr lang="en-US" sz="2000" dirty="0" err="1">
                <a:solidFill>
                  <a:schemeClr val="bg1"/>
                </a:solidFill>
              </a:rPr>
              <a:t>memberikan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rekomendasi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kebijakan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Satgas</a:t>
            </a:r>
            <a:r>
              <a:rPr lang="en-US" sz="2000" dirty="0">
                <a:solidFill>
                  <a:schemeClr val="bg1"/>
                </a:solidFill>
              </a:rPr>
              <a:t> COVID-19 </a:t>
            </a:r>
            <a:r>
              <a:rPr lang="en-US" sz="2000" dirty="0" err="1">
                <a:solidFill>
                  <a:schemeClr val="bg1"/>
                </a:solidFill>
              </a:rPr>
              <a:t>Kementerian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Keuangan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masukan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program stimulus UMKM </a:t>
            </a:r>
            <a:r>
              <a:rPr lang="en-US" sz="2000" dirty="0" err="1">
                <a:solidFill>
                  <a:schemeClr val="bg1"/>
                </a:solidFill>
              </a:rPr>
              <a:t>tahun</a:t>
            </a:r>
            <a:r>
              <a:rPr lang="en-US" sz="2000" dirty="0">
                <a:solidFill>
                  <a:schemeClr val="bg1"/>
                </a:solidFill>
              </a:rPr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33101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5439"/>
          <a:stretch/>
        </p:blipFill>
        <p:spPr>
          <a:xfrm>
            <a:off x="6463531" y="2105756"/>
            <a:ext cx="4840941" cy="34861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s" dirty="0" smtClean="0">
                <a:solidFill>
                  <a:schemeClr val="bg1"/>
                </a:solidFill>
              </a:rPr>
              <a:t>13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80967" y="2007448"/>
            <a:ext cx="1280" cy="46973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420;p34"/>
          <p:cNvSpPr/>
          <p:nvPr/>
        </p:nvSpPr>
        <p:spPr>
          <a:xfrm>
            <a:off x="6486566" y="3166598"/>
            <a:ext cx="2751564" cy="2425307"/>
          </a:xfrm>
          <a:prstGeom prst="rect">
            <a:avLst/>
          </a:prstGeom>
          <a:solidFill>
            <a:schemeClr val="tx1">
              <a:alpha val="219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Subtitle 8"/>
          <p:cNvSpPr txBox="1">
            <a:spLocks noGrp="1"/>
          </p:cNvSpPr>
          <p:nvPr>
            <p:ph type="subTitle" idx="1"/>
          </p:nvPr>
        </p:nvSpPr>
        <p:spPr>
          <a:xfrm>
            <a:off x="6367579" y="3425100"/>
            <a:ext cx="2172060" cy="8001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1.</a:t>
            </a:r>
            <a:r>
              <a:rPr lang="en-US" sz="2000" b="1" dirty="0">
                <a:solidFill>
                  <a:schemeClr val="bg1"/>
                </a:solidFill>
              </a:rPr>
              <a:t> INTEREST-DRIVEN </a:t>
            </a:r>
            <a:r>
              <a:rPr lang="en-US" sz="2000" b="1" dirty="0" smtClean="0">
                <a:solidFill>
                  <a:schemeClr val="bg1"/>
                </a:solidFill>
              </a:rPr>
              <a:t>AID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Subtitle 9"/>
          <p:cNvSpPr txBox="1">
            <a:spLocks/>
          </p:cNvSpPr>
          <p:nvPr/>
        </p:nvSpPr>
        <p:spPr>
          <a:xfrm>
            <a:off x="-349624" y="1644008"/>
            <a:ext cx="6526717" cy="5447615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D" sz="1800" dirty="0" smtClean="0">
                <a:solidFill>
                  <a:schemeClr val="bg1"/>
                </a:solidFill>
              </a:rPr>
              <a:t>AS </a:t>
            </a:r>
            <a:r>
              <a:rPr lang="en-ID" sz="1800" dirty="0" err="1">
                <a:solidFill>
                  <a:schemeClr val="bg1"/>
                </a:solidFill>
              </a:rPr>
              <a:t>telah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memberikan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kepercayaan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kuat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Indonesia </a:t>
            </a:r>
            <a:r>
              <a:rPr lang="en-ID" sz="1800" dirty="0" err="1">
                <a:solidFill>
                  <a:schemeClr val="bg1"/>
                </a:solidFill>
              </a:rPr>
              <a:t>melalui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berbagai</a:t>
            </a:r>
            <a:r>
              <a:rPr lang="en-ID" sz="1800" dirty="0">
                <a:solidFill>
                  <a:schemeClr val="bg1"/>
                </a:solidFill>
              </a:rPr>
              <a:t> agenda</a:t>
            </a:r>
            <a:r>
              <a:rPr lang="en-ID" sz="1800" dirty="0">
                <a:solidFill>
                  <a:srgbClr val="FFFF00"/>
                </a:solidFill>
              </a:rPr>
              <a:t>, </a:t>
            </a:r>
            <a:r>
              <a:rPr lang="en-ID" sz="1800" dirty="0" err="1">
                <a:solidFill>
                  <a:srgbClr val="FFFF00"/>
                </a:solidFill>
              </a:rPr>
              <a:t>seperti</a:t>
            </a:r>
            <a:r>
              <a:rPr lang="en-ID" sz="1800" dirty="0">
                <a:solidFill>
                  <a:srgbClr val="FFFF00"/>
                </a:solidFill>
              </a:rPr>
              <a:t> TB, HIV/AIDS, </a:t>
            </a:r>
            <a:r>
              <a:rPr lang="en-ID" sz="1800" dirty="0" err="1">
                <a:solidFill>
                  <a:srgbClr val="FFFF00"/>
                </a:solidFill>
              </a:rPr>
              <a:t>dan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pandemi</a:t>
            </a:r>
            <a:r>
              <a:rPr lang="en-ID" sz="1800" dirty="0">
                <a:solidFill>
                  <a:srgbClr val="FFFF00"/>
                </a:solidFill>
              </a:rPr>
              <a:t> COVID-19 </a:t>
            </a:r>
            <a:r>
              <a:rPr lang="en-ID" sz="1800" dirty="0" err="1">
                <a:solidFill>
                  <a:srgbClr val="FFFF00"/>
                </a:solidFill>
              </a:rPr>
              <a:t>saat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ini</a:t>
            </a:r>
            <a:r>
              <a:rPr lang="en-ID" sz="1800" dirty="0">
                <a:solidFill>
                  <a:srgbClr val="FFFF00"/>
                </a:solidFill>
              </a:rPr>
              <a:t>.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Selama</a:t>
            </a:r>
            <a:r>
              <a:rPr lang="en-ID" sz="1800" dirty="0" smtClean="0">
                <a:solidFill>
                  <a:schemeClr val="bg1"/>
                </a:solidFill>
              </a:rPr>
              <a:t> 50 </a:t>
            </a:r>
            <a:r>
              <a:rPr lang="en-ID" sz="1800" dirty="0" err="1" smtClean="0">
                <a:solidFill>
                  <a:schemeClr val="bg1"/>
                </a:solidFill>
              </a:rPr>
              <a:t>tahun</a:t>
            </a:r>
            <a:r>
              <a:rPr lang="en-ID" sz="1800" dirty="0" smtClean="0">
                <a:solidFill>
                  <a:schemeClr val="bg1"/>
                </a:solidFill>
              </a:rPr>
              <a:t>, USAID </a:t>
            </a:r>
            <a:r>
              <a:rPr lang="en-ID" sz="1800" dirty="0" err="1" smtClean="0">
                <a:solidFill>
                  <a:schemeClr val="bg1"/>
                </a:solidFill>
              </a:rPr>
              <a:t>telah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memajukan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kepentingan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kebijakan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luar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negeri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Amerika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dalam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memperluas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demokrasi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dan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pasar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bebas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sembari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mengulurkan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bantuan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kepada</a:t>
            </a:r>
            <a:r>
              <a:rPr lang="en-ID" sz="1800" dirty="0" smtClean="0">
                <a:solidFill>
                  <a:schemeClr val="bg1"/>
                </a:solidFill>
              </a:rPr>
              <a:t> orang-orang yang </a:t>
            </a:r>
            <a:r>
              <a:rPr lang="en-ID" sz="1800" dirty="0" err="1" smtClean="0">
                <a:solidFill>
                  <a:schemeClr val="bg1"/>
                </a:solidFill>
              </a:rPr>
              <a:t>berjuang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untuk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membuat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kehidupan</a:t>
            </a:r>
            <a:r>
              <a:rPr lang="en-ID" sz="1800" dirty="0" smtClean="0">
                <a:solidFill>
                  <a:schemeClr val="bg1"/>
                </a:solidFill>
              </a:rPr>
              <a:t> yang </a:t>
            </a:r>
            <a:r>
              <a:rPr lang="en-ID" sz="1800" dirty="0" err="1" smtClean="0">
                <a:solidFill>
                  <a:schemeClr val="bg1"/>
                </a:solidFill>
              </a:rPr>
              <a:t>lebih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baik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atau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pulih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dari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bencana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atau</a:t>
            </a:r>
            <a:r>
              <a:rPr lang="en-ID" sz="1800" dirty="0" smtClean="0">
                <a:solidFill>
                  <a:schemeClr val="bg1"/>
                </a:solidFill>
              </a:rPr>
              <a:t> yang </a:t>
            </a:r>
            <a:r>
              <a:rPr lang="en-ID" sz="1800" dirty="0" err="1" smtClean="0">
                <a:solidFill>
                  <a:schemeClr val="bg1"/>
                </a:solidFill>
              </a:rPr>
              <a:t>berjuang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untuk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hidup</a:t>
            </a:r>
            <a:r>
              <a:rPr lang="en-ID" sz="1800" dirty="0" smtClean="0">
                <a:solidFill>
                  <a:schemeClr val="bg1"/>
                </a:solidFill>
              </a:rPr>
              <a:t> di </a:t>
            </a:r>
            <a:r>
              <a:rPr lang="en-ID" sz="1800" dirty="0" err="1" smtClean="0">
                <a:solidFill>
                  <a:schemeClr val="bg1"/>
                </a:solidFill>
              </a:rPr>
              <a:t>negara</a:t>
            </a:r>
            <a:r>
              <a:rPr lang="en-ID" sz="1800" dirty="0" smtClean="0">
                <a:solidFill>
                  <a:schemeClr val="bg1"/>
                </a:solidFill>
              </a:rPr>
              <a:t> yang </a:t>
            </a:r>
            <a:r>
              <a:rPr lang="en-ID" sz="1800" dirty="0" err="1" smtClean="0">
                <a:solidFill>
                  <a:schemeClr val="bg1"/>
                </a:solidFill>
              </a:rPr>
              <a:t>bebas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dan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demokratis</a:t>
            </a:r>
            <a:r>
              <a:rPr lang="en-ID" sz="1800" dirty="0" smtClean="0">
                <a:solidFill>
                  <a:schemeClr val="bg1"/>
                </a:solidFill>
              </a:rPr>
              <a:t>. Program </a:t>
            </a:r>
            <a:r>
              <a:rPr lang="en-ID" sz="1800" dirty="0" err="1" smtClean="0">
                <a:solidFill>
                  <a:schemeClr val="bg1"/>
                </a:solidFill>
              </a:rPr>
              <a:t>kesehatan</a:t>
            </a:r>
            <a:r>
              <a:rPr lang="en-ID" sz="1800" dirty="0" smtClean="0">
                <a:solidFill>
                  <a:schemeClr val="bg1"/>
                </a:solidFill>
              </a:rPr>
              <a:t> global USAID </a:t>
            </a:r>
            <a:r>
              <a:rPr lang="en-ID" sz="1800" dirty="0" err="1" smtClean="0">
                <a:solidFill>
                  <a:schemeClr val="bg1"/>
                </a:solidFill>
              </a:rPr>
              <a:t>merupakan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salah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satu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kontribusi</a:t>
            </a:r>
            <a:r>
              <a:rPr lang="en-ID" sz="1800" dirty="0" smtClean="0">
                <a:solidFill>
                  <a:schemeClr val="bg1"/>
                </a:solidFill>
              </a:rPr>
              <a:t> yang </a:t>
            </a:r>
            <a:r>
              <a:rPr lang="en-ID" sz="1800" dirty="0" err="1" smtClean="0">
                <a:solidFill>
                  <a:schemeClr val="bg1"/>
                </a:solidFill>
              </a:rPr>
              <a:t>luar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biasa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untuk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mencapai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tujuan</a:t>
            </a:r>
            <a:r>
              <a:rPr lang="en-ID" sz="1800" dirty="0" smtClean="0">
                <a:solidFill>
                  <a:schemeClr val="bg1"/>
                </a:solidFill>
              </a:rPr>
              <a:t> </a:t>
            </a:r>
            <a:r>
              <a:rPr lang="en-ID" sz="1800" dirty="0" err="1" smtClean="0">
                <a:solidFill>
                  <a:schemeClr val="bg1"/>
                </a:solidFill>
              </a:rPr>
              <a:t>ini</a:t>
            </a:r>
            <a:r>
              <a:rPr lang="en-ID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ID" sz="1800" dirty="0" err="1">
                <a:solidFill>
                  <a:schemeClr val="bg1"/>
                </a:solidFill>
              </a:rPr>
              <a:t>Menanggapi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i="1" dirty="0">
                <a:solidFill>
                  <a:srgbClr val="FFFF00"/>
                </a:solidFill>
              </a:rPr>
              <a:t>Global Health Initiative</a:t>
            </a:r>
            <a:r>
              <a:rPr lang="en-ID" sz="1800" dirty="0">
                <a:solidFill>
                  <a:srgbClr val="FFFF00"/>
                </a:solidFill>
              </a:rPr>
              <a:t> (GHI)</a:t>
            </a:r>
            <a:r>
              <a:rPr lang="en-ID" sz="1800" dirty="0">
                <a:solidFill>
                  <a:schemeClr val="bg1"/>
                </a:solidFill>
              </a:rPr>
              <a:t>, </a:t>
            </a:r>
            <a:r>
              <a:rPr lang="en-ID" sz="1800" dirty="0" err="1">
                <a:solidFill>
                  <a:schemeClr val="bg1"/>
                </a:solidFill>
              </a:rPr>
              <a:t>upaya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mempromosikan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efektivitas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biaya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minat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baru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mengintegrasikan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layanan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kesehatan</a:t>
            </a:r>
            <a:r>
              <a:rPr lang="en-ID" sz="1800" dirty="0">
                <a:solidFill>
                  <a:schemeClr val="bg1"/>
                </a:solidFill>
              </a:rPr>
              <a:t>, Biro </a:t>
            </a:r>
            <a:r>
              <a:rPr lang="en-ID" sz="1800" dirty="0" err="1">
                <a:solidFill>
                  <a:schemeClr val="bg1"/>
                </a:solidFill>
              </a:rPr>
              <a:t>Kesehatan</a:t>
            </a:r>
            <a:r>
              <a:rPr lang="en-ID" sz="1800" dirty="0">
                <a:solidFill>
                  <a:schemeClr val="bg1"/>
                </a:solidFill>
              </a:rPr>
              <a:t> Global </a:t>
            </a:r>
            <a:r>
              <a:rPr lang="en-ID" sz="1800" dirty="0" err="1">
                <a:solidFill>
                  <a:schemeClr val="bg1"/>
                </a:solidFill>
              </a:rPr>
              <a:t>mengembangkan</a:t>
            </a:r>
            <a:r>
              <a:rPr lang="en-ID" sz="1800" dirty="0">
                <a:solidFill>
                  <a:schemeClr val="bg1"/>
                </a:solidFill>
              </a:rPr>
              <a:t> proses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menilai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kapan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integrasi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Amerika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dapat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memasuki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negara-negara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ditargetkannya</a:t>
            </a:r>
            <a:r>
              <a:rPr lang="en-ID" sz="1800" dirty="0">
                <a:solidFill>
                  <a:schemeClr val="bg1"/>
                </a:solidFill>
              </a:rPr>
              <a:t>. </a:t>
            </a:r>
            <a:r>
              <a:rPr lang="en-ID" sz="1800" dirty="0" err="1">
                <a:solidFill>
                  <a:schemeClr val="bg1"/>
                </a:solidFill>
              </a:rPr>
              <a:t>Dikenal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sebagai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i="1" dirty="0">
                <a:solidFill>
                  <a:srgbClr val="FFFF00"/>
                </a:solidFill>
              </a:rPr>
              <a:t>Best Practices at Scale in the Home, Community and Facilities</a:t>
            </a:r>
            <a:r>
              <a:rPr lang="en-ID" sz="1800" dirty="0">
                <a:solidFill>
                  <a:srgbClr val="FFFF00"/>
                </a:solidFill>
              </a:rPr>
              <a:t> (BEST),</a:t>
            </a:r>
            <a:r>
              <a:rPr lang="en-ID" sz="1800" dirty="0">
                <a:solidFill>
                  <a:schemeClr val="bg1"/>
                </a:solidFill>
              </a:rPr>
              <a:t> proses </a:t>
            </a:r>
            <a:r>
              <a:rPr lang="en-ID" sz="1800" dirty="0" err="1">
                <a:solidFill>
                  <a:schemeClr val="bg1"/>
                </a:solidFill>
              </a:rPr>
              <a:t>tersebut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diterapkan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mengembangkan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rencana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aksi</a:t>
            </a:r>
            <a:r>
              <a:rPr lang="en-ID" sz="1800" dirty="0">
                <a:solidFill>
                  <a:srgbClr val="FFFF00"/>
                </a:solidFill>
              </a:rPr>
              <a:t> BEST di 28 </a:t>
            </a:r>
            <a:r>
              <a:rPr lang="en-ID" sz="1800" dirty="0" err="1">
                <a:solidFill>
                  <a:srgbClr val="FFFF00"/>
                </a:solidFill>
              </a:rPr>
              <a:t>negara</a:t>
            </a:r>
            <a:r>
              <a:rPr lang="en-ID" sz="1800" dirty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  <a:p>
            <a:pPr marL="457200" lvl="0" indent="0" algn="r"/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4192" y="146568"/>
            <a:ext cx="6613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Driven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Humanitarian Driven 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 Issues di Indonesia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Global Health Initiative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s" dirty="0" smtClean="0">
                <a:solidFill>
                  <a:schemeClr val="bg1"/>
                </a:solidFill>
              </a:rPr>
              <a:t>14</a:t>
            </a:r>
          </a:p>
          <a:p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80967" y="2007448"/>
            <a:ext cx="1280" cy="46973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9"/>
          <p:cNvSpPr txBox="1">
            <a:spLocks/>
          </p:cNvSpPr>
          <p:nvPr/>
        </p:nvSpPr>
        <p:spPr>
          <a:xfrm>
            <a:off x="6237242" y="2201351"/>
            <a:ext cx="5420221" cy="4616618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ID" sz="1800" dirty="0" err="1">
                <a:solidFill>
                  <a:schemeClr val="bg1"/>
                </a:solidFill>
              </a:rPr>
              <a:t>Pemerintah</a:t>
            </a:r>
            <a:r>
              <a:rPr lang="en-ID" sz="1800" dirty="0">
                <a:solidFill>
                  <a:schemeClr val="bg1"/>
                </a:solidFill>
              </a:rPr>
              <a:t> AS </a:t>
            </a:r>
            <a:r>
              <a:rPr lang="en-ID" sz="1800" dirty="0" err="1">
                <a:solidFill>
                  <a:schemeClr val="bg1"/>
                </a:solidFill>
              </a:rPr>
              <a:t>memimpin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respons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bantuan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kemanusiaan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kesehatan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dunia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terhadap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pandemi</a:t>
            </a:r>
            <a:r>
              <a:rPr lang="en-ID" sz="1800" dirty="0">
                <a:solidFill>
                  <a:schemeClr val="bg1"/>
                </a:solidFill>
              </a:rPr>
              <a:t> COVID-19. USAID </a:t>
            </a:r>
            <a:r>
              <a:rPr lang="en-ID" sz="1800" dirty="0" err="1">
                <a:solidFill>
                  <a:schemeClr val="bg1"/>
                </a:solidFill>
              </a:rPr>
              <a:t>mengerahkan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semua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sumber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daya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diperlukan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merespons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dengan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cepat</a:t>
            </a:r>
            <a:r>
              <a:rPr lang="en-ID" sz="1800" dirty="0">
                <a:solidFill>
                  <a:schemeClr val="bg1"/>
                </a:solidFill>
              </a:rPr>
              <a:t>, </a:t>
            </a:r>
            <a:r>
              <a:rPr lang="en-ID" sz="1800" dirty="0" err="1">
                <a:solidFill>
                  <a:schemeClr val="bg1"/>
                </a:solidFill>
              </a:rPr>
              <a:t>baik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maupun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luar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negeri</a:t>
            </a:r>
            <a:r>
              <a:rPr lang="en-ID" sz="1800" dirty="0">
                <a:solidFill>
                  <a:schemeClr val="bg1"/>
                </a:solidFill>
              </a:rPr>
              <a:t>. </a:t>
            </a:r>
            <a:r>
              <a:rPr lang="en-ID" sz="1800" dirty="0" err="1">
                <a:solidFill>
                  <a:srgbClr val="FFFF00"/>
                </a:solidFill>
              </a:rPr>
              <a:t>Departemen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Luar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Negeri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dan</a:t>
            </a:r>
            <a:r>
              <a:rPr lang="en-ID" sz="1800" dirty="0">
                <a:solidFill>
                  <a:srgbClr val="FFFF00"/>
                </a:solidFill>
              </a:rPr>
              <a:t> USAID </a:t>
            </a:r>
            <a:r>
              <a:rPr lang="en-ID" sz="1800" dirty="0" err="1">
                <a:solidFill>
                  <a:srgbClr val="FFFF00"/>
                </a:solidFill>
              </a:rPr>
              <a:t>menyediakan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investasi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awal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hampir</a:t>
            </a:r>
            <a:r>
              <a:rPr lang="en-ID" sz="1800" dirty="0">
                <a:solidFill>
                  <a:srgbClr val="FFFF00"/>
                </a:solidFill>
              </a:rPr>
              <a:t> $ 274 </a:t>
            </a:r>
            <a:r>
              <a:rPr lang="en-ID" sz="1800" dirty="0" err="1">
                <a:solidFill>
                  <a:srgbClr val="FFFF00"/>
                </a:solidFill>
              </a:rPr>
              <a:t>juta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bantuan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kesehatan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darurat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kemanusiaan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membantu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negara-negara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membutuhkan</a:t>
            </a:r>
            <a:r>
              <a:rPr lang="en-ID" sz="1800" dirty="0">
                <a:solidFill>
                  <a:schemeClr val="bg1"/>
                </a:solidFill>
              </a:rPr>
              <a:t>, </a:t>
            </a:r>
            <a:r>
              <a:rPr lang="en-ID" sz="1800" dirty="0" err="1">
                <a:solidFill>
                  <a:schemeClr val="bg1"/>
                </a:solidFill>
              </a:rPr>
              <a:t>selain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pendanaan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telah</a:t>
            </a:r>
            <a:r>
              <a:rPr lang="en-ID" sz="1800" dirty="0">
                <a:solidFill>
                  <a:schemeClr val="bg1"/>
                </a:solidFill>
              </a:rPr>
              <a:t> kami </a:t>
            </a:r>
            <a:r>
              <a:rPr lang="en-ID" sz="1800" dirty="0" err="1">
                <a:solidFill>
                  <a:schemeClr val="bg1"/>
                </a:solidFill>
              </a:rPr>
              <a:t>berikan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kepada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organisasi</a:t>
            </a:r>
            <a:r>
              <a:rPr lang="en-ID" sz="1800" dirty="0">
                <a:solidFill>
                  <a:schemeClr val="bg1"/>
                </a:solidFill>
              </a:rPr>
              <a:t> multilateral, </a:t>
            </a:r>
            <a:r>
              <a:rPr lang="en-ID" sz="1800" dirty="0" err="1">
                <a:solidFill>
                  <a:schemeClr val="bg1"/>
                </a:solidFill>
              </a:rPr>
              <a:t>seperti</a:t>
            </a:r>
            <a:r>
              <a:rPr lang="en-ID" sz="1800" dirty="0">
                <a:solidFill>
                  <a:schemeClr val="bg1"/>
                </a:solidFill>
              </a:rPr>
              <a:t> WHO </a:t>
            </a:r>
            <a:r>
              <a:rPr lang="en-ID" sz="1800" dirty="0" err="1">
                <a:solidFill>
                  <a:schemeClr val="bg1"/>
                </a:solidFill>
              </a:rPr>
              <a:t>dan</a:t>
            </a:r>
            <a:r>
              <a:rPr lang="en-ID" sz="1800" dirty="0">
                <a:solidFill>
                  <a:schemeClr val="bg1"/>
                </a:solidFill>
              </a:rPr>
              <a:t> UNICEF.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/>
            <a:r>
              <a:rPr lang="en-ID" sz="1800" dirty="0">
                <a:solidFill>
                  <a:schemeClr val="bg1"/>
                </a:solidFill>
              </a:rPr>
              <a:t>Total </a:t>
            </a:r>
            <a:r>
              <a:rPr lang="en-ID" sz="1800" dirty="0" err="1">
                <a:solidFill>
                  <a:schemeClr val="bg1"/>
                </a:solidFill>
              </a:rPr>
              <a:t>sampai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saat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ini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termasuk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hampir</a:t>
            </a:r>
            <a:r>
              <a:rPr lang="en-ID" sz="1800" dirty="0">
                <a:solidFill>
                  <a:srgbClr val="FFFF00"/>
                </a:solidFill>
              </a:rPr>
              <a:t> $ 100 </a:t>
            </a:r>
            <a:r>
              <a:rPr lang="en-ID" sz="1800" dirty="0" err="1">
                <a:solidFill>
                  <a:srgbClr val="FFFF00"/>
                </a:solidFill>
              </a:rPr>
              <a:t>juta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dalam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bantuan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kesehatan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darurat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dari</a:t>
            </a:r>
            <a:r>
              <a:rPr lang="en-ID" sz="1800" dirty="0">
                <a:solidFill>
                  <a:srgbClr val="FFFF00"/>
                </a:solidFill>
              </a:rPr>
              <a:t> Dana </a:t>
            </a:r>
            <a:r>
              <a:rPr lang="en-ID" sz="1800" dirty="0" err="1">
                <a:solidFill>
                  <a:srgbClr val="FFFF00"/>
                </a:solidFill>
              </a:rPr>
              <a:t>Cadangan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Darurat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Kesehatan</a:t>
            </a:r>
            <a:r>
              <a:rPr lang="en-ID" sz="1800" dirty="0">
                <a:solidFill>
                  <a:srgbClr val="FFFF00"/>
                </a:solidFill>
              </a:rPr>
              <a:t> Global USAID </a:t>
            </a:r>
            <a:r>
              <a:rPr lang="en-ID" sz="1800" dirty="0" err="1">
                <a:solidFill>
                  <a:srgbClr val="FFFF00"/>
                </a:solidFill>
              </a:rPr>
              <a:t>dan</a:t>
            </a:r>
            <a:r>
              <a:rPr lang="en-ID" sz="1800" dirty="0">
                <a:solidFill>
                  <a:srgbClr val="FFFF00"/>
                </a:solidFill>
              </a:rPr>
              <a:t> $ 110 </a:t>
            </a:r>
            <a:r>
              <a:rPr lang="en-ID" sz="1800" dirty="0" err="1">
                <a:solidFill>
                  <a:srgbClr val="FFFF00"/>
                </a:solidFill>
              </a:rPr>
              <a:t>juta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dalam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bantuan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kemanusiaan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dari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rekening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Bantuan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Bencana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Internasional</a:t>
            </a:r>
            <a:r>
              <a:rPr lang="en-ID" sz="1800" dirty="0">
                <a:solidFill>
                  <a:srgbClr val="FFFF00"/>
                </a:solidFill>
              </a:rPr>
              <a:t> USAID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menghadapi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ancaman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bencana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alam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pandemi</a:t>
            </a:r>
            <a:r>
              <a:rPr lang="en-ID" sz="1800" dirty="0">
                <a:solidFill>
                  <a:schemeClr val="bg1"/>
                </a:solidFill>
              </a:rPr>
              <a:t> global </a:t>
            </a:r>
            <a:r>
              <a:rPr lang="en-ID" sz="1800" dirty="0" err="1">
                <a:solidFill>
                  <a:schemeClr val="bg1"/>
                </a:solidFill>
              </a:rPr>
              <a:t>ini</a:t>
            </a:r>
            <a:r>
              <a:rPr lang="en-ID" sz="1800" dirty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4192" y="146568"/>
            <a:ext cx="6613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Driven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Humanitarian Driven USAID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 Issues di Indonesia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r="12097"/>
          <a:stretch/>
        </p:blipFill>
        <p:spPr>
          <a:xfrm>
            <a:off x="1171810" y="2007448"/>
            <a:ext cx="4105586" cy="3327393"/>
          </a:xfrm>
          <a:prstGeom prst="rect">
            <a:avLst/>
          </a:prstGeom>
        </p:spPr>
      </p:pic>
      <p:sp>
        <p:nvSpPr>
          <p:cNvPr id="19" name="Subtitle 8"/>
          <p:cNvSpPr txBox="1">
            <a:spLocks/>
          </p:cNvSpPr>
          <p:nvPr/>
        </p:nvSpPr>
        <p:spPr>
          <a:xfrm>
            <a:off x="3315121" y="3425100"/>
            <a:ext cx="2612800" cy="800189"/>
          </a:xfrm>
          <a:prstGeom prst="rect">
            <a:avLst/>
          </a:prstGeom>
          <a:noFill/>
          <a:ln w="12700" cap="flat" cmpd="sng" algn="ctr">
            <a:solidFill>
              <a:srgbClr val="168477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id-ID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 HUMANITARIAN 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DRIVEN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Google Shape;420;p34"/>
          <p:cNvSpPr/>
          <p:nvPr/>
        </p:nvSpPr>
        <p:spPr>
          <a:xfrm>
            <a:off x="3044516" y="3303794"/>
            <a:ext cx="3108954" cy="2773450"/>
          </a:xfrm>
          <a:prstGeom prst="rect">
            <a:avLst/>
          </a:prstGeom>
          <a:solidFill>
            <a:schemeClr val="tx1">
              <a:lumMod val="95000"/>
              <a:lumOff val="5000"/>
              <a:alpha val="219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47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s" dirty="0" smtClean="0">
                <a:solidFill>
                  <a:schemeClr val="bg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15</a:t>
            </a:r>
          </a:p>
          <a:p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28921" y="2098337"/>
            <a:ext cx="6523736" cy="4406635"/>
          </a:xfrm>
        </p:spPr>
        <p:txBody>
          <a:bodyPr/>
          <a:lstStyle/>
          <a:p>
            <a:r>
              <a:rPr lang="en-ID" sz="1200" dirty="0" err="1"/>
              <a:t>Afrimadona</a:t>
            </a:r>
            <a:r>
              <a:rPr lang="en-ID" sz="1200" dirty="0"/>
              <a:t>. (2018). Three Models of US Foreign Aid Policy: A Comparative Test,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i="1" dirty="0" err="1"/>
              <a:t>Jurnal</a:t>
            </a:r>
            <a:r>
              <a:rPr lang="en-ID" sz="1200" i="1" dirty="0"/>
              <a:t> Mandala</a:t>
            </a:r>
            <a:r>
              <a:rPr lang="en-ID" sz="1200" dirty="0"/>
              <a:t>, Vol. 1, No. 2</a:t>
            </a:r>
            <a:r>
              <a:rPr lang="en-ID" sz="1200" dirty="0" smtClean="0"/>
              <a:t>.</a:t>
            </a:r>
            <a:endParaRPr lang="id-ID" sz="1200" dirty="0" smtClean="0"/>
          </a:p>
          <a:p>
            <a:pPr indent="303213"/>
            <a:r>
              <a:rPr lang="en-US" sz="1200" dirty="0"/>
              <a:t>BAPPENAS. (</a:t>
            </a:r>
            <a:r>
              <a:rPr lang="en-US" sz="1200" dirty="0" err="1"/>
              <a:t>n.d.</a:t>
            </a:r>
            <a:r>
              <a:rPr lang="en-US" sz="1200" dirty="0"/>
              <a:t>). </a:t>
            </a:r>
            <a:r>
              <a:rPr lang="en-US" sz="1200" dirty="0" err="1"/>
              <a:t>Pengelolaan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Pendanaan</a:t>
            </a:r>
            <a:r>
              <a:rPr lang="en-US" sz="1200" dirty="0"/>
              <a:t> Pembangunan </a:t>
            </a:r>
            <a:r>
              <a:rPr lang="en-US" sz="1200" dirty="0" err="1"/>
              <a:t>Luar</a:t>
            </a:r>
            <a:r>
              <a:rPr lang="en-US" sz="1200" dirty="0"/>
              <a:t> </a:t>
            </a:r>
            <a:r>
              <a:rPr lang="en-US" sz="1200" dirty="0" err="1"/>
              <a:t>Negeri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Rangka</a:t>
            </a:r>
            <a:r>
              <a:rPr lang="en-US" sz="1200" dirty="0"/>
              <a:t> </a:t>
            </a:r>
            <a:r>
              <a:rPr lang="en-US" sz="1200" dirty="0" err="1"/>
              <a:t>Mengurangi</a:t>
            </a:r>
            <a:r>
              <a:rPr lang="en-US" sz="1200" dirty="0"/>
              <a:t> </a:t>
            </a:r>
            <a:r>
              <a:rPr lang="en-US" sz="1200" dirty="0" err="1"/>
              <a:t>Ketergantungan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Pinjaman</a:t>
            </a:r>
            <a:r>
              <a:rPr lang="en-US" sz="1200" dirty="0"/>
              <a:t> </a:t>
            </a:r>
            <a:r>
              <a:rPr lang="en-US" sz="1200" dirty="0" err="1"/>
              <a:t>Luar</a:t>
            </a:r>
            <a:r>
              <a:rPr lang="en-US" sz="1200" dirty="0"/>
              <a:t> </a:t>
            </a:r>
            <a:r>
              <a:rPr lang="en-US" sz="1200" dirty="0" err="1"/>
              <a:t>Negeri</a:t>
            </a:r>
            <a:r>
              <a:rPr lang="en-US" sz="1200" dirty="0"/>
              <a:t>. Retrieved from </a:t>
            </a:r>
            <a:r>
              <a:rPr lang="en-US" sz="1200" dirty="0">
                <a:hlinkClick r:id="rId2"/>
              </a:rPr>
              <a:t>https://www.bappenas.go.id/files/1813/5763/0712/18-pengelolaan-pendanaan-pembangunan-luar-negeri-dalam-rangka-mengurangi-ketergantungan-pada-pinjaman-luar-negeri__20081123002641__</a:t>
            </a:r>
            <a:r>
              <a:rPr lang="en-US" sz="1200" dirty="0" smtClean="0">
                <a:hlinkClick r:id="rId2"/>
              </a:rPr>
              <a:t>17.pdf</a:t>
            </a:r>
            <a:r>
              <a:rPr lang="id-ID" sz="1200" dirty="0" smtClean="0"/>
              <a:t> </a:t>
            </a:r>
            <a:endParaRPr lang="en-US" sz="1200" dirty="0"/>
          </a:p>
          <a:p>
            <a:r>
              <a:rPr lang="en-ID" sz="1200" dirty="0"/>
              <a:t>USAID.GOV. (2020). </a:t>
            </a:r>
            <a:r>
              <a:rPr lang="en-ID" sz="1200" i="1" dirty="0"/>
              <a:t>Annual Report 2020</a:t>
            </a:r>
            <a:r>
              <a:rPr lang="en-ID" sz="1200" dirty="0"/>
              <a:t>. Retrieved from </a:t>
            </a:r>
            <a:r>
              <a:rPr lang="en-ID" sz="1200" dirty="0">
                <a:hlinkClick r:id="rId3"/>
              </a:rPr>
              <a:t>https://www.usaid.gov/sites/default/files/documents/USAID_Indonesia_2020Annual.pdf</a:t>
            </a:r>
            <a:r>
              <a:rPr lang="en-ID" sz="1200" dirty="0"/>
              <a:t>, </a:t>
            </a:r>
            <a:r>
              <a:rPr lang="en-ID" sz="1200" dirty="0" err="1"/>
              <a:t>pada</a:t>
            </a:r>
            <a:r>
              <a:rPr lang="en-ID" sz="1200" dirty="0"/>
              <a:t> 2 Mei 2020.</a:t>
            </a:r>
            <a:endParaRPr lang="en-US" sz="1200" dirty="0"/>
          </a:p>
          <a:p>
            <a:r>
              <a:rPr lang="en-ID" sz="1200" dirty="0"/>
              <a:t>USAID.GOV. (2020). </a:t>
            </a:r>
            <a:r>
              <a:rPr lang="en-ID" sz="1200" i="1" dirty="0"/>
              <a:t>COVID-19 Activities and Results</a:t>
            </a:r>
            <a:r>
              <a:rPr lang="en-ID" sz="1200" dirty="0"/>
              <a:t>. Retrieved from </a:t>
            </a:r>
            <a:r>
              <a:rPr lang="en-ID" sz="1200" dirty="0">
                <a:hlinkClick r:id="rId4"/>
              </a:rPr>
              <a:t>https://www.usaid.gov/sites/default/files/documents/USAID_Indonesia_2020Annual_COVID-19_ID.pdf</a:t>
            </a:r>
            <a:r>
              <a:rPr lang="en-ID" sz="1200" dirty="0"/>
              <a:t>, </a:t>
            </a:r>
            <a:r>
              <a:rPr lang="en-ID" sz="1200" dirty="0" err="1"/>
              <a:t>pada</a:t>
            </a:r>
            <a:r>
              <a:rPr lang="en-ID" sz="1200" dirty="0"/>
              <a:t> 2 Mei 2020.</a:t>
            </a:r>
            <a:endParaRPr lang="en-US" sz="1200" dirty="0"/>
          </a:p>
          <a:p>
            <a:r>
              <a:rPr lang="en-ID" sz="1200" dirty="0"/>
              <a:t>USAID.GOV. (2013). </a:t>
            </a:r>
            <a:r>
              <a:rPr lang="en-ID" sz="1200" i="1" dirty="0"/>
              <a:t>Investing in Indonesia: A stronger Indonesia advancing national and global development, USAID Strategy for Indonesia 2014-2018</a:t>
            </a:r>
            <a:r>
              <a:rPr lang="en-ID" sz="1200" dirty="0"/>
              <a:t>. Retrieved from </a:t>
            </a:r>
            <a:r>
              <a:rPr lang="en-ID" sz="1200" dirty="0">
                <a:hlinkClick r:id="rId5"/>
              </a:rPr>
              <a:t>https://www.usaid.gov/sites/default/files/documents/1861/Indonesia%20CDCS%20FINAL%20Version.pdf</a:t>
            </a:r>
            <a:r>
              <a:rPr lang="en-ID" sz="1200" dirty="0"/>
              <a:t>, </a:t>
            </a:r>
            <a:r>
              <a:rPr lang="en-ID" sz="1200" dirty="0" err="1"/>
              <a:t>pada</a:t>
            </a:r>
            <a:r>
              <a:rPr lang="en-ID" sz="1200" dirty="0"/>
              <a:t> 2 Mei 2020</a:t>
            </a:r>
            <a:r>
              <a:rPr lang="en-ID" sz="1200" dirty="0" smtClean="0"/>
              <a:t>.</a:t>
            </a:r>
            <a:endParaRPr lang="id-ID" sz="1200" dirty="0" smtClean="0"/>
          </a:p>
          <a:p>
            <a:r>
              <a:rPr lang="en-US" sz="1200" dirty="0"/>
              <a:t>USAID. (2019). </a:t>
            </a:r>
            <a:r>
              <a:rPr lang="en-US" sz="1200" i="1" dirty="0"/>
              <a:t>INDONESIA - EARTHQUAKES AND TSUNAMI.</a:t>
            </a:r>
            <a:r>
              <a:rPr lang="en-US" sz="1200" dirty="0"/>
              <a:t> Retrieved from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www.usaid.gov/sites/default/files/documents/1866/indonesia_eq_fs02_10-26-2018.pdf</a:t>
            </a:r>
            <a:r>
              <a:rPr lang="id-ID" sz="1200" dirty="0"/>
              <a:t> </a:t>
            </a:r>
            <a:endParaRPr lang="en-US" sz="1200" dirty="0"/>
          </a:p>
          <a:p>
            <a:r>
              <a:rPr lang="en-ID" sz="1200" dirty="0"/>
              <a:t>USAID.GOV. (2020). </a:t>
            </a:r>
            <a:r>
              <a:rPr lang="en-ID" sz="1200" i="1" dirty="0"/>
              <a:t>Partners in Development: A stronger U.S. - Indonesia partnership advancing mutual prosperity and security</a:t>
            </a:r>
            <a:r>
              <a:rPr lang="en-ID" sz="1200" dirty="0"/>
              <a:t>. Retrieved from </a:t>
            </a:r>
            <a:r>
              <a:rPr lang="en-ID" sz="1200" dirty="0">
                <a:hlinkClick r:id="rId7"/>
              </a:rPr>
              <a:t>https://www.usaid.gov/sites/default/files/documents/1861/Partners_in_Development_-_USAID_Indonesia_Country_Development_Cooperation_Strategy_2014-2020_updated2.pdf</a:t>
            </a:r>
            <a:r>
              <a:rPr lang="en-ID" sz="1200" dirty="0"/>
              <a:t>, </a:t>
            </a:r>
            <a:r>
              <a:rPr lang="en-ID" sz="1200" dirty="0" err="1"/>
              <a:t>pada</a:t>
            </a:r>
            <a:r>
              <a:rPr lang="en-ID" sz="1200" dirty="0"/>
              <a:t> 2 Mei 2020.</a:t>
            </a:r>
            <a:endParaRPr lang="en-US" sz="1200" dirty="0"/>
          </a:p>
          <a:p>
            <a:pPr algn="ctr"/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8565" y="618564"/>
            <a:ext cx="328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Referensi</a:t>
            </a:r>
            <a:r>
              <a:rPr lang="en-US" sz="4800" dirty="0" smtClean="0"/>
              <a:t>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04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Google Shape;843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dirty="0"/>
          </a:p>
        </p:txBody>
      </p:sp>
      <p:sp>
        <p:nvSpPr>
          <p:cNvPr id="841" name="Google Shape;841;p39"/>
          <p:cNvSpPr txBox="1">
            <a:spLocks noGrp="1"/>
          </p:cNvSpPr>
          <p:nvPr>
            <p:ph type="ctrTitle"/>
          </p:nvPr>
        </p:nvSpPr>
        <p:spPr>
          <a:xfrm>
            <a:off x="4163665" y="3363470"/>
            <a:ext cx="8460111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KASIH!</a:t>
            </a:r>
            <a:endParaRPr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5" name="Google Shape;845;p39"/>
          <p:cNvPicPr preferRelativeResize="0"/>
          <p:nvPr/>
        </p:nvPicPr>
        <p:blipFill rotWithShape="1">
          <a:blip r:embed="rId3">
            <a:alphaModFix/>
          </a:blip>
          <a:srcRect l="17476" r="45330"/>
          <a:stretch/>
        </p:blipFill>
        <p:spPr>
          <a:xfrm>
            <a:off x="721333" y="580867"/>
            <a:ext cx="3804307" cy="5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39"/>
          <p:cNvSpPr/>
          <p:nvPr/>
        </p:nvSpPr>
        <p:spPr>
          <a:xfrm>
            <a:off x="721284" y="580867"/>
            <a:ext cx="3804400" cy="5753600"/>
          </a:xfrm>
          <a:prstGeom prst="rect">
            <a:avLst/>
          </a:prstGeom>
          <a:solidFill>
            <a:srgbClr val="434343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646" t="6945" r="5533" b="3303"/>
          <a:stretch/>
        </p:blipFill>
        <p:spPr>
          <a:xfrm>
            <a:off x="721285" y="578711"/>
            <a:ext cx="3804356" cy="5755755"/>
          </a:xfrm>
          <a:prstGeom prst="rect">
            <a:avLst/>
          </a:prstGeom>
        </p:spPr>
      </p:pic>
      <p:sp>
        <p:nvSpPr>
          <p:cNvPr id="15" name="Google Shape;420;p34"/>
          <p:cNvSpPr/>
          <p:nvPr/>
        </p:nvSpPr>
        <p:spPr>
          <a:xfrm>
            <a:off x="752035" y="578711"/>
            <a:ext cx="3773605" cy="5755755"/>
          </a:xfrm>
          <a:prstGeom prst="rect">
            <a:avLst/>
          </a:prstGeom>
          <a:solidFill>
            <a:srgbClr val="434343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-1" r="37040" b="467"/>
          <a:stretch/>
        </p:blipFill>
        <p:spPr>
          <a:xfrm>
            <a:off x="717453" y="587517"/>
            <a:ext cx="3815128" cy="5728877"/>
          </a:xfrm>
          <a:prstGeom prst="rect">
            <a:avLst/>
          </a:prstGeom>
        </p:spPr>
      </p:pic>
      <p:sp>
        <p:nvSpPr>
          <p:cNvPr id="16" name="Google Shape;420;p34"/>
          <p:cNvSpPr/>
          <p:nvPr/>
        </p:nvSpPr>
        <p:spPr>
          <a:xfrm>
            <a:off x="717410" y="606888"/>
            <a:ext cx="3773605" cy="5755755"/>
          </a:xfrm>
          <a:prstGeom prst="rect">
            <a:avLst/>
          </a:prstGeom>
          <a:solidFill>
            <a:schemeClr val="tx1">
              <a:lumMod val="95000"/>
              <a:lumOff val="5000"/>
              <a:alpha val="219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TextBox 6"/>
          <p:cNvSpPr txBox="1"/>
          <p:nvPr/>
        </p:nvSpPr>
        <p:spPr>
          <a:xfrm>
            <a:off x="914400" y="1004047"/>
            <a:ext cx="35345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it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to global health, there is no them only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us.”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Global Health Council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7" name="Google Shape;847;p39"/>
          <p:cNvSpPr/>
          <p:nvPr/>
        </p:nvSpPr>
        <p:spPr>
          <a:xfrm>
            <a:off x="3825450" y="5935953"/>
            <a:ext cx="1539640" cy="7741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356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ubtitle 8"/>
          <p:cNvSpPr txBox="1">
            <a:spLocks noGrp="1"/>
          </p:cNvSpPr>
          <p:nvPr>
            <p:ph type="subTitle" idx="1"/>
          </p:nvPr>
        </p:nvSpPr>
        <p:spPr>
          <a:xfrm>
            <a:off x="3364505" y="703722"/>
            <a:ext cx="2612800" cy="92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Foreign Aid AS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Indonesia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ubtitle 9"/>
          <p:cNvSpPr txBox="1">
            <a:spLocks noGrp="1"/>
          </p:cNvSpPr>
          <p:nvPr>
            <p:ph type="subTitle" idx="3"/>
          </p:nvPr>
        </p:nvSpPr>
        <p:spPr>
          <a:xfrm>
            <a:off x="6352637" y="1936941"/>
            <a:ext cx="2225571" cy="5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USAID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>
                <a:solidFill>
                  <a:schemeClr val="bg1"/>
                </a:solidFill>
              </a:rPr>
              <a:pPr/>
              <a:t>2</a:t>
            </a:fld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129023" y="303930"/>
            <a:ext cx="34263" cy="6124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9"/>
          <p:cNvSpPr txBox="1">
            <a:spLocks/>
          </p:cNvSpPr>
          <p:nvPr/>
        </p:nvSpPr>
        <p:spPr>
          <a:xfrm>
            <a:off x="3773756" y="2626132"/>
            <a:ext cx="2225571" cy="923299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 algn="r"/>
            <a:r>
              <a:rPr lang="en-US" sz="2400" dirty="0" err="1" smtClean="0">
                <a:solidFill>
                  <a:schemeClr val="tx1"/>
                </a:solidFill>
              </a:rPr>
              <a:t>Pendanaan</a:t>
            </a:r>
            <a:r>
              <a:rPr lang="en-US" sz="2400" dirty="0" smtClean="0">
                <a:solidFill>
                  <a:schemeClr val="tx1"/>
                </a:solidFill>
              </a:rPr>
              <a:t> AS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Indonesia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9"/>
          <p:cNvSpPr txBox="1">
            <a:spLocks/>
          </p:cNvSpPr>
          <p:nvPr/>
        </p:nvSpPr>
        <p:spPr>
          <a:xfrm>
            <a:off x="6393958" y="3642662"/>
            <a:ext cx="2225571" cy="553968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/>
            <a:r>
              <a:rPr lang="en-US" sz="2400" dirty="0" err="1" smtClean="0">
                <a:solidFill>
                  <a:schemeClr val="tx1"/>
                </a:solidFill>
              </a:rPr>
              <a:t>Teori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ubtitle 9"/>
          <p:cNvSpPr txBox="1">
            <a:spLocks/>
          </p:cNvSpPr>
          <p:nvPr/>
        </p:nvSpPr>
        <p:spPr>
          <a:xfrm>
            <a:off x="2490354" y="4489138"/>
            <a:ext cx="3497286" cy="1292631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 algn="r"/>
            <a:r>
              <a:rPr lang="en-US" sz="2400" dirty="0" err="1" smtClean="0">
                <a:solidFill>
                  <a:schemeClr val="tx1"/>
                </a:solidFill>
              </a:rPr>
              <a:t>Studi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Kasus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3175" algn="r"/>
            <a:r>
              <a:rPr lang="en-US" sz="2400" dirty="0" err="1">
                <a:solidFill>
                  <a:schemeClr val="tx1"/>
                </a:solidFill>
              </a:rPr>
              <a:t>Upaya</a:t>
            </a:r>
            <a:r>
              <a:rPr lang="en-US" sz="2400" dirty="0">
                <a:solidFill>
                  <a:schemeClr val="tx1"/>
                </a:solidFill>
              </a:rPr>
              <a:t> USAID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COVID-19 di Indonesia</a:t>
            </a:r>
          </a:p>
        </p:txBody>
      </p:sp>
      <p:sp>
        <p:nvSpPr>
          <p:cNvPr id="2" name="Chevron 1"/>
          <p:cNvSpPr/>
          <p:nvPr/>
        </p:nvSpPr>
        <p:spPr>
          <a:xfrm flipH="1">
            <a:off x="5977305" y="994891"/>
            <a:ext cx="416653" cy="34096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5943726" y="2867599"/>
            <a:ext cx="416653" cy="34096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5987640" y="5050282"/>
            <a:ext cx="416653" cy="34096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935984" y="3770185"/>
            <a:ext cx="416653" cy="340962"/>
          </a:xfrm>
          <a:prstGeom prst="chevron">
            <a:avLst/>
          </a:prstGeom>
          <a:solidFill>
            <a:srgbClr val="1684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935984" y="2007448"/>
            <a:ext cx="416653" cy="340962"/>
          </a:xfrm>
          <a:prstGeom prst="chevron">
            <a:avLst/>
          </a:prstGeom>
          <a:solidFill>
            <a:srgbClr val="1684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5945" y="211712"/>
            <a:ext cx="898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 Luar Negeri AS kepada Indonesia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>
                <a:solidFill>
                  <a:schemeClr val="bg1"/>
                </a:solidFill>
                <a:sym typeface="Oswald Regular"/>
              </a:rPr>
              <a:t>3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2766" y="774051"/>
            <a:ext cx="23307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Orde</a:t>
            </a:r>
            <a:r>
              <a:rPr lang="en-US" sz="2800" b="1" dirty="0" smtClean="0"/>
              <a:t> Lama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3759" y="3765559"/>
            <a:ext cx="105054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567;p46"/>
          <p:cNvSpPr/>
          <p:nvPr/>
        </p:nvSpPr>
        <p:spPr>
          <a:xfrm>
            <a:off x="137338" y="3556126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14444" y="3852626"/>
            <a:ext cx="75303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548" y="4300684"/>
            <a:ext cx="164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Indonesia </a:t>
            </a:r>
            <a:r>
              <a:rPr lang="en-US" dirty="0" err="1">
                <a:solidFill>
                  <a:schemeClr val="bg1"/>
                </a:solidFill>
              </a:rPr>
              <a:t>menerima</a:t>
            </a:r>
            <a:r>
              <a:rPr lang="en-US" dirty="0">
                <a:solidFill>
                  <a:schemeClr val="bg1"/>
                </a:solidFill>
              </a:rPr>
              <a:t> Marshall Plan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Google Shape;567;p46"/>
          <p:cNvSpPr/>
          <p:nvPr/>
        </p:nvSpPr>
        <p:spPr>
          <a:xfrm>
            <a:off x="11009219" y="3590861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2660344" y="3323406"/>
            <a:ext cx="13529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1951 - 1955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3314" y="1859996"/>
            <a:ext cx="3615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Pinjaman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 smtClean="0">
                <a:solidFill>
                  <a:schemeClr val="bg1"/>
                </a:solidFill>
              </a:rPr>
              <a:t>menurun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 Indonesia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menujukkan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beraliansi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condong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8105" y="3888891"/>
            <a:ext cx="71269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1956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8553" y="4418088"/>
            <a:ext cx="314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Indonesia mendapat bantuan kemanusiaan impor produk pertanian dari AS sejumlah US$ 114,3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0107" y="3270771"/>
            <a:ext cx="124419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1949-1961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3303" y="1926958"/>
            <a:ext cx="511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Total </a:t>
            </a:r>
            <a:r>
              <a:rPr lang="en-US" dirty="0" err="1">
                <a:solidFill>
                  <a:schemeClr val="bg1"/>
                </a:solidFill>
              </a:rPr>
              <a:t>bantuan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negeri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sebesar</a:t>
            </a:r>
            <a:r>
              <a:rPr lang="en-US" dirty="0">
                <a:solidFill>
                  <a:schemeClr val="bg1"/>
                </a:solidFill>
              </a:rPr>
              <a:t> US$ 545 </a:t>
            </a:r>
            <a:r>
              <a:rPr lang="en-US" dirty="0" err="1">
                <a:solidFill>
                  <a:schemeClr val="bg1"/>
                </a:solidFill>
              </a:rPr>
              <a:t>juta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meliputi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hibah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pinjaman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negeri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penjualan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impor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Impor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1956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tertinggi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9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5945" y="211712"/>
            <a:ext cx="898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 Luar Negeri AS kepada Indonesia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sym typeface="Oswald Regular"/>
              </a:rPr>
              <a:t>4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3759" y="3698324"/>
            <a:ext cx="105054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567;p46"/>
          <p:cNvSpPr/>
          <p:nvPr/>
        </p:nvSpPr>
        <p:spPr>
          <a:xfrm>
            <a:off x="137338" y="3488891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810435" y="3769087"/>
            <a:ext cx="1437980" cy="369332"/>
          </a:xfrm>
          <a:prstGeom prst="rect">
            <a:avLst/>
          </a:prstGeom>
          <a:noFill/>
          <a:ln w="38100">
            <a:solidFill>
              <a:srgbClr val="1684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1967 - 1999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759" y="4251487"/>
            <a:ext cx="608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Amerika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Serikat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anggota</a:t>
            </a:r>
            <a:r>
              <a:rPr lang="en-US" dirty="0">
                <a:solidFill>
                  <a:schemeClr val="bg1"/>
                </a:solidFill>
              </a:rPr>
              <a:t> IGGI, yang </a:t>
            </a:r>
            <a:r>
              <a:rPr lang="en-US" dirty="0" err="1">
                <a:solidFill>
                  <a:schemeClr val="bg1"/>
                </a:solidFill>
              </a:rPr>
              <a:t>berganti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CGI,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pendonor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total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dana </a:t>
            </a:r>
            <a:r>
              <a:rPr lang="pt-BR" dirty="0" smtClean="0">
                <a:solidFill>
                  <a:schemeClr val="bg1"/>
                </a:solidFill>
              </a:rPr>
              <a:t>US</a:t>
            </a:r>
            <a:r>
              <a:rPr lang="pt-BR" dirty="0">
                <a:solidFill>
                  <a:schemeClr val="bg1"/>
                </a:solidFill>
              </a:rPr>
              <a:t>$ 4.496,47 (BAPPENAS, t.t).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Google Shape;567;p46"/>
          <p:cNvSpPr/>
          <p:nvPr/>
        </p:nvSpPr>
        <p:spPr>
          <a:xfrm>
            <a:off x="11009219" y="3523626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31843" y="3231676"/>
            <a:ext cx="699463" cy="369332"/>
          </a:xfrm>
          <a:prstGeom prst="rect">
            <a:avLst/>
          </a:prstGeom>
          <a:noFill/>
          <a:ln w="28575">
            <a:solidFill>
              <a:srgbClr val="16847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1772" y="1793179"/>
            <a:ext cx="6259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pendonor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terbesar</a:t>
            </a:r>
            <a:r>
              <a:rPr lang="en-US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Pemilu</a:t>
            </a:r>
            <a:r>
              <a:rPr lang="en-US" dirty="0">
                <a:solidFill>
                  <a:schemeClr val="bg1"/>
                </a:solidFill>
              </a:rPr>
              <a:t> 1999. </a:t>
            </a:r>
            <a:r>
              <a:rPr lang="en-US" dirty="0" smtClean="0">
                <a:solidFill>
                  <a:schemeClr val="bg1"/>
                </a:solidFill>
              </a:rPr>
              <a:t>Dana </a:t>
            </a:r>
            <a:r>
              <a:rPr lang="en-US" dirty="0" err="1" smtClean="0">
                <a:solidFill>
                  <a:schemeClr val="bg1"/>
                </a:solidFill>
              </a:rPr>
              <a:t>bantuan</a:t>
            </a:r>
            <a:r>
              <a:rPr lang="en-US" dirty="0" smtClean="0">
                <a:solidFill>
                  <a:schemeClr val="bg1"/>
                </a:solidFill>
              </a:rPr>
              <a:t> bilateral </a:t>
            </a:r>
            <a:r>
              <a:rPr lang="en-US" dirty="0" err="1" smtClean="0">
                <a:solidFill>
                  <a:schemeClr val="bg1"/>
                </a:solidFill>
              </a:rPr>
              <a:t>sebesar</a:t>
            </a:r>
            <a:r>
              <a:rPr lang="en-US" dirty="0" smtClean="0">
                <a:solidFill>
                  <a:schemeClr val="bg1"/>
                </a:solidFill>
              </a:rPr>
              <a:t> US</a:t>
            </a:r>
            <a:r>
              <a:rPr lang="en-US" dirty="0">
                <a:solidFill>
                  <a:schemeClr val="bg1"/>
                </a:solidFill>
              </a:rPr>
              <a:t>$ 23 </a:t>
            </a:r>
            <a:r>
              <a:rPr lang="en-US" dirty="0" err="1" smtClean="0">
                <a:solidFill>
                  <a:schemeClr val="bg1"/>
                </a:solidFill>
              </a:rPr>
              <a:t>juta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sebesar</a:t>
            </a:r>
            <a:r>
              <a:rPr lang="en-US" dirty="0" smtClean="0">
                <a:solidFill>
                  <a:schemeClr val="bg1"/>
                </a:solidFill>
              </a:rPr>
              <a:t> US</a:t>
            </a:r>
            <a:r>
              <a:rPr lang="en-US" dirty="0">
                <a:solidFill>
                  <a:schemeClr val="bg1"/>
                </a:solidFill>
              </a:rPr>
              <a:t>$ 192.665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UNDP.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politiknya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smtClean="0">
                <a:solidFill>
                  <a:schemeClr val="bg1"/>
                </a:solidFill>
              </a:rPr>
              <a:t>Democratic Transition </a:t>
            </a:r>
            <a:r>
              <a:rPr lang="en-US" dirty="0">
                <a:solidFill>
                  <a:schemeClr val="bg1"/>
                </a:solidFill>
              </a:rPr>
              <a:t>Strengthened”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USAID </a:t>
            </a:r>
            <a:r>
              <a:rPr lang="en-US" dirty="0" smtClean="0">
                <a:solidFill>
                  <a:schemeClr val="bg1"/>
                </a:solidFill>
              </a:rPr>
              <a:t>Indonesia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415" y="737795"/>
            <a:ext cx="3456750" cy="461665"/>
          </a:xfrm>
          <a:prstGeom prst="rect">
            <a:avLst/>
          </a:prstGeom>
          <a:solidFill>
            <a:srgbClr val="1684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Orde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Baru</a:t>
            </a:r>
            <a:r>
              <a:rPr lang="en-US" sz="2400" b="1" dirty="0" smtClean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</a:rPr>
              <a:t>Reformasi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26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945" y="211712"/>
            <a:ext cx="898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 Luar Negeri AS kepada Indonesia</a:t>
            </a:r>
          </a:p>
          <a:p>
            <a:pPr algn="ctr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prstClr val="white"/>
                </a:solidFill>
                <a:sym typeface="Oswald Regular"/>
              </a:rPr>
              <a:t>4</a:t>
            </a:r>
            <a:endParaRPr lang="es" dirty="0">
              <a:solidFill>
                <a:prstClr val="white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3759" y="3698324"/>
            <a:ext cx="105054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567;p46"/>
          <p:cNvSpPr/>
          <p:nvPr/>
        </p:nvSpPr>
        <p:spPr>
          <a:xfrm>
            <a:off x="137338" y="3488891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456" y="3739609"/>
            <a:ext cx="1008828" cy="369332"/>
          </a:xfrm>
          <a:prstGeom prst="rect">
            <a:avLst/>
          </a:prstGeom>
          <a:noFill/>
          <a:ln w="38100">
            <a:solidFill>
              <a:srgbClr val="1684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prstClr val="white"/>
                </a:solidFill>
              </a:rPr>
              <a:t>2003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1634" y="4251588"/>
            <a:ext cx="29570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700" dirty="0" smtClean="0">
                <a:solidFill>
                  <a:prstClr val="white"/>
                </a:solidFill>
              </a:rPr>
              <a:t>Bantuan dana kesehatan untuk program kesehatan ibu dan anak, perbaikan gizi, keluarga berencana, dan pemberantasan penyakit menular HIV/AIDS, TBC, malaria, dan polio sebesar US$ 27 juta</a:t>
            </a: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36" name="Google Shape;567;p46"/>
          <p:cNvSpPr/>
          <p:nvPr/>
        </p:nvSpPr>
        <p:spPr>
          <a:xfrm>
            <a:off x="11009219" y="3523626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292" y="3723092"/>
            <a:ext cx="937595" cy="369332"/>
          </a:xfrm>
          <a:prstGeom prst="rect">
            <a:avLst/>
          </a:prstGeom>
          <a:noFill/>
          <a:ln w="28575">
            <a:solidFill>
              <a:srgbClr val="1684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prstClr val="white"/>
                </a:solidFill>
              </a:rPr>
              <a:t>20</a:t>
            </a:r>
            <a:r>
              <a:rPr lang="en-US" dirty="0" smtClean="0">
                <a:solidFill>
                  <a:prstClr val="white"/>
                </a:solidFill>
              </a:rPr>
              <a:t>1</a:t>
            </a:r>
            <a:r>
              <a:rPr lang="id-ID" dirty="0" smtClean="0">
                <a:solidFill>
                  <a:prstClr val="white"/>
                </a:solidFill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1928" y="1631129"/>
            <a:ext cx="30557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700" dirty="0" smtClean="0">
                <a:solidFill>
                  <a:prstClr val="white"/>
                </a:solidFill>
              </a:rPr>
              <a:t>Dana pemulihan ekonomi dan rekonstruksi bencana gempa dan tsunami  Aceh 2004 sebesar US$ 400,1 juta dan hibah kemanusiaan langsung sejumlah US$ 31 juta</a:t>
            </a: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307" y="704154"/>
            <a:ext cx="345675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prstClr val="white"/>
                </a:solidFill>
              </a:rPr>
              <a:t>Pasca</a:t>
            </a:r>
            <a:r>
              <a:rPr lang="en-US" sz="2400" b="1" dirty="0" smtClean="0">
                <a:solidFill>
                  <a:prstClr val="white"/>
                </a:solidFill>
              </a:rPr>
              <a:t>-</a:t>
            </a:r>
            <a:r>
              <a:rPr lang="id-ID" sz="2400" b="1" dirty="0" smtClean="0">
                <a:solidFill>
                  <a:prstClr val="white"/>
                </a:solidFill>
              </a:rPr>
              <a:t>r</a:t>
            </a:r>
            <a:r>
              <a:rPr lang="en-US" sz="2400" b="1" dirty="0" err="1" smtClean="0">
                <a:solidFill>
                  <a:prstClr val="white"/>
                </a:solidFill>
              </a:rPr>
              <a:t>eformasi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9459" y="3293122"/>
            <a:ext cx="1111073" cy="369332"/>
          </a:xfrm>
          <a:prstGeom prst="rect">
            <a:avLst/>
          </a:prstGeom>
          <a:noFill/>
          <a:ln w="38100">
            <a:solidFill>
              <a:srgbClr val="1684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prstClr val="white"/>
                </a:solidFill>
              </a:rPr>
              <a:t>2004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0052" y="4257663"/>
            <a:ext cx="211816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700" dirty="0" smtClean="0">
                <a:solidFill>
                  <a:schemeClr val="bg1"/>
                </a:solidFill>
              </a:rPr>
              <a:t>Bantuan kemanusiaan sebesar US$ 11,7 pada gempa dan tsunami Sulawesi (USAID, 2019)</a:t>
            </a:r>
            <a:endParaRPr lang="id-ID" sz="17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1629" y="3298309"/>
            <a:ext cx="937595" cy="369332"/>
          </a:xfrm>
          <a:prstGeom prst="rect">
            <a:avLst/>
          </a:prstGeom>
          <a:noFill/>
          <a:ln w="28575">
            <a:solidFill>
              <a:srgbClr val="1684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prstClr val="white"/>
                </a:solidFill>
              </a:rPr>
              <a:t>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6919" y="1528748"/>
            <a:ext cx="24671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700" dirty="0" smtClean="0">
                <a:solidFill>
                  <a:schemeClr val="bg1"/>
                </a:solidFill>
              </a:rPr>
              <a:t>Bantuan kesehatan darurat sebesar US$ 2,3 juta untuk pencegahan penularan, pendeteksian, dan penanganan COVID-19</a:t>
            </a:r>
            <a:endParaRPr lang="id-ID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11499803" y="3166599"/>
            <a:ext cx="731600" cy="524800"/>
          </a:xfrm>
        </p:spPr>
        <p:txBody>
          <a:bodyPr/>
          <a:lstStyle/>
          <a:p>
            <a:fld id="{00000000-1234-1234-1234-123412341234}" type="slidenum">
              <a:rPr lang="es" smtClean="0"/>
              <a:pPr/>
              <a:t>6</a:t>
            </a:fld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1" b="95960" l="28398" r="71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6420"/>
          <a:stretch/>
        </p:blipFill>
        <p:spPr>
          <a:xfrm>
            <a:off x="4689986" y="1578548"/>
            <a:ext cx="2595717" cy="2691902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rot="5400000" flipH="1" flipV="1">
            <a:off x="6319677" y="504806"/>
            <a:ext cx="1050661" cy="1714326"/>
          </a:xfrm>
          <a:prstGeom prst="bentConnector2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02171" y="291913"/>
            <a:ext cx="3693334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>
                <a:solidFill>
                  <a:srgbClr val="A11F51"/>
                </a:solidFill>
              </a:rPr>
              <a:t>John. F. Kennedy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Pembangunan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 (USAID)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1961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rgbClr val="A11F51"/>
                </a:solidFill>
              </a:rPr>
              <a:t>memimpin</a:t>
            </a:r>
            <a:r>
              <a:rPr lang="en-US" dirty="0">
                <a:solidFill>
                  <a:srgbClr val="A11F51"/>
                </a:solidFill>
              </a:rPr>
              <a:t> </a:t>
            </a:r>
            <a:r>
              <a:rPr lang="en-US" dirty="0" err="1">
                <a:solidFill>
                  <a:srgbClr val="A11F51"/>
                </a:solidFill>
              </a:rPr>
              <a:t>pembangunan</a:t>
            </a:r>
            <a:r>
              <a:rPr lang="en-US" dirty="0">
                <a:solidFill>
                  <a:srgbClr val="A11F51"/>
                </a:solidFill>
              </a:rPr>
              <a:t> </a:t>
            </a:r>
            <a:r>
              <a:rPr lang="en-US" dirty="0" err="1">
                <a:solidFill>
                  <a:srgbClr val="A11F51"/>
                </a:solidFill>
              </a:rPr>
              <a:t>internasional</a:t>
            </a:r>
            <a:r>
              <a:rPr lang="en-US" dirty="0">
                <a:solidFill>
                  <a:srgbClr val="A11F51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A11F51"/>
                </a:solidFill>
              </a:rPr>
              <a:t>upaya</a:t>
            </a:r>
            <a:r>
              <a:rPr lang="en-US" dirty="0">
                <a:solidFill>
                  <a:srgbClr val="A11F51"/>
                </a:solidFill>
              </a:rPr>
              <a:t> </a:t>
            </a:r>
            <a:r>
              <a:rPr lang="en-US" dirty="0" err="1">
                <a:solidFill>
                  <a:srgbClr val="A11F51"/>
                </a:solidFill>
              </a:rPr>
              <a:t>kemanusiaan</a:t>
            </a:r>
            <a:r>
              <a:rPr lang="en-US" dirty="0">
                <a:solidFill>
                  <a:srgbClr val="A11F51"/>
                </a:solidFill>
              </a:rPr>
              <a:t> </a:t>
            </a:r>
            <a:r>
              <a:rPr lang="en-US" dirty="0" err="1">
                <a:solidFill>
                  <a:srgbClr val="A11F51"/>
                </a:solidFill>
              </a:rPr>
              <a:t>pemerintah</a:t>
            </a:r>
            <a:r>
              <a:rPr lang="en-US" dirty="0">
                <a:solidFill>
                  <a:srgbClr val="A11F51"/>
                </a:solidFill>
              </a:rPr>
              <a:t> AS.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7126014" y="2963914"/>
            <a:ext cx="838115" cy="551793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64129" y="2900852"/>
            <a:ext cx="3693334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AS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>
                <a:solidFill>
                  <a:srgbClr val="A11F51"/>
                </a:solidFill>
              </a:rPr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memajukan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5933191" y="4183214"/>
            <a:ext cx="727215" cy="617908"/>
          </a:xfrm>
          <a:prstGeom prst="bentConnector3">
            <a:avLst>
              <a:gd name="adj1" fmla="val 30489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2962322" y="3044677"/>
            <a:ext cx="2275390" cy="2167766"/>
          </a:xfrm>
          <a:prstGeom prst="bentConnector3">
            <a:avLst>
              <a:gd name="adj1" fmla="val 50000"/>
            </a:avLst>
          </a:prstGeom>
          <a:ln w="76200">
            <a:solidFill>
              <a:srgbClr val="A11F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23793" y="4955794"/>
            <a:ext cx="45720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A11F51"/>
                </a:solidFill>
              </a:rPr>
              <a:t>Promote Global Health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 Global Stability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Provide Humanitarian Assistance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Catalyze Innovation and Partnership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Empower Women and Girls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167" y="1969906"/>
            <a:ext cx="248641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Preventing Child and Maternal Deaths</a:t>
            </a:r>
          </a:p>
          <a:p>
            <a:r>
              <a:rPr lang="en-US" dirty="0" smtClean="0"/>
              <a:t>2. </a:t>
            </a:r>
            <a:r>
              <a:rPr lang="en-US" dirty="0"/>
              <a:t>Controlling the HIV/AIDS Epidemic</a:t>
            </a:r>
          </a:p>
          <a:p>
            <a:r>
              <a:rPr lang="en-US" dirty="0" smtClean="0"/>
              <a:t>3. </a:t>
            </a:r>
            <a:r>
              <a:rPr lang="en-US" dirty="0"/>
              <a:t>Combating Infectious Diseases</a:t>
            </a:r>
          </a:p>
          <a:p>
            <a:endParaRPr lang="en-US" dirty="0"/>
          </a:p>
        </p:txBody>
      </p:sp>
      <p:sp>
        <p:nvSpPr>
          <p:cNvPr id="31" name="Flowchart: Delay 3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>
                <a:latin typeface="Oswald Regular"/>
                <a:ea typeface="Oswald Regular"/>
                <a:cs typeface="Oswald Regular"/>
                <a:sym typeface="Oswald Regular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4" y="137822"/>
            <a:ext cx="5509391" cy="6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565" y="453719"/>
            <a:ext cx="278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Bilateral AS dan Indonesia</a:t>
            </a: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5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438" y="2555523"/>
            <a:ext cx="8359986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Pembentukan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forum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memfasilitasi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kerjasama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ekonomi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FF00"/>
                </a:solidFill>
              </a:rPr>
              <a:t>Ekspor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impor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Foreign direct investment </a:t>
            </a:r>
            <a:r>
              <a:rPr lang="en-US" sz="2000" i="1" dirty="0" smtClean="0">
                <a:solidFill>
                  <a:srgbClr val="FFFF00"/>
                </a:solidFill>
              </a:rPr>
              <a:t>(FDI)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5936" y="363951"/>
            <a:ext cx="8129704" cy="16312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Upaya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peningkatan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hubungan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ekonomi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muncul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ketika</a:t>
            </a:r>
            <a:r>
              <a:rPr lang="en-US" sz="2000" dirty="0">
                <a:solidFill>
                  <a:schemeClr val="bg1"/>
                </a:solidFill>
              </a:rPr>
              <a:t> AS </a:t>
            </a:r>
            <a:r>
              <a:rPr lang="en-US" sz="2000" dirty="0" err="1">
                <a:solidFill>
                  <a:schemeClr val="bg1"/>
                </a:solidFill>
              </a:rPr>
              <a:t>dilanda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krisis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ekonomi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pada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tahun</a:t>
            </a:r>
            <a:r>
              <a:rPr lang="en-US" sz="2000" dirty="0">
                <a:solidFill>
                  <a:srgbClr val="FFFF00"/>
                </a:solidFill>
              </a:rPr>
              <a:t> 2009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karena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itu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November 2010 </a:t>
            </a:r>
            <a:r>
              <a:rPr lang="en-US" sz="2000" dirty="0" err="1">
                <a:solidFill>
                  <a:schemeClr val="bg1"/>
                </a:solidFill>
              </a:rPr>
              <a:t>terdapat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penandatanganan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the US-Indonesia Comprehensive Partnership Agreement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komitmen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jangka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panjang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meningkatan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memperdalam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hubungan</a:t>
            </a:r>
            <a:r>
              <a:rPr lang="en-US" sz="2000" dirty="0">
                <a:solidFill>
                  <a:schemeClr val="bg1"/>
                </a:solidFill>
              </a:rPr>
              <a:t> bilateral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ekonomi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92251" y="2359118"/>
            <a:ext cx="278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565" y="3984833"/>
            <a:ext cx="2785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Penyaluran Bantuan Melalui USAID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7557" y="4052867"/>
            <a:ext cx="8035574" cy="2246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numCol="2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Penguatan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pertumbuhan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ekonomi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penciptaan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lapangan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kerja</a:t>
            </a:r>
            <a:endParaRPr lang="en-US" sz="2000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Pengembangan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iklim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usaha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perusahaan</a:t>
            </a:r>
            <a:endParaRPr lang="en-US" sz="2000" dirty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Perbaikan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kualitas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jasa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kebutuhan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dasar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035050" indent="-3492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Jasa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lingkungan</a:t>
            </a:r>
            <a:endParaRPr lang="en-US" sz="2000" dirty="0">
              <a:solidFill>
                <a:schemeClr val="bg1"/>
              </a:solidFill>
            </a:endParaRPr>
          </a:p>
          <a:p>
            <a:pPr marL="103505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Jasa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kesehatan</a:t>
            </a:r>
            <a:endParaRPr lang="en-US" sz="2000" dirty="0">
              <a:solidFill>
                <a:schemeClr val="bg1"/>
              </a:solidFill>
            </a:endParaRPr>
          </a:p>
          <a:p>
            <a:pPr marL="103505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gizi</a:t>
            </a:r>
            <a:endParaRPr lang="en-US" sz="2000" dirty="0">
              <a:solidFill>
                <a:schemeClr val="bg1"/>
              </a:solidFill>
            </a:endParaRPr>
          </a:p>
          <a:p>
            <a:pPr marL="103505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Pinjaman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negeri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6035" y="373037"/>
            <a:ext cx="4680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Alokasi Dana USAID untuk Indonesia 2018-2020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11644460" y="31537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52203" y="3318999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marL="0" lvl="0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457200" lvl="1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914400" lvl="2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371600" lvl="3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1828800" lvl="4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286000" lvl="5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2743200" lvl="6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200400" lvl="7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3657600" lvl="8" algn="ctr" defTabSz="914400" rtl="0" eaLnBrk="1" latinLnBrk="0" hangingPunct="1">
              <a:buNone/>
              <a:defRPr sz="1733" kern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s" dirty="0" smtClean="0">
                <a:latin typeface="Oswald Regular"/>
                <a:ea typeface="Oswald Regular"/>
                <a:cs typeface="Oswald Regular"/>
                <a:sym typeface="Oswald Regular"/>
              </a:rPr>
              <a:t>3</a:t>
            </a:r>
            <a:endParaRPr lang="es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820939" y="3313967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 smtClean="0">
                <a:solidFill>
                  <a:schemeClr val="bg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6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756187"/>
              </p:ext>
            </p:extLst>
          </p:nvPr>
        </p:nvGraphicFramePr>
        <p:xfrm>
          <a:off x="2159413" y="1690688"/>
          <a:ext cx="80010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916">
                  <a:extLst>
                    <a:ext uri="{9D8B030D-6E8A-4147-A177-3AD203B41FA5}">
                      <a16:colId xmlns:a16="http://schemas.microsoft.com/office/drawing/2014/main" xmlns="" val="190698680"/>
                    </a:ext>
                  </a:extLst>
                </a:gridCol>
                <a:gridCol w="1588820">
                  <a:extLst>
                    <a:ext uri="{9D8B030D-6E8A-4147-A177-3AD203B41FA5}">
                      <a16:colId xmlns:a16="http://schemas.microsoft.com/office/drawing/2014/main" xmlns="" val="231504711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xmlns="" val="2532564858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xmlns="" val="402961087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Alokasi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6219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1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and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66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Cost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36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Humanitarian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934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411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2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995k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81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53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767438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38200" y="5815584"/>
            <a:ext cx="532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US Foreign AID by Country Indonesia usaid.gov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flipH="1">
            <a:off x="11649720" y="3001369"/>
            <a:ext cx="542279" cy="847462"/>
          </a:xfrm>
          <a:prstGeom prst="flowChartDelay">
            <a:avLst/>
          </a:prstGeom>
          <a:solidFill>
            <a:srgbClr val="2E2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8"/>
          <p:cNvSpPr txBox="1">
            <a:spLocks noGrp="1"/>
          </p:cNvSpPr>
          <p:nvPr>
            <p:ph type="subTitle" idx="1"/>
          </p:nvPr>
        </p:nvSpPr>
        <p:spPr>
          <a:xfrm>
            <a:off x="3679285" y="838945"/>
            <a:ext cx="2172060" cy="12926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INTEREST-DRIVEN AID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s" dirty="0" smtClean="0">
                <a:solidFill>
                  <a:schemeClr val="bg1"/>
                </a:solidFill>
              </a:rPr>
              <a:t>7</a:t>
            </a:r>
            <a:endParaRPr lang="es" dirty="0">
              <a:solidFill>
                <a:schemeClr val="bg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7179" y="2007448"/>
            <a:ext cx="1280" cy="469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9"/>
          <p:cNvSpPr txBox="1">
            <a:spLocks/>
          </p:cNvSpPr>
          <p:nvPr/>
        </p:nvSpPr>
        <p:spPr>
          <a:xfrm>
            <a:off x="6356547" y="3063562"/>
            <a:ext cx="4811026" cy="3570178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 menjelaskan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ebijakan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bantuan luar negeri dari perspektif </a:t>
            </a:r>
            <a:r>
              <a:rPr lang="id-ID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penerima.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mencairkan bantuan luar negeri </a:t>
            </a:r>
            <a:r>
              <a:rPr lang="id-ID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karena faktor kemanusiaan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seperti krisis kemanusiaan atau kemiskinan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bantuan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luar negeri AS ke negara-negara miskin akan </a:t>
            </a:r>
            <a:r>
              <a:rPr lang="id-ID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lebih tinggi </a:t>
            </a: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daripada jumlah yang disalurkan ke negara-negara yang kurang miskin.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5459" y="102888"/>
            <a:ext cx="567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US FOREIGN AID POLICY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ubtitle 8"/>
          <p:cNvSpPr txBox="1">
            <a:spLocks/>
          </p:cNvSpPr>
          <p:nvPr/>
        </p:nvSpPr>
        <p:spPr>
          <a:xfrm>
            <a:off x="6404293" y="1795150"/>
            <a:ext cx="2612800" cy="1292631"/>
          </a:xfrm>
          <a:prstGeom prst="rect">
            <a:avLst/>
          </a:prstGeom>
          <a:noFill/>
          <a:ln w="12700" cap="flat" cmpd="sng" algn="ctr">
            <a:solidFill>
              <a:srgbClr val="168477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HUMANITARIANTHEORY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Subtitle 9"/>
          <p:cNvSpPr txBox="1">
            <a:spLocks/>
          </p:cNvSpPr>
          <p:nvPr/>
        </p:nvSpPr>
        <p:spPr>
          <a:xfrm>
            <a:off x="-197063" y="2286879"/>
            <a:ext cx="6127179" cy="406262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rgbClr val="46626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 algn="r"/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 </a:t>
            </a:r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 menjelaskan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0" algn="r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instrumen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memajukan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(AS) di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sasaran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285750" algn="r"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id-ID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tiga variabel yang biasa digunakan dalam teori ini</a:t>
            </a:r>
            <a:r>
              <a:rPr lang="id-ID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:.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indent="-342900" algn="r">
              <a:buFont typeface="+mj-lt"/>
              <a:buAutoNum type="arabicPeriod"/>
            </a:pP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sekutu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d-ID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 komitmen keamanannya, kemungkinan besar AS akan mengucurkan bantuan asingnya kepada sekutunya.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indent="-342900" algn="r">
              <a:buFont typeface="+mj-lt"/>
              <a:buAutoNum type="arabicPeriod"/>
            </a:pP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AS. </a:t>
            </a:r>
          </a:p>
          <a:p>
            <a:pPr marL="800100" indent="-342900" algn="r">
              <a:buFont typeface="+mj-lt"/>
              <a:buAutoNum type="arabicPeriod"/>
            </a:pP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3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1823</Words>
  <Application>Microsoft Office PowerPoint</Application>
  <PresentationFormat>Widescreen</PresentationFormat>
  <Paragraphs>200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Didact Gothic</vt:lpstr>
      <vt:lpstr>Fira Sans Extra Condensed Medium</vt:lpstr>
      <vt:lpstr>Oswald Regular</vt:lpstr>
      <vt:lpstr>Times New Roman</vt:lpstr>
      <vt:lpstr>Office Theme</vt:lpstr>
      <vt:lpstr>US Foreign Aid To Indonesia Through USAID In The Case of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Foreign Aid To Indonesia Through USAID In The Case Of Covid-19</dc:title>
  <dc:creator>lenovo</dc:creator>
  <cp:lastModifiedBy>Microsoft account</cp:lastModifiedBy>
  <cp:revision>58</cp:revision>
  <dcterms:created xsi:type="dcterms:W3CDTF">2021-05-03T05:12:55Z</dcterms:created>
  <dcterms:modified xsi:type="dcterms:W3CDTF">2021-05-04T10:03:32Z</dcterms:modified>
</cp:coreProperties>
</file>