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57" r:id="rId5"/>
    <p:sldId id="27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4" r:id="rId14"/>
    <p:sldId id="265" r:id="rId15"/>
    <p:sldId id="268" r:id="rId16"/>
    <p:sldId id="286" r:id="rId17"/>
    <p:sldId id="287" r:id="rId18"/>
    <p:sldId id="288" r:id="rId19"/>
    <p:sldId id="267" r:id="rId20"/>
    <p:sldId id="269" r:id="rId21"/>
    <p:sldId id="270" r:id="rId22"/>
    <p:sldId id="278" r:id="rId23"/>
    <p:sldId id="281" r:id="rId24"/>
    <p:sldId id="289" r:id="rId25"/>
    <p:sldId id="282" r:id="rId26"/>
    <p:sldId id="290" r:id="rId27"/>
    <p:sldId id="271" r:id="rId28"/>
    <p:sldId id="272" r:id="rId29"/>
    <p:sldId id="273" r:id="rId30"/>
    <p:sldId id="274" r:id="rId31"/>
    <p:sldId id="280" r:id="rId32"/>
    <p:sldId id="279" r:id="rId33"/>
    <p:sldId id="28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FE0C-AF9C-4E40-AA42-976127820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FE386-5749-487C-9650-3496A8575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964B7-31A5-4AB4-A412-9A2E8CDD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6FF-1927-4343-B562-451420A03A46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527D9-3C1C-4403-ACB2-E0F01B7F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13BF9-C1E3-4990-8BFE-112D4C74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C8F-D7BA-481E-85F0-0401B1AC7E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091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C7AE9-5EDC-4B97-B158-23889B829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2B022-C1E6-4EBD-B224-018B3D45F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166E4-6254-4516-A039-900922577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6FF-1927-4343-B562-451420A03A46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A4DEE-B7B0-4BF4-88CB-4B0E7BB1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1C50D-C8C1-4A7A-9DFE-4C9A67BA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C8F-D7BA-481E-85F0-0401B1AC7E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258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09960-F0DA-4E8E-9BB3-224AB78E8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9E746-D61A-495F-B42C-982730986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4F90C-DA0B-4D24-BBC2-1769161BC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6FF-1927-4343-B562-451420A03A46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2ACB5-68CC-44E2-ACB6-AAA3D83A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4F703-6C52-4D97-9751-00A6A383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C8F-D7BA-481E-85F0-0401B1AC7E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139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3DC4-30CC-480A-9988-275A4D47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9420A-BFB0-44D3-8862-769A3EF94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20981-9ED6-4DD5-8068-A0D8F05F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6FF-1927-4343-B562-451420A03A46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C3CD4-135B-4EC0-BDBC-078013031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CFD22-93B7-4DFA-AA0B-3759E9548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C8F-D7BA-481E-85F0-0401B1AC7E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089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298B0-809E-48E2-9090-5F87C0BC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F77C3-C866-4DD5-91FE-7D896FC05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234F2-9694-491B-8AF2-6F614242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6FF-1927-4343-B562-451420A03A46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0A7C6-571E-4BB4-8AFD-220D20AD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4653A-D299-49CA-80E0-871E49DC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C8F-D7BA-481E-85F0-0401B1AC7E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15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5AE09-C1B5-40DD-AD3A-531595CA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B1B57-DE6B-4DC9-8DE0-E3FD4E51A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B9A77-5385-4784-A72C-FD25C7C72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543EA-4213-43C1-AD46-0E579A2D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6FF-1927-4343-B562-451420A03A46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C6E69-8BEC-46C1-A4F7-4DD9F70C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E7E17-BE64-45AB-8CE5-5DC00823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C8F-D7BA-481E-85F0-0401B1AC7E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940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A5E5-2925-4DE5-A4DD-675B79EE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6B4A7-504F-4B4B-938C-7111C7385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93C19-3C69-46D3-939B-F1F0E16BC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D4D66-EB00-4AA1-AB23-03E2DB9AA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BDEC5C-7748-4315-9EBF-1D611F247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4D9EBC-8230-4560-9762-1CF7DEB6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6FF-1927-4343-B562-451420A03A46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304585-B23E-4E47-A82A-C4ABC6D47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C945E7-145E-4AFB-81A9-2EFF220C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C8F-D7BA-481E-85F0-0401B1AC7E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226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1E3A-6962-4B11-B85F-333277A77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0E9EF-1434-4E08-A179-341AEB41A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6FF-1927-4343-B562-451420A03A46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27250-2F73-4B7D-A6F9-2C871E0E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F1298-98C1-4576-9173-A2ECC25F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C8F-D7BA-481E-85F0-0401B1AC7E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56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F575AC-8527-422E-B3B6-9090F0004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6FF-1927-4343-B562-451420A03A46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7CE2D4-5746-4668-B66E-B6086FD9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B0BDF-055A-4A03-8B58-F79FA366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C8F-D7BA-481E-85F0-0401B1AC7E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457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7F1CA-D982-4A95-9B71-5907A9CDD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7A480-4BAF-4D8C-89D6-02F1512B8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9F1D8-005A-4401-B1CA-DE3C67505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D00B0-9E0A-46F1-A39C-A12B2A74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6FF-1927-4343-B562-451420A03A46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5405C-E83A-4204-A43D-3C462354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8378C-C34A-4D06-A48F-6DC7FEA2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C8F-D7BA-481E-85F0-0401B1AC7E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496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52DAA-0EC0-418D-90DC-A5D2A5C60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843EB7-8044-4B65-88A0-BE3AED26F4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D9EC4-6B7A-4854-BA14-B4EE7A4E3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A7663-6ABD-4510-8349-7FB2AE0A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6FF-1927-4343-B562-451420A03A46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51EE6-C104-4C43-9837-01E61A0E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CE3B3-D434-4AB1-BD19-36E1B8FE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C8F-D7BA-481E-85F0-0401B1AC7E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715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DBC49-DE8E-4493-AF2C-151FAC0E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5B135-8715-447F-A2B6-79308B55F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9FF63-E20E-4E4F-8449-60C0DEEF1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BF6FF-1927-4343-B562-451420A03A46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2BA8C-2914-45EF-BC85-8F91233D2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17D29-9332-4E18-B0A1-BDCA9598B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DC8F-D7BA-481E-85F0-0401B1AC7E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770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0EA42-8F32-4BC0-8401-FCB3298B1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Fisiologi</a:t>
            </a:r>
            <a:r>
              <a:rPr lang="en-US" dirty="0"/>
              <a:t> </a:t>
            </a:r>
            <a:r>
              <a:rPr lang="en-US" dirty="0" err="1"/>
              <a:t>Persalinan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6A409-DC7B-446F-AC71-09F6EB228F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RA. Diva Berliana </a:t>
            </a:r>
            <a:r>
              <a:rPr lang="en-US" dirty="0" err="1"/>
              <a:t>Denmar</a:t>
            </a:r>
            <a:endParaRPr lang="en-US" dirty="0"/>
          </a:p>
          <a:p>
            <a:r>
              <a:rPr lang="en-US" dirty="0"/>
              <a:t>1810211107 – B1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4017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59B6-6CD1-4E25-BCCC-34333283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Regangan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Iritasi</a:t>
            </a:r>
            <a:r>
              <a:rPr lang="en-ID" dirty="0"/>
              <a:t> </a:t>
            </a:r>
            <a:r>
              <a:rPr lang="en-ID" dirty="0" err="1"/>
              <a:t>Serviks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B07B5-0221-4226-AC72-5AD856A49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Diyakini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meregangkan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mengiritasi</a:t>
            </a:r>
            <a:r>
              <a:rPr lang="en-ID" dirty="0"/>
              <a:t> </a:t>
            </a:r>
            <a:r>
              <a:rPr lang="en-ID" dirty="0" err="1"/>
              <a:t>serviks</a:t>
            </a:r>
            <a:r>
              <a:rPr lang="en-ID" dirty="0"/>
              <a:t> uteri </a:t>
            </a:r>
            <a:r>
              <a:rPr lang="en-ID" dirty="0" err="1"/>
              <a:t>khususnya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kontraksi</a:t>
            </a:r>
            <a:r>
              <a:rPr lang="en-ID" dirty="0"/>
              <a:t> uterus yang </a:t>
            </a:r>
            <a:r>
              <a:rPr lang="en-ID" dirty="0" err="1"/>
              <a:t>mengawali</a:t>
            </a:r>
            <a:r>
              <a:rPr lang="en-ID" dirty="0"/>
              <a:t> </a:t>
            </a:r>
            <a:r>
              <a:rPr lang="en-ID" dirty="0" err="1"/>
              <a:t>timbulnya</a:t>
            </a:r>
            <a:r>
              <a:rPr lang="en-ID" dirty="0"/>
              <a:t> </a:t>
            </a:r>
            <a:r>
              <a:rPr lang="en-ID" dirty="0" err="1"/>
              <a:t>refleks</a:t>
            </a:r>
            <a:r>
              <a:rPr lang="en-ID" dirty="0"/>
              <a:t> </a:t>
            </a:r>
            <a:r>
              <a:rPr lang="en-ID" dirty="0" err="1"/>
              <a:t>partus</a:t>
            </a:r>
            <a:r>
              <a:rPr lang="en-ID" dirty="0"/>
              <a:t>. </a:t>
            </a:r>
          </a:p>
          <a:p>
            <a:r>
              <a:rPr lang="en-ID" dirty="0" err="1"/>
              <a:t>Mekanisme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iritasi</a:t>
            </a:r>
            <a:r>
              <a:rPr lang="en-ID" dirty="0"/>
              <a:t> </a:t>
            </a:r>
            <a:r>
              <a:rPr lang="en-ID" dirty="0" err="1"/>
              <a:t>serviks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merangsang</a:t>
            </a:r>
            <a:r>
              <a:rPr lang="en-ID" dirty="0"/>
              <a:t> </a:t>
            </a:r>
            <a:r>
              <a:rPr lang="en-ID" dirty="0" err="1"/>
              <a:t>korpus</a:t>
            </a:r>
            <a:r>
              <a:rPr lang="en-ID" dirty="0"/>
              <a:t> uteri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diketahui</a:t>
            </a:r>
            <a:r>
              <a:rPr lang="en-ID" dirty="0"/>
              <a:t>. </a:t>
            </a:r>
          </a:p>
          <a:p>
            <a:r>
              <a:rPr lang="en-ID" dirty="0" err="1"/>
              <a:t>Diduga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 hormone </a:t>
            </a:r>
            <a:r>
              <a:rPr lang="en-ID" dirty="0" err="1"/>
              <a:t>relaksin</a:t>
            </a:r>
            <a:r>
              <a:rPr lang="en-ID" dirty="0"/>
              <a:t> yang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perlunakkan</a:t>
            </a:r>
            <a:r>
              <a:rPr lang="en-ID" dirty="0"/>
              <a:t> pada </a:t>
            </a:r>
            <a:r>
              <a:rPr lang="en-ID" dirty="0" err="1"/>
              <a:t>serviks</a:t>
            </a:r>
            <a:r>
              <a:rPr lang="en-ID" dirty="0"/>
              <a:t> pada </a:t>
            </a:r>
            <a:r>
              <a:rPr lang="en-ID" dirty="0" err="1"/>
              <a:t>akhir</a:t>
            </a:r>
            <a:r>
              <a:rPr lang="en-ID" dirty="0"/>
              <a:t> masa </a:t>
            </a:r>
            <a:r>
              <a:rPr lang="en-ID" dirty="0" err="1"/>
              <a:t>gestasi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497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DA02-95E0-4859-BD7F-22FB46DE2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Mulainya</a:t>
            </a:r>
            <a:r>
              <a:rPr lang="en-ID" dirty="0"/>
              <a:t> </a:t>
            </a:r>
            <a:r>
              <a:rPr lang="en-ID" dirty="0" err="1"/>
              <a:t>Persalinan</a:t>
            </a:r>
            <a:r>
              <a:rPr lang="en-ID" dirty="0"/>
              <a:t>—</a:t>
            </a:r>
            <a:r>
              <a:rPr lang="en-ID" dirty="0" err="1"/>
              <a:t>Mekanisme</a:t>
            </a:r>
            <a:r>
              <a:rPr lang="en-ID" dirty="0"/>
              <a:t> </a:t>
            </a:r>
            <a:r>
              <a:rPr lang="en-ID" dirty="0" err="1"/>
              <a:t>Umpan</a:t>
            </a:r>
            <a:r>
              <a:rPr lang="en-ID" dirty="0"/>
              <a:t> </a:t>
            </a:r>
            <a:r>
              <a:rPr lang="en-ID" dirty="0" err="1"/>
              <a:t>Balik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Persalinan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2B3DB-8502-4A19-A1CB-468B7B550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Pada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masa </a:t>
            </a:r>
            <a:r>
              <a:rPr lang="en-ID" dirty="0" err="1"/>
              <a:t>kehamilan</a:t>
            </a:r>
            <a:r>
              <a:rPr lang="en-ID" dirty="0"/>
              <a:t>, uterus </a:t>
            </a:r>
            <a:r>
              <a:rPr lang="en-ID" dirty="0" err="1"/>
              <a:t>mengalami</a:t>
            </a:r>
            <a:r>
              <a:rPr lang="en-ID" dirty="0"/>
              <a:t> episode </a:t>
            </a:r>
            <a:r>
              <a:rPr lang="en-ID" dirty="0" err="1"/>
              <a:t>periodik</a:t>
            </a:r>
            <a:r>
              <a:rPr lang="en-ID" dirty="0"/>
              <a:t> </a:t>
            </a:r>
            <a:r>
              <a:rPr lang="en-ID" dirty="0" err="1"/>
              <a:t>kontraksi</a:t>
            </a:r>
            <a:r>
              <a:rPr lang="en-ID" dirty="0"/>
              <a:t> </a:t>
            </a:r>
            <a:r>
              <a:rPr lang="en-ID" dirty="0" err="1"/>
              <a:t>ritmis</a:t>
            </a:r>
            <a:r>
              <a:rPr lang="en-ID" dirty="0"/>
              <a:t> yang </a:t>
            </a:r>
            <a:r>
              <a:rPr lang="en-ID" dirty="0" err="1"/>
              <a:t>lemah</a:t>
            </a:r>
            <a:r>
              <a:rPr lang="en-ID" dirty="0"/>
              <a:t> dan </a:t>
            </a:r>
            <a:r>
              <a:rPr lang="en-ID" dirty="0" err="1"/>
              <a:t>lambat</a:t>
            </a:r>
            <a:r>
              <a:rPr lang="en-ID" dirty="0"/>
              <a:t> yang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kontraksi</a:t>
            </a:r>
            <a:r>
              <a:rPr lang="en-ID" dirty="0"/>
              <a:t> Braxton Hicks. </a:t>
            </a:r>
          </a:p>
          <a:p>
            <a:r>
              <a:rPr lang="en-ID" dirty="0" err="1"/>
              <a:t>Kontraksi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progresif</a:t>
            </a:r>
            <a:r>
              <a:rPr lang="en-ID" dirty="0"/>
              <a:t> </a:t>
            </a:r>
            <a:r>
              <a:rPr lang="en-ID" dirty="0" err="1"/>
              <a:t>bertambah</a:t>
            </a:r>
            <a:r>
              <a:rPr lang="en-ID" dirty="0"/>
              <a:t>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menjelang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;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berubah</a:t>
            </a:r>
            <a:r>
              <a:rPr lang="en-ID" dirty="0"/>
              <a:t> </a:t>
            </a:r>
            <a:r>
              <a:rPr lang="en-ID" dirty="0" err="1"/>
              <a:t>tiba-tiba</a:t>
            </a:r>
            <a:r>
              <a:rPr lang="en-ID" dirty="0"/>
              <a:t>,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jam,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kontraksi</a:t>
            </a:r>
            <a:r>
              <a:rPr lang="en-ID" dirty="0"/>
              <a:t> yang </a:t>
            </a:r>
            <a:r>
              <a:rPr lang="en-ID" dirty="0" err="1"/>
              <a:t>sangat</a:t>
            </a:r>
            <a:r>
              <a:rPr lang="en-ID" dirty="0"/>
              <a:t> dan </a:t>
            </a:r>
            <a:r>
              <a:rPr lang="en-ID" dirty="0" err="1"/>
              <a:t>selanjutnya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jalan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. </a:t>
            </a:r>
          </a:p>
          <a:p>
            <a:r>
              <a:rPr lang="en-ID" dirty="0"/>
              <a:t>Proses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persalinan</a:t>
            </a:r>
            <a:r>
              <a:rPr lang="en-ID" dirty="0"/>
              <a:t>, dan </a:t>
            </a:r>
            <a:r>
              <a:rPr lang="en-ID" dirty="0" err="1"/>
              <a:t>kontraksi</a:t>
            </a:r>
            <a:r>
              <a:rPr lang="en-ID" dirty="0"/>
              <a:t> </a:t>
            </a:r>
            <a:r>
              <a:rPr lang="en-ID" dirty="0" err="1"/>
              <a:t>kuat</a:t>
            </a:r>
            <a:r>
              <a:rPr lang="en-ID" dirty="0"/>
              <a:t> yang </a:t>
            </a:r>
            <a:r>
              <a:rPr lang="en-ID" dirty="0" err="1"/>
              <a:t>akhirnya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persalinan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kontraksi</a:t>
            </a:r>
            <a:r>
              <a:rPr lang="en-ID" dirty="0"/>
              <a:t> </a:t>
            </a:r>
            <a:r>
              <a:rPr lang="en-ID" dirty="0" err="1"/>
              <a:t>persalinan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83753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307BE-2709-4130-B3BE-B70ED18A5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kontraksi</a:t>
            </a:r>
            <a:r>
              <a:rPr lang="en-US" dirty="0"/>
              <a:t> </a:t>
            </a:r>
            <a:r>
              <a:rPr lang="en-US" dirty="0" err="1"/>
              <a:t>palsu</a:t>
            </a:r>
            <a:r>
              <a:rPr lang="en-US" dirty="0"/>
              <a:t> dan </a:t>
            </a:r>
            <a:r>
              <a:rPr lang="en-US" dirty="0" err="1"/>
              <a:t>asli</a:t>
            </a:r>
            <a:endParaRPr lang="en-ID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23B2AAD4-80E1-4D43-8F88-E94703F4D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3529"/>
            <a:ext cx="10515600" cy="4315529"/>
          </a:xfrm>
        </p:spPr>
      </p:pic>
    </p:spTree>
    <p:extLst>
      <p:ext uri="{BB962C8B-B14F-4D97-AF65-F5344CB8AC3E}">
        <p14:creationId xmlns:p14="http://schemas.microsoft.com/office/powerpoint/2010/main" val="1025831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4E6B8-52B0-4E30-93E7-34DB6A14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umpan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positif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1BB23-5322-4AFA-B1E8-478F4F3D5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seiring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kemajuan</a:t>
            </a:r>
            <a:r>
              <a:rPr lang="en-ID" dirty="0"/>
              <a:t> </a:t>
            </a:r>
            <a:r>
              <a:rPr lang="en-ID" dirty="0" err="1"/>
              <a:t>persalinan</a:t>
            </a:r>
            <a:r>
              <a:rPr lang="en-ID" dirty="0"/>
              <a:t> yang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oksitosin</a:t>
            </a:r>
            <a:r>
              <a:rPr lang="en-ID" dirty="0"/>
              <a:t> dan prostaglandin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terus-menerus</a:t>
            </a:r>
            <a:r>
              <a:rPr lang="en-ID" dirty="0"/>
              <a:t> dan </a:t>
            </a:r>
            <a:r>
              <a:rPr lang="en-ID" dirty="0" err="1"/>
              <a:t>mengakibatkan</a:t>
            </a:r>
            <a:r>
              <a:rPr lang="en-ID" dirty="0"/>
              <a:t> </a:t>
            </a:r>
            <a:r>
              <a:rPr lang="en-ID" dirty="0" err="1"/>
              <a:t>kontraksi</a:t>
            </a:r>
            <a:r>
              <a:rPr lang="en-ID" dirty="0"/>
              <a:t> </a:t>
            </a:r>
            <a:r>
              <a:rPr lang="en-ID" dirty="0" err="1"/>
              <a:t>miometrium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meningkat</a:t>
            </a:r>
            <a:endParaRPr lang="en-ID" dirty="0"/>
          </a:p>
          <a:p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kontraktsi</a:t>
            </a:r>
            <a:r>
              <a:rPr lang="en-ID" dirty="0"/>
              <a:t> uterus </a:t>
            </a:r>
            <a:r>
              <a:rPr lang="en-ID" dirty="0" err="1"/>
              <a:t>dimulai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janin</a:t>
            </a:r>
            <a:r>
              <a:rPr lang="en-ID" dirty="0"/>
              <a:t> </a:t>
            </a:r>
            <a:r>
              <a:rPr lang="en-ID" dirty="0" err="1"/>
              <a:t>menuju</a:t>
            </a:r>
            <a:r>
              <a:rPr lang="en-ID" dirty="0"/>
              <a:t> </a:t>
            </a:r>
            <a:r>
              <a:rPr lang="en-ID" dirty="0" err="1"/>
              <a:t>serviks</a:t>
            </a:r>
            <a:r>
              <a:rPr lang="en-ID" dirty="0"/>
              <a:t>. </a:t>
            </a:r>
          </a:p>
          <a:p>
            <a:r>
              <a:rPr lang="en-ID" dirty="0" err="1"/>
              <a:t>Tekanan</a:t>
            </a:r>
            <a:r>
              <a:rPr lang="en-ID" dirty="0"/>
              <a:t> </a:t>
            </a:r>
            <a:r>
              <a:rPr lang="en-ID" dirty="0" err="1"/>
              <a:t>janin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serviks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. </a:t>
            </a:r>
          </a:p>
          <a:p>
            <a:pPr lvl="1"/>
            <a:r>
              <a:rPr lang="en-ID" dirty="0"/>
              <a:t>(1)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janin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serviks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lunak</a:t>
            </a:r>
            <a:r>
              <a:rPr lang="en-ID" dirty="0"/>
              <a:t> dan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kanalis</a:t>
            </a:r>
            <a:r>
              <a:rPr lang="en-ID" dirty="0"/>
              <a:t> </a:t>
            </a:r>
            <a:r>
              <a:rPr lang="en-ID" dirty="0" err="1"/>
              <a:t>servikalis</a:t>
            </a:r>
            <a:r>
              <a:rPr lang="en-ID" dirty="0"/>
              <a:t> </a:t>
            </a:r>
            <a:r>
              <a:rPr lang="en-ID" dirty="0" err="1"/>
              <a:t>membuka</a:t>
            </a:r>
            <a:r>
              <a:rPr lang="en-ID" dirty="0"/>
              <a:t>. </a:t>
            </a:r>
          </a:p>
          <a:p>
            <a:pPr lvl="1"/>
            <a:r>
              <a:rPr lang="en-ID" dirty="0"/>
              <a:t>(2) </a:t>
            </a:r>
            <a:r>
              <a:rPr lang="en-ID" dirty="0" err="1"/>
              <a:t>peregangan</a:t>
            </a:r>
            <a:r>
              <a:rPr lang="en-ID" dirty="0"/>
              <a:t> </a:t>
            </a:r>
            <a:r>
              <a:rPr lang="en-ID" dirty="0" err="1"/>
              <a:t>serviks</a:t>
            </a:r>
            <a:r>
              <a:rPr lang="en-ID" dirty="0"/>
              <a:t> </a:t>
            </a:r>
            <a:r>
              <a:rPr lang="en-ID" dirty="0" err="1"/>
              <a:t>merangsang</a:t>
            </a:r>
            <a:r>
              <a:rPr lang="en-ID" dirty="0"/>
              <a:t> </a:t>
            </a:r>
            <a:r>
              <a:rPr lang="en-ID" dirty="0" err="1"/>
              <a:t>pelepasan</a:t>
            </a:r>
            <a:r>
              <a:rPr lang="en-ID" dirty="0"/>
              <a:t> </a:t>
            </a:r>
            <a:r>
              <a:rPr lang="en-ID" dirty="0" err="1"/>
              <a:t>oksitosin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refleks</a:t>
            </a:r>
            <a:r>
              <a:rPr lang="en-ID" dirty="0"/>
              <a:t> </a:t>
            </a:r>
            <a:r>
              <a:rPr lang="en-ID" dirty="0" err="1"/>
              <a:t>neuroendokrin</a:t>
            </a:r>
            <a:r>
              <a:rPr lang="en-ID" dirty="0"/>
              <a:t>. </a:t>
            </a:r>
            <a:r>
              <a:rPr lang="en-ID" dirty="0" err="1"/>
              <a:t>Pelepasan</a:t>
            </a:r>
            <a:r>
              <a:rPr lang="en-ID" dirty="0"/>
              <a:t> </a:t>
            </a:r>
            <a:r>
              <a:rPr lang="en-ID" dirty="0" err="1"/>
              <a:t>oksitosin</a:t>
            </a:r>
            <a:r>
              <a:rPr lang="en-ID" dirty="0"/>
              <a:t> </a:t>
            </a:r>
            <a:r>
              <a:rPr lang="en-ID" dirty="0" err="1"/>
              <a:t>tambahan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kontraksi</a:t>
            </a:r>
            <a:r>
              <a:rPr lang="en-ID" dirty="0"/>
              <a:t> uterus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kuat</a:t>
            </a:r>
            <a:r>
              <a:rPr lang="en-ID" dirty="0"/>
              <a:t> dan </a:t>
            </a:r>
            <a:r>
              <a:rPr lang="en-ID" dirty="0" err="1"/>
              <a:t>janin</a:t>
            </a:r>
            <a:r>
              <a:rPr lang="en-ID" dirty="0"/>
              <a:t> </a:t>
            </a:r>
            <a:r>
              <a:rPr lang="en-ID" dirty="0" err="1"/>
              <a:t>terdorong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menekan</a:t>
            </a:r>
            <a:r>
              <a:rPr lang="en-ID" dirty="0"/>
              <a:t> </a:t>
            </a:r>
            <a:r>
              <a:rPr lang="en-ID" dirty="0" err="1"/>
              <a:t>serviks</a:t>
            </a:r>
            <a:r>
              <a:rPr lang="en-ID" dirty="0"/>
              <a:t>, </a:t>
            </a:r>
            <a:r>
              <a:rPr lang="en-ID" dirty="0" err="1"/>
              <a:t>merangsang</a:t>
            </a:r>
            <a:r>
              <a:rPr lang="en-ID" dirty="0"/>
              <a:t> </a:t>
            </a:r>
            <a:r>
              <a:rPr lang="en-ID" dirty="0" err="1"/>
              <a:t>pelepasan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oksitosin</a:t>
            </a:r>
            <a:r>
              <a:rPr lang="en-ID" dirty="0"/>
              <a:t>, dan </a:t>
            </a:r>
            <a:r>
              <a:rPr lang="en-ID" dirty="0" err="1"/>
              <a:t>demikian</a:t>
            </a:r>
            <a:r>
              <a:rPr lang="en-ID" dirty="0"/>
              <a:t> </a:t>
            </a:r>
            <a:r>
              <a:rPr lang="en-ID" dirty="0" err="1"/>
              <a:t>sererusnya</a:t>
            </a:r>
            <a:endParaRPr lang="en-ID" dirty="0"/>
          </a:p>
          <a:p>
            <a:r>
              <a:rPr lang="en-ID" dirty="0" err="1"/>
              <a:t>Siklus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bertambah</a:t>
            </a:r>
            <a:r>
              <a:rPr lang="en-ID" dirty="0"/>
              <a:t>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oksitosin</a:t>
            </a:r>
            <a:r>
              <a:rPr lang="en-ID" dirty="0"/>
              <a:t> </a:t>
            </a:r>
            <a:r>
              <a:rPr lang="en-ID" dirty="0" err="1"/>
              <a:t>merangsang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 prostaglandin oleh </a:t>
            </a:r>
            <a:r>
              <a:rPr lang="en-ID" dirty="0" err="1"/>
              <a:t>desidua</a:t>
            </a:r>
            <a:r>
              <a:rPr lang="en-ID" dirty="0"/>
              <a:t>.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perangsang</a:t>
            </a:r>
            <a:r>
              <a:rPr lang="en-ID" dirty="0"/>
              <a:t> </a:t>
            </a:r>
            <a:r>
              <a:rPr lang="en-ID" dirty="0" err="1"/>
              <a:t>miometrium</a:t>
            </a:r>
            <a:r>
              <a:rPr lang="en-ID" dirty="0"/>
              <a:t> </a:t>
            </a:r>
            <a:r>
              <a:rPr lang="en-ID" dirty="0" err="1"/>
              <a:t>untukmeningkatkan</a:t>
            </a:r>
            <a:r>
              <a:rPr lang="en-ID" dirty="0"/>
              <a:t> </a:t>
            </a:r>
            <a:r>
              <a:rPr lang="en-ID" dirty="0" err="1"/>
              <a:t>kontraksi</a:t>
            </a:r>
            <a:r>
              <a:rPr lang="en-ID" dirty="0"/>
              <a:t> uterus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lanjut</a:t>
            </a:r>
            <a:r>
              <a:rPr lang="en-ID" dirty="0"/>
              <a:t>. </a:t>
            </a:r>
          </a:p>
          <a:p>
            <a:r>
              <a:rPr lang="en-ID" dirty="0" err="1"/>
              <a:t>Sekresi</a:t>
            </a:r>
            <a:r>
              <a:rPr lang="en-ID" dirty="0"/>
              <a:t> </a:t>
            </a:r>
            <a:r>
              <a:rPr lang="en-ID" dirty="0" err="1"/>
              <a:t>oksitosin</a:t>
            </a:r>
            <a:r>
              <a:rPr lang="en-ID" dirty="0"/>
              <a:t>, </a:t>
            </a:r>
            <a:r>
              <a:rPr lang="en-ID" dirty="0" err="1"/>
              <a:t>produksi</a:t>
            </a:r>
            <a:r>
              <a:rPr lang="en-ID" dirty="0"/>
              <a:t> prostaglandin, dan </a:t>
            </a:r>
            <a:r>
              <a:rPr lang="en-ID" dirty="0" err="1"/>
              <a:t>kontraksi</a:t>
            </a:r>
            <a:r>
              <a:rPr lang="en-ID" dirty="0"/>
              <a:t> </a:t>
            </a:r>
            <a:r>
              <a:rPr lang="en-ID" dirty="0" err="1"/>
              <a:t>urerus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meningkat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umpan</a:t>
            </a:r>
            <a:r>
              <a:rPr lang="en-ID" dirty="0"/>
              <a:t> </a:t>
            </a:r>
            <a:r>
              <a:rPr lang="en-ID" dirty="0" err="1"/>
              <a:t>balik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sepanjang</a:t>
            </a:r>
            <a:r>
              <a:rPr lang="en-ID" dirty="0"/>
              <a:t> </a:t>
            </a:r>
            <a:r>
              <a:rPr lang="en-ID" dirty="0" err="1"/>
              <a:t>persalinan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kelahiran</a:t>
            </a:r>
            <a:r>
              <a:rPr lang="en-ID" dirty="0"/>
              <a:t> </a:t>
            </a:r>
            <a:r>
              <a:rPr lang="en-ID" dirty="0" err="1"/>
              <a:t>janin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958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091AC-708F-43AF-B103-EA1DBBA90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CD5B0B-F340-4CDA-AF26-E7661F8DC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968" y="2153186"/>
            <a:ext cx="7440063" cy="3696216"/>
          </a:xfrm>
        </p:spPr>
      </p:pic>
    </p:spTree>
    <p:extLst>
      <p:ext uri="{BB962C8B-B14F-4D97-AF65-F5344CB8AC3E}">
        <p14:creationId xmlns:p14="http://schemas.microsoft.com/office/powerpoint/2010/main" val="3237085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3F892-9E11-487B-8B2A-7DFFCBDD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persalinan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FAD89-5340-4682-9DED-3025A26E2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Persalinan</a:t>
            </a:r>
            <a:r>
              <a:rPr lang="en-ID" dirty="0"/>
              <a:t> </a:t>
            </a:r>
            <a:r>
              <a:rPr lang="en-ID" dirty="0" err="1"/>
              <a:t>dibagi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:</a:t>
            </a:r>
          </a:p>
          <a:p>
            <a:pPr lvl="1"/>
            <a:r>
              <a:rPr lang="en-ID" dirty="0"/>
              <a:t>(1) </a:t>
            </a:r>
            <a:r>
              <a:rPr lang="en-ID" dirty="0" err="1"/>
              <a:t>dilatasi</a:t>
            </a:r>
            <a:r>
              <a:rPr lang="en-ID" dirty="0"/>
              <a:t> </a:t>
            </a:r>
            <a:r>
              <a:rPr lang="en-ID" dirty="0" err="1"/>
              <a:t>serviks</a:t>
            </a:r>
            <a:r>
              <a:rPr lang="en-ID" dirty="0"/>
              <a:t> </a:t>
            </a:r>
          </a:p>
          <a:p>
            <a:pPr lvl="1"/>
            <a:r>
              <a:rPr lang="en-ID" dirty="0"/>
              <a:t>(2) </a:t>
            </a:r>
            <a:r>
              <a:rPr lang="en-ID" dirty="0" err="1"/>
              <a:t>pelahiran</a:t>
            </a:r>
            <a:r>
              <a:rPr lang="en-ID" dirty="0"/>
              <a:t> </a:t>
            </a:r>
            <a:r>
              <a:rPr lang="en-ID" dirty="0" err="1"/>
              <a:t>bayi</a:t>
            </a:r>
            <a:endParaRPr lang="en-ID" dirty="0"/>
          </a:p>
          <a:p>
            <a:pPr lvl="1"/>
            <a:r>
              <a:rPr lang="en-ID" dirty="0"/>
              <a:t>(3) </a:t>
            </a:r>
            <a:r>
              <a:rPr lang="en-ID" dirty="0" err="1"/>
              <a:t>pelahiran</a:t>
            </a:r>
            <a:r>
              <a:rPr lang="en-ID" dirty="0"/>
              <a:t> </a:t>
            </a:r>
            <a:r>
              <a:rPr lang="en-ID" dirty="0" err="1"/>
              <a:t>plasenta</a:t>
            </a:r>
            <a:r>
              <a:rPr lang="en-ID" dirty="0"/>
              <a:t> </a:t>
            </a:r>
          </a:p>
          <a:p>
            <a:pPr lvl="1"/>
            <a:endParaRPr lang="en-ID" dirty="0"/>
          </a:p>
          <a:p>
            <a:pPr lvl="1"/>
            <a:endParaRPr lang="en-ID" dirty="0"/>
          </a:p>
          <a:p>
            <a:r>
              <a:rPr lang="en-ID" dirty="0"/>
              <a:t>Pada </a:t>
            </a:r>
            <a:r>
              <a:rPr lang="en-ID" dirty="0" err="1"/>
              <a:t>permulaan</a:t>
            </a:r>
            <a:r>
              <a:rPr lang="en-ID" dirty="0"/>
              <a:t> </a:t>
            </a:r>
            <a:r>
              <a:rPr lang="en-ID" dirty="0" err="1"/>
              <a:t>persalinan</a:t>
            </a:r>
            <a:r>
              <a:rPr lang="en-ID" dirty="0"/>
              <a:t> pada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, </a:t>
            </a:r>
            <a:r>
              <a:rPr lang="en-ID" dirty="0" err="1"/>
              <a:t>membran</a:t>
            </a:r>
            <a:r>
              <a:rPr lang="en-ID" dirty="0"/>
              <a:t> yang </a:t>
            </a:r>
            <a:r>
              <a:rPr lang="en-ID" dirty="0" err="1"/>
              <a:t>membungkus</a:t>
            </a:r>
            <a:r>
              <a:rPr lang="en-ID" dirty="0"/>
              <a:t> </a:t>
            </a:r>
            <a:r>
              <a:rPr lang="en-ID" dirty="0" err="1"/>
              <a:t>kantung</a:t>
            </a:r>
            <a:r>
              <a:rPr lang="en-ID" dirty="0"/>
              <a:t> amnion, </a:t>
            </a:r>
            <a:r>
              <a:rPr lang="en-ID" dirty="0" err="1"/>
              <a:t>atau</a:t>
            </a:r>
            <a:r>
              <a:rPr lang="en-ID" dirty="0"/>
              <a:t> "</a:t>
            </a:r>
            <a:r>
              <a:rPr lang="en-ID" dirty="0" err="1"/>
              <a:t>kantung</a:t>
            </a:r>
            <a:r>
              <a:rPr lang="en-ID" dirty="0"/>
              <a:t> air", </a:t>
            </a:r>
            <a:r>
              <a:rPr lang="en-ID" dirty="0" err="1"/>
              <a:t>pecah</a:t>
            </a:r>
            <a:r>
              <a:rPr lang="en-ID" dirty="0"/>
              <a:t>. </a:t>
            </a:r>
            <a:r>
              <a:rPr lang="en-ID" dirty="0" err="1"/>
              <a:t>Cairan</a:t>
            </a:r>
            <a:r>
              <a:rPr lang="en-ID" dirty="0"/>
              <a:t> amnion (air </a:t>
            </a:r>
            <a:r>
              <a:rPr lang="en-ID" dirty="0" err="1"/>
              <a:t>ketuban</a:t>
            </a:r>
            <a:r>
              <a:rPr lang="en-ID" dirty="0"/>
              <a:t>) yang </a:t>
            </a:r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vagina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melumasi</a:t>
            </a:r>
            <a:r>
              <a:rPr lang="en-ID" dirty="0"/>
              <a:t> </a:t>
            </a:r>
            <a:r>
              <a:rPr lang="en-ID" dirty="0" err="1"/>
              <a:t>jalan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.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7F1E5D8-D0E3-4DEB-A8E7-819C0DC33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130" y="0"/>
            <a:ext cx="52756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87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7C348-77D1-431D-9DD3-C5D69F15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dilatasi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serviks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9FA3B-4D77-44D2-8F16-1CB74B5B2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Serviks</a:t>
            </a:r>
            <a:r>
              <a:rPr lang="en-ID" dirty="0"/>
              <a:t> </a:t>
            </a:r>
            <a:r>
              <a:rPr lang="en-ID" dirty="0" err="1"/>
              <a:t>dipaksa</a:t>
            </a:r>
            <a:r>
              <a:rPr lang="en-ID" dirty="0"/>
              <a:t> </a:t>
            </a:r>
            <a:r>
              <a:rPr lang="en-ID" dirty="0" err="1"/>
              <a:t>melebar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mengakomodasi</a:t>
            </a:r>
            <a:r>
              <a:rPr lang="en-ID" dirty="0"/>
              <a:t> garis </a:t>
            </a:r>
            <a:r>
              <a:rPr lang="en-ID" dirty="0" err="1"/>
              <a:t>tengah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,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maksimal</a:t>
            </a:r>
            <a:r>
              <a:rPr lang="en-ID" dirty="0"/>
              <a:t> 10 cm. </a:t>
            </a:r>
          </a:p>
          <a:p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yang paling lama</a:t>
            </a:r>
            <a:r>
              <a:rPr lang="en-ID" dirty="0">
                <a:sym typeface="Wingdings" panose="05000000000000000000" pitchFamily="2" charset="2"/>
              </a:rPr>
              <a:t>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jam </a:t>
            </a:r>
            <a:r>
              <a:rPr lang="en-ID" dirty="0" err="1"/>
              <a:t>sampai</a:t>
            </a:r>
            <a:r>
              <a:rPr lang="en-ID" dirty="0"/>
              <a:t> 24 jam</a:t>
            </a:r>
          </a:p>
          <a:p>
            <a:r>
              <a:rPr lang="en-ID" dirty="0"/>
              <a:t>Jika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lain </a:t>
            </a:r>
            <a:r>
              <a:rPr lang="en-ID" dirty="0" err="1"/>
              <a:t>janin</a:t>
            </a:r>
            <a:r>
              <a:rPr lang="en-ID" dirty="0"/>
              <a:t> </a:t>
            </a: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 yang </a:t>
            </a:r>
            <a:r>
              <a:rPr lang="en-ID" dirty="0" err="1"/>
              <a:t>menghadap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serviks</a:t>
            </a:r>
            <a:r>
              <a:rPr lang="en-ID" dirty="0"/>
              <a:t>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"</a:t>
            </a:r>
            <a:r>
              <a:rPr lang="en-ID" dirty="0" err="1"/>
              <a:t>membelah</a:t>
            </a:r>
            <a:r>
              <a:rPr lang="en-ID" dirty="0"/>
              <a:t>" </a:t>
            </a:r>
            <a:r>
              <a:rPr lang="en-ID" dirty="0" err="1"/>
              <a:t>serviks</a:t>
            </a:r>
            <a:r>
              <a:rPr lang="en-ID" dirty="0"/>
              <a:t>. </a:t>
            </a:r>
          </a:p>
          <a:p>
            <a:r>
              <a:rPr lang="en-ID" dirty="0"/>
              <a:t>Jika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mendekati</a:t>
            </a:r>
            <a:r>
              <a:rPr lang="en-ID" dirty="0"/>
              <a:t> </a:t>
            </a:r>
            <a:r>
              <a:rPr lang="en-ID" dirty="0" err="1"/>
              <a:t>jalan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kaki </a:t>
            </a:r>
            <a:r>
              <a:rPr lang="en-ID" dirty="0" err="1"/>
              <a:t>terlebih</a:t>
            </a:r>
            <a:r>
              <a:rPr lang="en-ID" dirty="0"/>
              <a:t> </a:t>
            </a:r>
            <a:r>
              <a:rPr lang="en-ID" dirty="0" err="1"/>
              <a:t>dahulu</a:t>
            </a:r>
            <a:r>
              <a:rPr lang="en-ID" dirty="0"/>
              <a:t> </a:t>
            </a:r>
            <a:r>
              <a:rPr lang="en-ID" dirty="0" err="1"/>
              <a:t>maka</a:t>
            </a:r>
            <a:r>
              <a:rPr lang="en-ID" dirty="0"/>
              <a:t> kaki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melebarkan</a:t>
            </a:r>
            <a:r>
              <a:rPr lang="en-ID" dirty="0"/>
              <a:t> </a:t>
            </a:r>
            <a:r>
              <a:rPr lang="en-ID" dirty="0" err="1"/>
              <a:t>serviks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lebar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dilalui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. Pada </a:t>
            </a:r>
            <a:r>
              <a:rPr lang="en-ID" dirty="0" err="1"/>
              <a:t>kasus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sekali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tersangkut</a:t>
            </a:r>
            <a:r>
              <a:rPr lang="en-ID" dirty="0"/>
              <a:t> di </a:t>
            </a:r>
            <a:r>
              <a:rPr lang="en-ID" dirty="0" err="1"/>
              <a:t>lubang</a:t>
            </a:r>
            <a:r>
              <a:rPr lang="en-ID" dirty="0"/>
              <a:t> </a:t>
            </a:r>
            <a:r>
              <a:rPr lang="en-ID" dirty="0" err="1"/>
              <a:t>serviks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intervensi</a:t>
            </a:r>
            <a:r>
              <a:rPr lang="en-ID" dirty="0"/>
              <a:t> </a:t>
            </a:r>
            <a:r>
              <a:rPr lang="en-ID" dirty="0" err="1"/>
              <a:t>medis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16975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3008-2687-448B-8347-C8512C9B2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pelahiran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bayi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5360F-795D-4D81-BC29-16259707C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D" dirty="0"/>
              <a:t>Ketika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bergerak</a:t>
            </a:r>
            <a:r>
              <a:rPr lang="en-ID" dirty="0"/>
              <a:t> </a:t>
            </a:r>
            <a:r>
              <a:rPr lang="en-ID" dirty="0" err="1"/>
              <a:t>melewati</a:t>
            </a:r>
            <a:r>
              <a:rPr lang="en-ID" dirty="0"/>
              <a:t> </a:t>
            </a:r>
            <a:r>
              <a:rPr lang="en-ID" dirty="0" err="1"/>
              <a:t>serviks</a:t>
            </a:r>
            <a:r>
              <a:rPr lang="en-ID" dirty="0"/>
              <a:t> dan vagina, </a:t>
            </a:r>
            <a:r>
              <a:rPr lang="en-ID" dirty="0" err="1"/>
              <a:t>resepror</a:t>
            </a:r>
            <a:r>
              <a:rPr lang="en-ID" dirty="0"/>
              <a:t> </a:t>
            </a:r>
            <a:r>
              <a:rPr lang="en-ID" dirty="0" err="1"/>
              <a:t>regang</a:t>
            </a:r>
            <a:r>
              <a:rPr lang="en-ID" dirty="0"/>
              <a:t> di vagina </a:t>
            </a:r>
            <a:r>
              <a:rPr lang="en-ID" dirty="0" err="1"/>
              <a:t>mengaktifkan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refleks</a:t>
            </a:r>
            <a:r>
              <a:rPr lang="en-ID" dirty="0"/>
              <a:t> </a:t>
            </a:r>
            <a:r>
              <a:rPr lang="en-ID" dirty="0" err="1"/>
              <a:t>saraf</a:t>
            </a:r>
            <a:r>
              <a:rPr lang="en-ID" dirty="0"/>
              <a:t> yang </a:t>
            </a:r>
            <a:r>
              <a:rPr lang="en-ID" dirty="0" err="1"/>
              <a:t>memicu</a:t>
            </a:r>
            <a:r>
              <a:rPr lang="en-ID" dirty="0"/>
              <a:t> </a:t>
            </a:r>
            <a:r>
              <a:rPr lang="en-ID" dirty="0" err="1"/>
              <a:t>kontraksi</a:t>
            </a:r>
            <a:r>
              <a:rPr lang="en-ID" dirty="0"/>
              <a:t> </a:t>
            </a:r>
            <a:r>
              <a:rPr lang="en-ID" dirty="0" err="1"/>
              <a:t>dinding</a:t>
            </a:r>
            <a:r>
              <a:rPr lang="en-ID" dirty="0"/>
              <a:t> abdomen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sinkron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kontraksi</a:t>
            </a:r>
            <a:r>
              <a:rPr lang="en-ID" dirty="0"/>
              <a:t> uterus. </a:t>
            </a:r>
          </a:p>
          <a:p>
            <a:r>
              <a:rPr lang="en-ID" dirty="0" err="1"/>
              <a:t>Kontraksi</a:t>
            </a:r>
            <a:r>
              <a:rPr lang="en-ID" dirty="0"/>
              <a:t> abdomen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yang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melewati</a:t>
            </a:r>
            <a:r>
              <a:rPr lang="en-ID" dirty="0"/>
              <a:t> </a:t>
            </a:r>
            <a:r>
              <a:rPr lang="en-ID" dirty="0" err="1"/>
              <a:t>jalan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. </a:t>
            </a:r>
          </a:p>
          <a:p>
            <a:r>
              <a:rPr lang="en-ID" dirty="0"/>
              <a:t>Ibu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mengeluarkan</a:t>
            </a:r>
            <a:r>
              <a:rPr lang="en-ID" dirty="0"/>
              <a:t> </a:t>
            </a:r>
            <a:r>
              <a:rPr lang="en-ID" dirty="0" err="1"/>
              <a:t>bayinya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sengaja</a:t>
            </a:r>
            <a:r>
              <a:rPr lang="en-ID" dirty="0"/>
              <a:t> </a:t>
            </a:r>
            <a:r>
              <a:rPr lang="en-ID" dirty="0" err="1"/>
              <a:t>mengontraksikan</a:t>
            </a:r>
            <a:r>
              <a:rPr lang="en-ID" dirty="0"/>
              <a:t> </a:t>
            </a:r>
            <a:r>
              <a:rPr lang="en-ID" dirty="0" err="1"/>
              <a:t>otot-otot</a:t>
            </a:r>
            <a:r>
              <a:rPr lang="en-ID" dirty="0"/>
              <a:t> </a:t>
            </a:r>
            <a:r>
              <a:rPr lang="en-ID" dirty="0" err="1"/>
              <a:t>abdomennya</a:t>
            </a:r>
            <a:r>
              <a:rPr lang="en-ID" dirty="0"/>
              <a:t> </a:t>
            </a:r>
            <a:r>
              <a:rPr lang="en-ID" dirty="0" err="1"/>
              <a:t>bersamaan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kontraksi</a:t>
            </a:r>
            <a:r>
              <a:rPr lang="en-ID" dirty="0"/>
              <a:t> uterus (</a:t>
            </a:r>
            <a:r>
              <a:rPr lang="en-ID" dirty="0" err="1"/>
              <a:t>yaitu</a:t>
            </a:r>
            <a:r>
              <a:rPr lang="en-ID" dirty="0"/>
              <a:t>, "</a:t>
            </a:r>
            <a:r>
              <a:rPr lang="en-ID" dirty="0" err="1"/>
              <a:t>mengejan</a:t>
            </a:r>
            <a:r>
              <a:rPr lang="en-ID" dirty="0"/>
              <a:t>”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timbul</a:t>
            </a:r>
            <a:r>
              <a:rPr lang="en-ID" dirty="0"/>
              <a:t> </a:t>
            </a:r>
            <a:r>
              <a:rPr lang="en-ID" dirty="0" err="1"/>
              <a:t>nyeri</a:t>
            </a:r>
            <a:r>
              <a:rPr lang="en-ID" dirty="0"/>
              <a:t> </a:t>
            </a:r>
            <a:r>
              <a:rPr lang="en-ID" dirty="0" err="1"/>
              <a:t>persalinan</a:t>
            </a:r>
            <a:r>
              <a:rPr lang="en-ID" dirty="0"/>
              <a:t>). </a:t>
            </a:r>
          </a:p>
          <a:p>
            <a:r>
              <a:rPr lang="en-ID" dirty="0" err="1"/>
              <a:t>Tahap</a:t>
            </a:r>
            <a:r>
              <a:rPr lang="en-ID" dirty="0"/>
              <a:t> 2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berlangsung</a:t>
            </a:r>
            <a:r>
              <a:rPr lang="en-ID" dirty="0"/>
              <a:t> 30 </a:t>
            </a:r>
            <a:r>
              <a:rPr lang="en-ID" dirty="0" err="1"/>
              <a:t>sampai</a:t>
            </a:r>
            <a:r>
              <a:rPr lang="en-ID" dirty="0"/>
              <a:t> 90 </a:t>
            </a:r>
            <a:r>
              <a:rPr lang="en-ID" dirty="0" err="1"/>
              <a:t>menit</a:t>
            </a:r>
            <a:r>
              <a:rPr lang="en-ID" dirty="0"/>
              <a:t>. </a:t>
            </a:r>
          </a:p>
          <a:p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melekat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plasenta</a:t>
            </a:r>
            <a:r>
              <a:rPr lang="en-ID" dirty="0"/>
              <a:t> oleh </a:t>
            </a:r>
            <a:r>
              <a:rPr lang="en-ID" dirty="0" err="1"/>
              <a:t>tali</a:t>
            </a:r>
            <a:r>
              <a:rPr lang="en-ID" dirty="0"/>
              <a:t> </a:t>
            </a:r>
            <a:r>
              <a:rPr lang="en-ID" dirty="0" err="1"/>
              <a:t>pusat</a:t>
            </a:r>
            <a:r>
              <a:rPr lang="en-ID" dirty="0"/>
              <a:t> </a:t>
            </a:r>
            <a:r>
              <a:rPr lang="en-ID" dirty="0" err="1"/>
              <a:t>saar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. </a:t>
            </a:r>
            <a:r>
              <a:rPr lang="en-ID" dirty="0" err="1"/>
              <a:t>Tali</a:t>
            </a:r>
            <a:r>
              <a:rPr lang="en-ID" dirty="0"/>
              <a:t> </a:t>
            </a:r>
            <a:r>
              <a:rPr lang="en-ID" dirty="0" err="1"/>
              <a:t>pusat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diikat</a:t>
            </a:r>
            <a:r>
              <a:rPr lang="en-ID" dirty="0"/>
              <a:t> dan </a:t>
            </a:r>
            <a:r>
              <a:rPr lang="en-ID" dirty="0" err="1"/>
              <a:t>dipotong</a:t>
            </a:r>
            <a:r>
              <a:rPr lang="en-ID" dirty="0"/>
              <a:t>, dan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menciut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umbilikus</a:t>
            </a:r>
            <a:r>
              <a:rPr lang="en-ID" dirty="0"/>
              <a:t> (</a:t>
            </a:r>
            <a:r>
              <a:rPr lang="en-ID" dirty="0" err="1"/>
              <a:t>pusar</a:t>
            </a:r>
            <a:r>
              <a:rPr lang="en-ID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2369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29B4-22E2-40DF-ADA7-9523CDBC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melahirkan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plasenta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A085B-35A3-4E64-8711-54F25B902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Segera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,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kontraksi</a:t>
            </a:r>
            <a:r>
              <a:rPr lang="en-ID" dirty="0"/>
              <a:t> uterus </a:t>
            </a:r>
            <a:r>
              <a:rPr lang="en-ID" dirty="0" err="1"/>
              <a:t>kedua</a:t>
            </a:r>
            <a:r>
              <a:rPr lang="en-ID" dirty="0"/>
              <a:t> yang </a:t>
            </a:r>
            <a:r>
              <a:rPr lang="en-ID" dirty="0" err="1"/>
              <a:t>bertujuan</a:t>
            </a:r>
            <a:r>
              <a:rPr lang="en-ID" dirty="0"/>
              <a:t> </a:t>
            </a:r>
            <a:r>
              <a:rPr lang="en-ID" dirty="0" err="1"/>
              <a:t>memisahkan</a:t>
            </a:r>
            <a:r>
              <a:rPr lang="en-ID" dirty="0"/>
              <a:t> </a:t>
            </a:r>
            <a:r>
              <a:rPr lang="en-ID" dirty="0" err="1"/>
              <a:t>plasenta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miometrium</a:t>
            </a:r>
            <a:r>
              <a:rPr lang="en-ID" dirty="0"/>
              <a:t> dan </a:t>
            </a:r>
            <a:r>
              <a:rPr lang="en-ID" dirty="0" err="1"/>
              <a:t>mengeluarkannya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vagina. </a:t>
            </a:r>
          </a:p>
          <a:p>
            <a:r>
              <a:rPr lang="en-ID" dirty="0" err="1"/>
              <a:t>Pelahiran</a:t>
            </a:r>
            <a:r>
              <a:rPr lang="en-ID" dirty="0"/>
              <a:t> </a:t>
            </a:r>
            <a:r>
              <a:rPr lang="en-ID" dirty="0" err="1"/>
              <a:t>plasenta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afterbirth,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ketiga</a:t>
            </a:r>
            <a:r>
              <a:rPr lang="en-ID" dirty="0"/>
              <a:t> </a:t>
            </a:r>
            <a:r>
              <a:rPr lang="en-ID" dirty="0" err="1"/>
              <a:t>persalinan</a:t>
            </a:r>
            <a:r>
              <a:rPr lang="en-ID" dirty="0"/>
              <a:t>,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tahap</a:t>
            </a:r>
            <a:r>
              <a:rPr lang="en-ID" dirty="0"/>
              <a:t> paling </a:t>
            </a:r>
            <a:r>
              <a:rPr lang="en-ID" dirty="0" err="1"/>
              <a:t>singkat</a:t>
            </a:r>
            <a:r>
              <a:rPr lang="en-ID" dirty="0"/>
              <a:t> (15-30 </a:t>
            </a:r>
            <a:r>
              <a:rPr lang="en-ID" dirty="0" err="1"/>
              <a:t>menit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).</a:t>
            </a:r>
          </a:p>
          <a:p>
            <a:r>
              <a:rPr lang="en-ID" dirty="0"/>
              <a:t> Setelah </a:t>
            </a:r>
            <a:r>
              <a:rPr lang="en-ID" dirty="0" err="1"/>
              <a:t>plasenta</a:t>
            </a:r>
            <a:r>
              <a:rPr lang="en-ID" dirty="0"/>
              <a:t> </a:t>
            </a:r>
            <a:r>
              <a:rPr lang="en-ID" dirty="0" err="1"/>
              <a:t>dikeluarkan</a:t>
            </a:r>
            <a:r>
              <a:rPr lang="en-ID" dirty="0"/>
              <a:t>, </a:t>
            </a:r>
            <a:r>
              <a:rPr lang="en-ID" dirty="0" err="1"/>
              <a:t>kontraksi</a:t>
            </a:r>
            <a:r>
              <a:rPr lang="en-ID" dirty="0"/>
              <a:t> </a:t>
            </a:r>
            <a:r>
              <a:rPr lang="en-ID" dirty="0" err="1"/>
              <a:t>miometrium</a:t>
            </a:r>
            <a:r>
              <a:rPr lang="en-ID" dirty="0"/>
              <a:t> yang </a:t>
            </a:r>
            <a:r>
              <a:rPr lang="en-ID" dirty="0" err="1"/>
              <a:t>berkelanjutan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pembuluh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uterus yang </a:t>
            </a:r>
            <a:r>
              <a:rPr lang="en-ID" dirty="0" err="1"/>
              <a:t>mengalir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perlekatan</a:t>
            </a:r>
            <a:r>
              <a:rPr lang="en-ID" dirty="0"/>
              <a:t> </a:t>
            </a:r>
            <a:r>
              <a:rPr lang="en-ID" dirty="0" err="1"/>
              <a:t>plasenta</a:t>
            </a:r>
            <a:r>
              <a:rPr lang="en-ID" dirty="0"/>
              <a:t> </a:t>
            </a:r>
            <a:r>
              <a:rPr lang="en-ID" dirty="0" err="1"/>
              <a:t>terjepit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perdarahan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01343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A8BC1-6644-4767-AE28-0AB09A79B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Involusi</a:t>
            </a:r>
            <a:r>
              <a:rPr lang="en-US" dirty="0"/>
              <a:t> uterus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3CD6-EF30-455E-8935-DF81CB38F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4 </a:t>
            </a:r>
            <a:r>
              <a:rPr lang="en-ID" dirty="0" err="1"/>
              <a:t>sampai</a:t>
            </a:r>
            <a:r>
              <a:rPr lang="en-ID" dirty="0"/>
              <a:t> 5 </a:t>
            </a:r>
            <a:r>
              <a:rPr lang="en-ID" dirty="0" err="1"/>
              <a:t>minggu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persalinan</a:t>
            </a:r>
            <a:r>
              <a:rPr lang="en-ID" dirty="0"/>
              <a:t>. </a:t>
            </a:r>
          </a:p>
          <a:p>
            <a:r>
              <a:rPr lang="en-ID" dirty="0"/>
              <a:t>Pada </a:t>
            </a:r>
            <a:r>
              <a:rPr lang="en-ID" dirty="0" err="1"/>
              <a:t>permulaan</a:t>
            </a:r>
            <a:r>
              <a:rPr lang="en-ID" dirty="0"/>
              <a:t> </a:t>
            </a:r>
            <a:r>
              <a:rPr lang="en-ID" dirty="0" err="1"/>
              <a:t>involusi</a:t>
            </a:r>
            <a:r>
              <a:rPr lang="en-ID" dirty="0"/>
              <a:t> uterus,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plasenta</a:t>
            </a:r>
            <a:r>
              <a:rPr lang="en-ID" dirty="0"/>
              <a:t> pada </a:t>
            </a:r>
            <a:r>
              <a:rPr lang="en-ID" dirty="0" err="1"/>
              <a:t>permukaan</a:t>
            </a:r>
            <a:r>
              <a:rPr lang="en-ID" dirty="0"/>
              <a:t> endometrium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autolisis</a:t>
            </a:r>
            <a:r>
              <a:rPr lang="en-ID" dirty="0"/>
              <a:t>,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sekret</a:t>
            </a:r>
            <a:r>
              <a:rPr lang="en-ID" dirty="0"/>
              <a:t> vagina yang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"</a:t>
            </a:r>
            <a:r>
              <a:rPr lang="en-ID" dirty="0" err="1"/>
              <a:t>lokia</a:t>
            </a:r>
            <a:r>
              <a:rPr lang="en-ID" dirty="0"/>
              <a:t>;" yang </a:t>
            </a:r>
            <a:r>
              <a:rPr lang="en-ID" dirty="0" err="1"/>
              <a:t>mulamula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dan </a:t>
            </a:r>
            <a:r>
              <a:rPr lang="en-ID" dirty="0" err="1"/>
              <a:t>selanjutnya</a:t>
            </a:r>
            <a:r>
              <a:rPr lang="en-ID" dirty="0"/>
              <a:t> </a:t>
            </a:r>
            <a:r>
              <a:rPr lang="en-ID" dirty="0" err="1"/>
              <a:t>bersifat</a:t>
            </a:r>
            <a:r>
              <a:rPr lang="en-ID" dirty="0"/>
              <a:t> serosa,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berlangsung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sekitar</a:t>
            </a:r>
            <a:r>
              <a:rPr lang="en-ID" dirty="0"/>
              <a:t> 10 </a:t>
            </a:r>
            <a:r>
              <a:rPr lang="en-ID" dirty="0" err="1"/>
              <a:t>hari</a:t>
            </a:r>
            <a:r>
              <a:rPr lang="en-ID" dirty="0"/>
              <a:t>. </a:t>
            </a:r>
          </a:p>
          <a:p>
            <a:r>
              <a:rPr lang="en-ID" dirty="0"/>
              <a:t>Setelah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permukaan</a:t>
            </a:r>
            <a:r>
              <a:rPr lang="en-ID" dirty="0"/>
              <a:t> endometrium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epitelisasi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dan </a:t>
            </a:r>
            <a:r>
              <a:rPr lang="en-ID" dirty="0" err="1"/>
              <a:t>siap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seks</a:t>
            </a:r>
            <a:r>
              <a:rPr lang="en-ID" dirty="0"/>
              <a:t> yang normal </a:t>
            </a:r>
            <a:r>
              <a:rPr lang="en-ID" dirty="0" err="1"/>
              <a:t>kembali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501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95C6E-6D41-4A36-9FD4-9A1617F86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Persalinan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83973-8571-4798-AAD7-1B57E2534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, </a:t>
            </a:r>
            <a:r>
              <a:rPr lang="en-US" dirty="0" err="1"/>
              <a:t>plasenta</a:t>
            </a:r>
            <a:r>
              <a:rPr lang="en-US" dirty="0"/>
              <a:t>, dan </a:t>
            </a:r>
            <a:r>
              <a:rPr lang="en-US" dirty="0" err="1"/>
              <a:t>selaput</a:t>
            </a:r>
            <a:r>
              <a:rPr lang="en-US" dirty="0"/>
              <a:t> </a:t>
            </a:r>
            <a:r>
              <a:rPr lang="en-US" dirty="0" err="1"/>
              <a:t>ketuban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uterus </a:t>
            </a:r>
            <a:r>
              <a:rPr lang="en-US" dirty="0" err="1"/>
              <a:t>ibu</a:t>
            </a:r>
            <a:r>
              <a:rPr lang="en-US" dirty="0"/>
              <a:t>. </a:t>
            </a:r>
            <a:r>
              <a:rPr lang="en-US" dirty="0" err="1"/>
              <a:t>Persalinan</a:t>
            </a:r>
            <a:r>
              <a:rPr lang="en-US" dirty="0"/>
              <a:t> normal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pada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&gt;37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penyulit</a:t>
            </a:r>
            <a:endParaRPr lang="en-US" dirty="0"/>
          </a:p>
          <a:p>
            <a:endParaRPr lang="en-US" dirty="0"/>
          </a:p>
          <a:p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5DC4BEE-EC28-4117-BEC7-4478AC00D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747219"/>
              </p:ext>
            </p:extLst>
          </p:nvPr>
        </p:nvGraphicFramePr>
        <p:xfrm>
          <a:off x="1263373" y="3847179"/>
          <a:ext cx="8887792" cy="1891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070">
                  <a:extLst>
                    <a:ext uri="{9D8B030D-6E8A-4147-A177-3AD203B41FA5}">
                      <a16:colId xmlns:a16="http://schemas.microsoft.com/office/drawing/2014/main" val="243321559"/>
                    </a:ext>
                  </a:extLst>
                </a:gridCol>
                <a:gridCol w="6327722">
                  <a:extLst>
                    <a:ext uri="{9D8B030D-6E8A-4147-A177-3AD203B41FA5}">
                      <a16:colId xmlns:a16="http://schemas.microsoft.com/office/drawing/2014/main" val="2545133574"/>
                    </a:ext>
                  </a:extLst>
                </a:gridCol>
              </a:tblGrid>
              <a:tr h="400127">
                <a:tc>
                  <a:txBody>
                    <a:bodyPr/>
                    <a:lstStyle/>
                    <a:p>
                      <a:r>
                        <a:rPr lang="en-US" dirty="0"/>
                        <a:t>Nama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Definisi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412497"/>
                  </a:ext>
                </a:extLst>
              </a:tr>
              <a:tr h="400127">
                <a:tc>
                  <a:txBody>
                    <a:bodyPr/>
                    <a:lstStyle/>
                    <a:p>
                      <a:r>
                        <a:rPr lang="en-US" dirty="0" err="1"/>
                        <a:t>Persalinan</a:t>
                      </a:r>
                      <a:r>
                        <a:rPr lang="en-US" dirty="0"/>
                        <a:t> preterm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Persalinan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terjadi</a:t>
                      </a:r>
                      <a:r>
                        <a:rPr lang="en-US" dirty="0"/>
                        <a:t> pada </a:t>
                      </a:r>
                      <a:r>
                        <a:rPr lang="en-US" dirty="0" err="1"/>
                        <a:t>usia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kehamilan</a:t>
                      </a:r>
                      <a:r>
                        <a:rPr lang="en-US" dirty="0"/>
                        <a:t> &lt; 37 </a:t>
                      </a:r>
                      <a:r>
                        <a:rPr lang="en-US" dirty="0" err="1"/>
                        <a:t>minggu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813357"/>
                  </a:ext>
                </a:extLst>
              </a:tr>
              <a:tr h="690630">
                <a:tc>
                  <a:txBody>
                    <a:bodyPr/>
                    <a:lstStyle/>
                    <a:p>
                      <a:r>
                        <a:rPr lang="en-US" dirty="0" err="1"/>
                        <a:t>Persalinan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aterm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Persalinan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terjadi</a:t>
                      </a:r>
                      <a:r>
                        <a:rPr lang="en-US" dirty="0"/>
                        <a:t> pada </a:t>
                      </a:r>
                      <a:r>
                        <a:rPr lang="en-US" dirty="0" err="1"/>
                        <a:t>usia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kehamilan</a:t>
                      </a:r>
                      <a:r>
                        <a:rPr lang="en-US" dirty="0"/>
                        <a:t> 37-42 </a:t>
                      </a:r>
                      <a:r>
                        <a:rPr lang="en-US" dirty="0" err="1"/>
                        <a:t>minggu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dihitung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dari</a:t>
                      </a:r>
                      <a:r>
                        <a:rPr lang="en-US" dirty="0"/>
                        <a:t> HPHT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021380"/>
                  </a:ext>
                </a:extLst>
              </a:tr>
              <a:tr h="400127">
                <a:tc>
                  <a:txBody>
                    <a:bodyPr/>
                    <a:lstStyle/>
                    <a:p>
                      <a:r>
                        <a:rPr lang="en-US" dirty="0" err="1"/>
                        <a:t>Kehamilan</a:t>
                      </a:r>
                      <a:r>
                        <a:rPr lang="en-US" dirty="0"/>
                        <a:t> post-term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Kehamilan</a:t>
                      </a:r>
                      <a:r>
                        <a:rPr lang="en-US" dirty="0"/>
                        <a:t> &gt;42 </a:t>
                      </a:r>
                      <a:r>
                        <a:rPr lang="en-US" dirty="0" err="1"/>
                        <a:t>minggu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188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504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94B7-2548-4092-85A6-ED646E76A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sungsang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AEBF2-C97C-4C6C-80E9-36284012C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bokong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dirty="0" err="1"/>
              <a:t>janin</a:t>
            </a:r>
            <a:r>
              <a:rPr lang="en-US" dirty="0"/>
              <a:t> </a:t>
            </a:r>
            <a:r>
              <a:rPr lang="en-US" dirty="0" err="1"/>
              <a:t>memanjang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terendahnya</a:t>
            </a:r>
            <a:r>
              <a:rPr lang="en-US" dirty="0"/>
              <a:t> </a:t>
            </a:r>
            <a:r>
              <a:rPr lang="en-US" dirty="0" err="1"/>
              <a:t>bokong</a:t>
            </a:r>
            <a:r>
              <a:rPr lang="en-US" dirty="0"/>
              <a:t>, kaki, dan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.</a:t>
            </a:r>
          </a:p>
          <a:p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sungsang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Panggul</a:t>
            </a:r>
            <a:r>
              <a:rPr lang="en-US" dirty="0"/>
              <a:t> </a:t>
            </a:r>
            <a:r>
              <a:rPr lang="en-US" dirty="0" err="1"/>
              <a:t>luas</a:t>
            </a:r>
            <a:endParaRPr lang="en-US" dirty="0"/>
          </a:p>
          <a:p>
            <a:pPr lvl="1"/>
            <a:r>
              <a:rPr lang="en-US" dirty="0" err="1"/>
              <a:t>Janin</a:t>
            </a:r>
            <a:r>
              <a:rPr lang="en-US" dirty="0"/>
              <a:t>: </a:t>
            </a:r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bokong</a:t>
            </a:r>
            <a:r>
              <a:rPr lang="en-US" dirty="0"/>
              <a:t> </a:t>
            </a:r>
            <a:r>
              <a:rPr lang="en-US" dirty="0" err="1"/>
              <a:t>murni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bokong</a:t>
            </a:r>
            <a:r>
              <a:rPr lang="en-US" dirty="0"/>
              <a:t> kaki,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mengadah</a:t>
            </a:r>
            <a:r>
              <a:rPr lang="en-US" dirty="0"/>
              <a:t> (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USG)</a:t>
            </a:r>
          </a:p>
          <a:p>
            <a:pPr lvl="1"/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janin</a:t>
            </a:r>
            <a:r>
              <a:rPr lang="en-US" dirty="0"/>
              <a:t>: 2000-3500 gr</a:t>
            </a:r>
          </a:p>
          <a:p>
            <a:pPr lvl="1"/>
            <a:r>
              <a:rPr lang="en-US" dirty="0" err="1"/>
              <a:t>Penolong</a:t>
            </a:r>
            <a:r>
              <a:rPr lang="en-US" dirty="0"/>
              <a:t> </a:t>
            </a:r>
            <a:r>
              <a:rPr lang="en-US" dirty="0" err="1"/>
              <a:t>kompeten</a:t>
            </a:r>
            <a:r>
              <a:rPr lang="en-US" dirty="0"/>
              <a:t> dan </a:t>
            </a:r>
            <a:r>
              <a:rPr lang="en-US" dirty="0" err="1"/>
              <a:t>dibantu</a:t>
            </a:r>
            <a:r>
              <a:rPr lang="en-US" dirty="0"/>
              <a:t> oleh </a:t>
            </a:r>
            <a:r>
              <a:rPr lang="en-US" dirty="0" err="1"/>
              <a:t>asisten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resusitasi</a:t>
            </a:r>
            <a:endParaRPr lang="en-US" dirty="0"/>
          </a:p>
          <a:p>
            <a:pPr lvl="1"/>
            <a:r>
              <a:rPr lang="en-US" dirty="0" err="1"/>
              <a:t>Ijin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/</a:t>
            </a:r>
            <a:r>
              <a:rPr lang="en-US" dirty="0" err="1"/>
              <a:t>keluarga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48657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4FBC8-4941-4464-8E53-E3B42195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presentasi</a:t>
            </a:r>
            <a:endParaRPr lang="en-ID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3618789-877A-4009-9F9A-5927EFD96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02" y="1825625"/>
            <a:ext cx="3895795" cy="4351338"/>
          </a:xfrm>
        </p:spPr>
      </p:pic>
    </p:spTree>
    <p:extLst>
      <p:ext uri="{BB962C8B-B14F-4D97-AF65-F5344CB8AC3E}">
        <p14:creationId xmlns:p14="http://schemas.microsoft.com/office/powerpoint/2010/main" val="301037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E3B7F-BF65-4218-AB5F-B8F442D6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janin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EAB85-415E-4FB4-83D7-EAB3457AE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Gerakan </a:t>
            </a:r>
            <a:r>
              <a:rPr lang="en-US" dirty="0" err="1"/>
              <a:t>janin</a:t>
            </a:r>
            <a:r>
              <a:rPr lang="en-US" dirty="0"/>
              <a:t> </a:t>
            </a:r>
            <a:r>
              <a:rPr lang="en-US" dirty="0" err="1"/>
              <a:t>teraba</a:t>
            </a:r>
            <a:r>
              <a:rPr lang="en-US" dirty="0"/>
              <a:t> </a:t>
            </a:r>
            <a:r>
              <a:rPr lang="en-US" dirty="0" err="1"/>
              <a:t>dibagian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abdomen</a:t>
            </a:r>
          </a:p>
          <a:p>
            <a:r>
              <a:rPr lang="en-US" dirty="0" err="1"/>
              <a:t>Pemeriksaan</a:t>
            </a:r>
            <a:r>
              <a:rPr lang="en-US" dirty="0"/>
              <a:t> abdominal: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dibagian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bokong</a:t>
            </a:r>
            <a:r>
              <a:rPr lang="en-US" dirty="0"/>
              <a:t> pada </a:t>
            </a:r>
            <a:r>
              <a:rPr lang="en-US" dirty="0" err="1"/>
              <a:t>daerah</a:t>
            </a:r>
            <a:r>
              <a:rPr lang="en-US" dirty="0"/>
              <a:t> pelvis, </a:t>
            </a:r>
            <a:r>
              <a:rPr lang="en-US" dirty="0" err="1"/>
              <a:t>auskultasi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denyut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</a:t>
            </a:r>
            <a:r>
              <a:rPr lang="en-US" dirty="0" err="1"/>
              <a:t>janin</a:t>
            </a:r>
            <a:r>
              <a:rPr lang="en-US" dirty="0"/>
              <a:t> </a:t>
            </a:r>
            <a:r>
              <a:rPr lang="en-US" dirty="0" err="1"/>
              <a:t>lokasinya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r>
              <a:rPr lang="en-US" dirty="0" err="1"/>
              <a:t>Pemeriksaan</a:t>
            </a:r>
            <a:r>
              <a:rPr lang="en-US" dirty="0"/>
              <a:t> vaginal: </a:t>
            </a:r>
            <a:r>
              <a:rPr lang="en-US" dirty="0" err="1"/>
              <a:t>teraba</a:t>
            </a:r>
            <a:r>
              <a:rPr lang="en-US" dirty="0"/>
              <a:t> </a:t>
            </a:r>
            <a:r>
              <a:rPr lang="en-US" dirty="0" err="1"/>
              <a:t>bokong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kaki</a:t>
            </a:r>
          </a:p>
          <a:p>
            <a:r>
              <a:rPr lang="en-US" dirty="0"/>
              <a:t>USG: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konfirmasi</a:t>
            </a:r>
            <a:r>
              <a:rPr lang="en-US" dirty="0"/>
              <a:t> </a:t>
            </a:r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dirty="0" err="1"/>
              <a:t>janin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dirty="0" err="1"/>
              <a:t>plasenta</a:t>
            </a:r>
            <a:r>
              <a:rPr lang="en-US" dirty="0"/>
              <a:t>, </a:t>
            </a:r>
            <a:r>
              <a:rPr lang="en-US" dirty="0" err="1"/>
              <a:t>taksiran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badan </a:t>
            </a:r>
            <a:r>
              <a:rPr lang="en-US" dirty="0" err="1"/>
              <a:t>janin</a:t>
            </a:r>
            <a:r>
              <a:rPr lang="en-US" dirty="0"/>
              <a:t>, volume </a:t>
            </a:r>
            <a:r>
              <a:rPr lang="en-US" dirty="0" err="1"/>
              <a:t>cairan</a:t>
            </a:r>
            <a:r>
              <a:rPr lang="en-US" dirty="0"/>
              <a:t> amnion,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dan lain-lain.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19329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F2E2-73F2-4166-B482-1D59BB48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sungsang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15C60-9330-42AD-9907-5E97BFB7B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melahirkan</a:t>
            </a:r>
            <a:r>
              <a:rPr lang="en-US" dirty="0"/>
              <a:t> </a:t>
            </a:r>
            <a:r>
              <a:rPr lang="en-US" dirty="0" err="1"/>
              <a:t>bokong</a:t>
            </a:r>
            <a:r>
              <a:rPr lang="en-US" dirty="0"/>
              <a:t> dan kaki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spontan</a:t>
            </a:r>
            <a:r>
              <a:rPr lang="en-US" dirty="0"/>
              <a:t> (BRACHT)</a:t>
            </a:r>
          </a:p>
          <a:p>
            <a:pPr lvl="1"/>
            <a:r>
              <a:rPr lang="en-US" dirty="0" err="1"/>
              <a:t>Biarkan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sendirinya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bokong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di vulva</a:t>
            </a:r>
          </a:p>
          <a:p>
            <a:pPr lvl="1"/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pembukaan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memperkenankan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mengejan</a:t>
            </a:r>
            <a:endParaRPr lang="en-US" dirty="0"/>
          </a:p>
          <a:p>
            <a:pPr lvl="1"/>
            <a:r>
              <a:rPr lang="en-US" dirty="0" err="1"/>
              <a:t>Lakukan</a:t>
            </a:r>
            <a:r>
              <a:rPr lang="en-US" dirty="0"/>
              <a:t> episiotomy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(pada perineum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elastis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introitus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lebar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Biarkan</a:t>
            </a:r>
            <a:r>
              <a:rPr lang="en-US" dirty="0"/>
              <a:t> </a:t>
            </a:r>
            <a:r>
              <a:rPr lang="en-US" dirty="0" err="1"/>
              <a:t>bokong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,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talipusat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kendorkan</a:t>
            </a:r>
            <a:r>
              <a:rPr lang="en-US" dirty="0"/>
              <a:t>. </a:t>
            </a: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scapula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di vulva.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tarikan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Tindakan </a:t>
            </a:r>
            <a:r>
              <a:rPr lang="en-US" dirty="0" err="1"/>
              <a:t>apapun</a:t>
            </a:r>
            <a:r>
              <a:rPr lang="en-US" dirty="0"/>
              <a:t> pada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lembut</a:t>
            </a:r>
            <a:r>
              <a:rPr lang="en-US" dirty="0"/>
              <a:t>, </a:t>
            </a:r>
            <a:r>
              <a:rPr lang="en-US" dirty="0" err="1"/>
              <a:t>pegang</a:t>
            </a:r>
            <a:r>
              <a:rPr lang="en-US" dirty="0"/>
              <a:t> </a:t>
            </a:r>
            <a:r>
              <a:rPr lang="en-US" dirty="0" err="1"/>
              <a:t>bokong</a:t>
            </a:r>
            <a:r>
              <a:rPr lang="en-US" dirty="0"/>
              <a:t> </a:t>
            </a:r>
            <a:r>
              <a:rPr lang="en-US" dirty="0" err="1"/>
              <a:t>janin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jari</a:t>
            </a:r>
            <a:r>
              <a:rPr lang="en-US" dirty="0"/>
              <a:t> </a:t>
            </a:r>
            <a:r>
              <a:rPr lang="en-US" dirty="0" err="1"/>
              <a:t>penolong</a:t>
            </a:r>
            <a:r>
              <a:rPr lang="en-US" dirty="0"/>
              <a:t> </a:t>
            </a:r>
            <a:r>
              <a:rPr lang="en-US" dirty="0" err="1"/>
              <a:t>sejajar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</a:t>
            </a:r>
            <a:r>
              <a:rPr lang="en-US" dirty="0" err="1"/>
              <a:t>panggul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jari-jari</a:t>
            </a:r>
            <a:r>
              <a:rPr lang="en-US" dirty="0"/>
              <a:t> yang lain </a:t>
            </a:r>
            <a:r>
              <a:rPr lang="en-US" dirty="0" err="1"/>
              <a:t>memegang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pinggul</a:t>
            </a:r>
            <a:r>
              <a:rPr lang="en-US" dirty="0"/>
              <a:t> </a:t>
            </a:r>
            <a:r>
              <a:rPr lang="en-US" dirty="0" err="1"/>
              <a:t>bayi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63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5815F-1755-485A-A154-B1FAB6D05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sungsang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AB161-E435-495E-AAE3-C6DE8FCF3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tarikan</a:t>
            </a:r>
            <a:r>
              <a:rPr lang="en-US" dirty="0"/>
              <a:t>, </a:t>
            </a:r>
            <a:r>
              <a:rPr lang="en-US" dirty="0" err="1"/>
              <a:t>angkat</a:t>
            </a:r>
            <a:r>
              <a:rPr lang="en-US" dirty="0"/>
              <a:t> kaki, </a:t>
            </a:r>
            <a:r>
              <a:rPr lang="en-US" dirty="0" err="1"/>
              <a:t>bokong</a:t>
            </a:r>
            <a:r>
              <a:rPr lang="en-US" dirty="0"/>
              <a:t>, dan badan </a:t>
            </a:r>
            <a:r>
              <a:rPr lang="en-US" dirty="0" err="1"/>
              <a:t>janin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penolong</a:t>
            </a:r>
            <a:r>
              <a:rPr lang="en-US" dirty="0"/>
              <a:t>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</a:t>
            </a:r>
            <a:r>
              <a:rPr lang="en-US" dirty="0" err="1"/>
              <a:t>panggul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berturut-turut</a:t>
            </a:r>
            <a:r>
              <a:rPr lang="en-US" dirty="0"/>
              <a:t> (</a:t>
            </a:r>
            <a:r>
              <a:rPr lang="en-US" dirty="0" err="1"/>
              <a:t>perut</a:t>
            </a:r>
            <a:r>
              <a:rPr lang="en-US" dirty="0" err="1">
                <a:sym typeface="Wingdings" panose="05000000000000000000" pitchFamily="2" charset="2"/>
              </a:rPr>
              <a:t>dadabahulengandagumulutseluruh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kepala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r>
              <a:rPr lang="en-US" dirty="0" err="1">
                <a:sym typeface="Wingdings" panose="05000000000000000000" pitchFamily="2" charset="2"/>
              </a:rPr>
              <a:t>Bila</a:t>
            </a:r>
            <a:r>
              <a:rPr lang="en-US" dirty="0">
                <a:sym typeface="Wingdings" panose="05000000000000000000" pitchFamily="2" charset="2"/>
              </a:rPr>
              <a:t> Langkah </a:t>
            </a:r>
            <a:r>
              <a:rPr lang="en-US" dirty="0" err="1">
                <a:sym typeface="Wingdings" panose="05000000000000000000" pitchFamily="2" charset="2"/>
              </a:rPr>
              <a:t>sebelumnya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tidak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ada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kemajuan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atau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tungkai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tidak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lahir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secara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spontan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maka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lahirkan</a:t>
            </a:r>
            <a:r>
              <a:rPr lang="en-US" dirty="0">
                <a:sym typeface="Wingdings" panose="05000000000000000000" pitchFamily="2" charset="2"/>
              </a:rPr>
              <a:t> kaki </a:t>
            </a:r>
            <a:r>
              <a:rPr lang="en-US" dirty="0" err="1">
                <a:sym typeface="Wingdings" panose="05000000000000000000" pitchFamily="2" charset="2"/>
              </a:rPr>
              <a:t>satu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persatu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cara</a:t>
            </a:r>
            <a:r>
              <a:rPr lang="en-US" dirty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Jari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telunjuk</a:t>
            </a:r>
            <a:r>
              <a:rPr lang="en-US" dirty="0">
                <a:sym typeface="Wingdings" panose="05000000000000000000" pitchFamily="2" charset="2"/>
              </a:rPr>
              <a:t> dan </a:t>
            </a:r>
            <a:r>
              <a:rPr lang="en-US" dirty="0" err="1">
                <a:sym typeface="Wingdings" panose="05000000000000000000" pitchFamily="2" charset="2"/>
              </a:rPr>
              <a:t>jari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tengah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diletakkan</a:t>
            </a:r>
            <a:r>
              <a:rPr lang="en-US" dirty="0">
                <a:sym typeface="Wingdings" panose="05000000000000000000" pitchFamily="2" charset="2"/>
              </a:rPr>
              <a:t> di </a:t>
            </a:r>
            <a:r>
              <a:rPr lang="en-US" dirty="0" err="1">
                <a:sym typeface="Wingdings" panose="05000000000000000000" pitchFamily="2" charset="2"/>
              </a:rPr>
              <a:t>belakang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paha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sebagai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bidai</a:t>
            </a:r>
            <a:r>
              <a:rPr lang="en-US" dirty="0">
                <a:sym typeface="Wingdings" panose="05000000000000000000" pitchFamily="2" charset="2"/>
              </a:rPr>
              <a:t> dan </a:t>
            </a:r>
            <a:r>
              <a:rPr lang="en-US" dirty="0" err="1">
                <a:sym typeface="Wingdings" panose="05000000000000000000" pitchFamily="2" charset="2"/>
              </a:rPr>
              <a:t>lakukan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eksorotasi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paha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sampai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tungkai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lahir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04205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57714-3611-4A7B-8480-2C422BCB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Melahirkan</a:t>
            </a:r>
            <a:r>
              <a:rPr lang="en-US" dirty="0"/>
              <a:t> kaki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persatu</a:t>
            </a:r>
            <a:endParaRPr lang="en-ID" dirty="0"/>
          </a:p>
        </p:txBody>
      </p:sp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F8BF30-C4B0-43F0-80D4-250605240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28656"/>
            <a:ext cx="10515600" cy="3345275"/>
          </a:xfrm>
        </p:spPr>
      </p:pic>
    </p:spTree>
    <p:extLst>
      <p:ext uri="{BB962C8B-B14F-4D97-AF65-F5344CB8AC3E}">
        <p14:creationId xmlns:p14="http://schemas.microsoft.com/office/powerpoint/2010/main" val="382833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0D384-5CFA-42A3-AE6B-DA0072F8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melahirkan</a:t>
            </a:r>
            <a:r>
              <a:rPr lang="en-US" dirty="0"/>
              <a:t> </a:t>
            </a:r>
            <a:r>
              <a:rPr lang="en-US" dirty="0" err="1"/>
              <a:t>sungsang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77CCC-7AFF-4CF5-8B83-5B04F60AD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ym typeface="Wingdings" panose="05000000000000000000" pitchFamily="2" charset="2"/>
              </a:rPr>
              <a:t>Biarkan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lahir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spontan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atau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satu</a:t>
            </a:r>
            <a:r>
              <a:rPr lang="en-US" dirty="0">
                <a:sym typeface="Wingdings" panose="05000000000000000000" pitchFamily="2" charset="2"/>
              </a:rPr>
              <a:t> demi </a:t>
            </a:r>
            <a:r>
              <a:rPr lang="en-US" dirty="0" err="1">
                <a:sym typeface="Wingdings" panose="05000000000000000000" pitchFamily="2" charset="2"/>
              </a:rPr>
              <a:t>satu</a:t>
            </a:r>
            <a:r>
              <a:rPr lang="en-US" dirty="0">
                <a:sym typeface="Wingdings" panose="05000000000000000000" pitchFamily="2" charset="2"/>
              </a:rPr>
              <a:t>. Jika </a:t>
            </a:r>
            <a:r>
              <a:rPr lang="en-US" dirty="0" err="1">
                <a:sym typeface="Wingdings" panose="05000000000000000000" pitchFamily="2" charset="2"/>
              </a:rPr>
              <a:t>perlu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berikan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bantuan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ID" dirty="0"/>
          </a:p>
          <a:p>
            <a:r>
              <a:rPr lang="en-ID" dirty="0"/>
              <a:t>Jika </a:t>
            </a:r>
            <a:r>
              <a:rPr lang="en-ID" dirty="0" err="1"/>
              <a:t>lengan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, </a:t>
            </a:r>
            <a:r>
              <a:rPr lang="en-ID" dirty="0" err="1"/>
              <a:t>angkat</a:t>
            </a:r>
            <a:r>
              <a:rPr lang="en-ID" dirty="0"/>
              <a:t> </a:t>
            </a:r>
            <a:r>
              <a:rPr lang="en-ID" dirty="0" err="1"/>
              <a:t>bokong</a:t>
            </a:r>
            <a:r>
              <a:rPr lang="en-ID" dirty="0"/>
              <a:t> dan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arah</a:t>
            </a:r>
            <a:r>
              <a:rPr lang="en-ID" dirty="0"/>
              <a:t> </a:t>
            </a:r>
            <a:r>
              <a:rPr lang="en-ID" dirty="0" err="1"/>
              <a:t>perut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agar </a:t>
            </a:r>
            <a:r>
              <a:rPr lang="en-ID" dirty="0" err="1"/>
              <a:t>lengan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 </a:t>
            </a:r>
            <a:r>
              <a:rPr lang="en-ID" dirty="0" err="1"/>
              <a:t>spontan</a:t>
            </a:r>
            <a:endParaRPr lang="en-ID" dirty="0"/>
          </a:p>
          <a:p>
            <a:r>
              <a:rPr lang="en-ID" dirty="0"/>
              <a:t>Jika bahu dan </a:t>
            </a:r>
            <a:r>
              <a:rPr lang="en-ID" dirty="0" err="1"/>
              <a:t>lengan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 </a:t>
            </a:r>
            <a:r>
              <a:rPr lang="en-ID" dirty="0" err="1"/>
              <a:t>spontan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manuver</a:t>
            </a:r>
            <a:r>
              <a:rPr lang="en-ID" dirty="0"/>
              <a:t> </a:t>
            </a:r>
            <a:r>
              <a:rPr lang="en-ID" dirty="0" err="1"/>
              <a:t>klasik</a:t>
            </a:r>
            <a:r>
              <a:rPr lang="en-ID" dirty="0"/>
              <a:t>, muller,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lovset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21806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D299-E5DC-497E-BA93-6EDA0F956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D68380F-C98B-49F4-A62D-40F8E6D01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80" y="1825625"/>
            <a:ext cx="6915240" cy="4351338"/>
          </a:xfrm>
        </p:spPr>
      </p:pic>
    </p:spTree>
    <p:extLst>
      <p:ext uri="{BB962C8B-B14F-4D97-AF65-F5344CB8AC3E}">
        <p14:creationId xmlns:p14="http://schemas.microsoft.com/office/powerpoint/2010/main" val="2485989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44698-0BD5-49FC-A8FF-7C7F27C8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E2DDEA0-4B00-4295-8B63-5CB6884A3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6574"/>
            <a:ext cx="10515600" cy="3389440"/>
          </a:xfrm>
        </p:spPr>
      </p:pic>
    </p:spTree>
    <p:extLst>
      <p:ext uri="{BB962C8B-B14F-4D97-AF65-F5344CB8AC3E}">
        <p14:creationId xmlns:p14="http://schemas.microsoft.com/office/powerpoint/2010/main" val="3702606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D353-5845-4EF2-BF2F-8B70953A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75E0C8F-C382-4A93-BD4F-62EC194EF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574" y="1825625"/>
            <a:ext cx="5814851" cy="4351338"/>
          </a:xfrm>
        </p:spPr>
      </p:pic>
    </p:spTree>
    <p:extLst>
      <p:ext uri="{BB962C8B-B14F-4D97-AF65-F5344CB8AC3E}">
        <p14:creationId xmlns:p14="http://schemas.microsoft.com/office/powerpoint/2010/main" val="216942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7803-6821-43CB-9CA8-35603F95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Persalinan</a:t>
            </a:r>
            <a:r>
              <a:rPr lang="en-US" dirty="0"/>
              <a:t> dan </a:t>
            </a:r>
            <a:r>
              <a:rPr lang="en-US" dirty="0" err="1"/>
              <a:t>kelahiran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normal </a:t>
            </a:r>
            <a:r>
              <a:rPr lang="en-US" dirty="0" err="1"/>
              <a:t>jika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5356F-AD6F-4892-B049-E636A0715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(37-42 </a:t>
            </a:r>
            <a:r>
              <a:rPr lang="en-US" dirty="0" err="1"/>
              <a:t>minggu</a:t>
            </a:r>
            <a:r>
              <a:rPr lang="en-US" dirty="0"/>
              <a:t>)</a:t>
            </a:r>
          </a:p>
          <a:p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spontan</a:t>
            </a:r>
            <a:endParaRPr lang="en-US" dirty="0"/>
          </a:p>
          <a:p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kepala</a:t>
            </a:r>
            <a:endParaRPr lang="en-US" dirty="0"/>
          </a:p>
          <a:p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18 jam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pada </a:t>
            </a:r>
            <a:r>
              <a:rPr lang="en-US" dirty="0" err="1"/>
              <a:t>ibu</a:t>
            </a:r>
            <a:r>
              <a:rPr lang="en-US" dirty="0"/>
              <a:t> dan </a:t>
            </a:r>
            <a:r>
              <a:rPr lang="en-US" dirty="0" err="1"/>
              <a:t>janin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56616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18834-E49F-45AD-BA8F-947E9063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E6513F5-F04E-4131-AD6B-23163F259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60" y="1825625"/>
            <a:ext cx="5770479" cy="4351338"/>
          </a:xfrm>
        </p:spPr>
      </p:pic>
    </p:spTree>
    <p:extLst>
      <p:ext uri="{BB962C8B-B14F-4D97-AF65-F5344CB8AC3E}">
        <p14:creationId xmlns:p14="http://schemas.microsoft.com/office/powerpoint/2010/main" val="1144156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C1CA5-779D-4C4E-B057-1A8D09FFD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bokong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72737-1910-4BE4-AFCB-9344AA6FB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janin</a:t>
            </a:r>
            <a:endParaRPr lang="en-US" dirty="0"/>
          </a:p>
          <a:p>
            <a:pPr lvl="1"/>
            <a:r>
              <a:rPr lang="en-US" dirty="0" err="1"/>
              <a:t>Kematian</a:t>
            </a:r>
            <a:r>
              <a:rPr lang="en-US" dirty="0"/>
              <a:t> perinatal</a:t>
            </a:r>
          </a:p>
          <a:p>
            <a:pPr lvl="1"/>
            <a:r>
              <a:rPr lang="en-US" dirty="0" err="1"/>
              <a:t>Prolaps</a:t>
            </a:r>
            <a:r>
              <a:rPr lang="en-US" dirty="0"/>
              <a:t> </a:t>
            </a:r>
            <a:r>
              <a:rPr lang="en-US" dirty="0" err="1"/>
              <a:t>talipusat</a:t>
            </a:r>
            <a:endParaRPr lang="en-US" dirty="0"/>
          </a:p>
          <a:p>
            <a:pPr lvl="1"/>
            <a:r>
              <a:rPr lang="en-US" dirty="0" err="1"/>
              <a:t>Asfiksia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prolaps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, </a:t>
            </a:r>
            <a:r>
              <a:rPr lang="en-US" dirty="0" err="1"/>
              <a:t>kompresi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, </a:t>
            </a:r>
            <a:r>
              <a:rPr lang="en-US" dirty="0" err="1"/>
              <a:t>pelepasan</a:t>
            </a:r>
            <a:r>
              <a:rPr lang="en-US" dirty="0"/>
              <a:t> </a:t>
            </a:r>
            <a:r>
              <a:rPr lang="en-US" dirty="0" err="1"/>
              <a:t>plasenta</a:t>
            </a:r>
            <a:r>
              <a:rPr lang="en-US" dirty="0"/>
              <a:t> dan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macet</a:t>
            </a:r>
            <a:endParaRPr lang="en-US" dirty="0"/>
          </a:p>
          <a:p>
            <a:pPr lvl="1"/>
            <a:r>
              <a:rPr lang="en-US" dirty="0" err="1"/>
              <a:t>perlukaan</a:t>
            </a:r>
            <a:r>
              <a:rPr lang="en-US" dirty="0"/>
              <a:t>/trauma pada organ abdominal </a:t>
            </a:r>
            <a:r>
              <a:rPr lang="en-US" dirty="0" err="1"/>
              <a:t>atau</a:t>
            </a:r>
            <a:r>
              <a:rPr lang="en-US" dirty="0"/>
              <a:t> pada </a:t>
            </a:r>
            <a:r>
              <a:rPr lang="en-US" dirty="0" err="1"/>
              <a:t>leher</a:t>
            </a:r>
            <a:endParaRPr lang="en-US" dirty="0"/>
          </a:p>
          <a:p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ibu</a:t>
            </a:r>
            <a:endParaRPr lang="en-US" dirty="0"/>
          </a:p>
          <a:p>
            <a:pPr lvl="1"/>
            <a:r>
              <a:rPr lang="en-US" dirty="0" err="1"/>
              <a:t>Pelepasan</a:t>
            </a:r>
            <a:r>
              <a:rPr lang="en-US" dirty="0"/>
              <a:t> </a:t>
            </a:r>
            <a:r>
              <a:rPr lang="en-US" dirty="0" err="1"/>
              <a:t>plasenta</a:t>
            </a:r>
            <a:endParaRPr lang="en-US" dirty="0"/>
          </a:p>
          <a:p>
            <a:pPr lvl="1"/>
            <a:r>
              <a:rPr lang="en-US" dirty="0" err="1"/>
              <a:t>Perlukaan</a:t>
            </a:r>
            <a:r>
              <a:rPr lang="en-US" dirty="0"/>
              <a:t> vagina/</a:t>
            </a:r>
            <a:r>
              <a:rPr lang="en-US" dirty="0" err="1"/>
              <a:t>serviks</a:t>
            </a:r>
            <a:endParaRPr lang="en-US" dirty="0"/>
          </a:p>
          <a:p>
            <a:pPr lvl="1"/>
            <a:r>
              <a:rPr lang="en-US" dirty="0"/>
              <a:t>endometritis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0010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4A1E-8296-4F53-B6E5-B16A8AC5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/>
              <a:t>seksio</a:t>
            </a:r>
            <a:r>
              <a:rPr lang="en-US" dirty="0"/>
              <a:t> </a:t>
            </a:r>
            <a:r>
              <a:rPr lang="en-US" dirty="0" err="1"/>
              <a:t>caesarea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2AC94-1659-4C2E-B59C-482216D80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Primigravida</a:t>
            </a:r>
          </a:p>
          <a:p>
            <a:r>
              <a:rPr lang="en-US" dirty="0"/>
              <a:t>Double footling breech</a:t>
            </a:r>
          </a:p>
          <a:p>
            <a:r>
              <a:rPr lang="en-US" dirty="0"/>
              <a:t>Pelvis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malformasi</a:t>
            </a:r>
            <a:endParaRPr lang="en-US" dirty="0"/>
          </a:p>
          <a:p>
            <a:r>
              <a:rPr lang="en-US" dirty="0" err="1"/>
              <a:t>Janin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  <a:p>
            <a:r>
              <a:rPr lang="en-US" dirty="0" err="1"/>
              <a:t>Bekas</a:t>
            </a:r>
            <a:r>
              <a:rPr lang="en-US" dirty="0"/>
              <a:t> SC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indikasi</a:t>
            </a:r>
            <a:r>
              <a:rPr lang="en-US" dirty="0"/>
              <a:t> CPD</a:t>
            </a:r>
          </a:p>
          <a:p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hiperekstensi</a:t>
            </a:r>
            <a:r>
              <a:rPr lang="en-US" dirty="0"/>
              <a:t>/</a:t>
            </a:r>
            <a:r>
              <a:rPr lang="en-US" dirty="0" err="1"/>
              <a:t>defleksi</a:t>
            </a:r>
            <a:endParaRPr lang="en-ID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984CF4E7-EFE9-4DD2-BE82-059124D0C9B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4193699"/>
                  </p:ext>
                </p:extLst>
              </p:nvPr>
            </p:nvGraphicFramePr>
            <p:xfrm>
              <a:off x="-1921564" y="-176213"/>
              <a:ext cx="3048000" cy="1714500"/>
            </p:xfrm>
            <a:graphic>
              <a:graphicData uri="http://schemas.microsoft.com/office/powerpoint/2016/slidezoom">
                <pslz:sldZm>
                  <pslz:sldZmObj sldId="256" cId="940175698">
                    <pslz:zmPr id="{B6C1B1B1-E6EF-4902-9618-DB796F94B5A0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984CF4E7-EFE9-4DD2-BE82-059124D0C9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921564" y="-17621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946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FD03A-0478-4813-B192-7CAC3DCA1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C45CB-3F65-4566-B957-73D4E16EC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Guyton</a:t>
            </a:r>
          </a:p>
          <a:p>
            <a:r>
              <a:rPr lang="en-US" dirty="0"/>
              <a:t>Sherwood</a:t>
            </a:r>
          </a:p>
          <a:p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</a:t>
            </a:r>
            <a:r>
              <a:rPr lang="en-US" dirty="0" err="1"/>
              <a:t>sarwono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9913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4078-9D17-4226-BA1D-F0B33D29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Persalinan</a:t>
            </a:r>
            <a:r>
              <a:rPr lang="en-US" dirty="0"/>
              <a:t>/</a:t>
            </a:r>
            <a:r>
              <a:rPr lang="en-US" dirty="0" err="1"/>
              <a:t>kelahiran</a:t>
            </a:r>
            <a:r>
              <a:rPr lang="en-US" dirty="0"/>
              <a:t> </a:t>
            </a:r>
            <a:r>
              <a:rPr lang="en-US" dirty="0" err="1"/>
              <a:t>bayi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7F4F9-0687-4327-8114-C0E5040FD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Diakibatkan</a:t>
            </a:r>
            <a:r>
              <a:rPr lang="en-ID" dirty="0"/>
              <a:t> oleh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aktivitas</a:t>
            </a:r>
            <a:r>
              <a:rPr lang="en-ID" dirty="0"/>
              <a:t> uterus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 err="1">
                <a:sym typeface="Wingdings" panose="05000000000000000000" pitchFamily="2" charset="2"/>
              </a:rPr>
              <a:t>kontraksi</a:t>
            </a:r>
            <a:endParaRPr lang="en-ID" dirty="0"/>
          </a:p>
          <a:p>
            <a:r>
              <a:rPr lang="en-ID" dirty="0" err="1"/>
              <a:t>Penyebab</a:t>
            </a:r>
            <a:r>
              <a:rPr lang="en-ID" dirty="0"/>
              <a:t> </a:t>
            </a:r>
            <a:r>
              <a:rPr lang="en-ID" dirty="0" err="1"/>
              <a:t>pasti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aktivitas</a:t>
            </a:r>
            <a:r>
              <a:rPr lang="en-ID" dirty="0"/>
              <a:t> uterus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diketahui</a:t>
            </a:r>
            <a:endParaRPr lang="en-ID" dirty="0"/>
          </a:p>
          <a:p>
            <a:r>
              <a:rPr lang="en-ID" dirty="0"/>
              <a:t>Ada 2 </a:t>
            </a:r>
            <a:r>
              <a:rPr lang="en-ID" dirty="0" err="1"/>
              <a:t>hipotesis</a:t>
            </a:r>
            <a:r>
              <a:rPr lang="en-ID" dirty="0"/>
              <a:t> </a:t>
            </a:r>
            <a:r>
              <a:rPr lang="en-ID" dirty="0" err="1"/>
              <a:t>penyebab</a:t>
            </a:r>
            <a:r>
              <a:rPr lang="en-ID" dirty="0"/>
              <a:t> </a:t>
            </a:r>
            <a:r>
              <a:rPr lang="en-ID" dirty="0" err="1"/>
              <a:t>kontraksi</a:t>
            </a:r>
            <a:r>
              <a:rPr lang="en-ID" dirty="0"/>
              <a:t> pada uterus:</a:t>
            </a:r>
          </a:p>
          <a:p>
            <a:pPr lvl="1"/>
            <a:r>
              <a:rPr lang="en-ID" dirty="0"/>
              <a:t>(1) </a:t>
            </a:r>
            <a:r>
              <a:rPr lang="en-ID" dirty="0" err="1"/>
              <a:t>perubahan</a:t>
            </a:r>
            <a:r>
              <a:rPr lang="en-ID" dirty="0"/>
              <a:t> hormonal </a:t>
            </a:r>
            <a:r>
              <a:rPr lang="en-ID" dirty="0" err="1"/>
              <a:t>progresif</a:t>
            </a:r>
            <a:r>
              <a:rPr lang="en-ID" dirty="0"/>
              <a:t> yang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eksitabilitas</a:t>
            </a:r>
            <a:r>
              <a:rPr lang="en-ID" dirty="0"/>
              <a:t> </a:t>
            </a:r>
            <a:r>
              <a:rPr lang="en-ID" dirty="0" err="1"/>
              <a:t>otot-otot</a:t>
            </a:r>
            <a:r>
              <a:rPr lang="en-ID" dirty="0"/>
              <a:t> uterus dan</a:t>
            </a:r>
          </a:p>
          <a:p>
            <a:pPr lvl="1"/>
            <a:r>
              <a:rPr lang="en-ID" dirty="0"/>
              <a:t>(2)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mekanik</a:t>
            </a:r>
            <a:r>
              <a:rPr lang="en-ID" dirty="0"/>
              <a:t> yang </a:t>
            </a:r>
            <a:r>
              <a:rPr lang="en-ID" dirty="0" err="1"/>
              <a:t>progresif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40095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C004D-61F8-4E50-9F57-CC4DE3477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Tanda dan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dimulai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E9E7C-D120-47BE-BDF0-44452B483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Penipisan</a:t>
            </a:r>
            <a:r>
              <a:rPr lang="en-US" dirty="0"/>
              <a:t> dan </a:t>
            </a:r>
            <a:r>
              <a:rPr lang="en-US" dirty="0" err="1"/>
              <a:t>pembukaan</a:t>
            </a:r>
            <a:r>
              <a:rPr lang="en-US" dirty="0"/>
              <a:t> </a:t>
            </a:r>
            <a:r>
              <a:rPr lang="en-US" dirty="0" err="1"/>
              <a:t>serviks</a:t>
            </a:r>
            <a:endParaRPr lang="en-US" dirty="0"/>
          </a:p>
          <a:p>
            <a:r>
              <a:rPr lang="en-US" dirty="0" err="1"/>
              <a:t>Kontraksi</a:t>
            </a:r>
            <a:r>
              <a:rPr lang="en-US" dirty="0"/>
              <a:t> uterus yang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serviks</a:t>
            </a:r>
            <a:r>
              <a:rPr lang="en-US" dirty="0"/>
              <a:t> (</a:t>
            </a:r>
            <a:r>
              <a:rPr lang="en-US" dirty="0" err="1"/>
              <a:t>frekuensinya</a:t>
            </a:r>
            <a:r>
              <a:rPr lang="en-US" dirty="0"/>
              <a:t> min. 2x </a:t>
            </a:r>
            <a:r>
              <a:rPr lang="en-US" dirty="0" err="1"/>
              <a:t>dalam</a:t>
            </a:r>
            <a:r>
              <a:rPr lang="en-US" dirty="0"/>
              <a:t> 10 </a:t>
            </a:r>
            <a:r>
              <a:rPr lang="en-US" dirty="0" err="1"/>
              <a:t>menit</a:t>
            </a:r>
            <a:r>
              <a:rPr lang="en-US" dirty="0"/>
              <a:t>)</a:t>
            </a:r>
          </a:p>
          <a:p>
            <a:r>
              <a:rPr lang="en-US" dirty="0" err="1"/>
              <a:t>Cairan</a:t>
            </a:r>
            <a:r>
              <a:rPr lang="en-US" dirty="0"/>
              <a:t> lender </a:t>
            </a:r>
            <a:r>
              <a:rPr lang="en-US" dirty="0" err="1"/>
              <a:t>bercampur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vagina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7424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91CA1-5892-49F2-AB4C-B1769627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pemicu</a:t>
            </a:r>
            <a:r>
              <a:rPr lang="en-US" dirty="0"/>
              <a:t> </a:t>
            </a:r>
            <a:r>
              <a:rPr lang="en-US" dirty="0" err="1"/>
              <a:t>mulainya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hormonal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8069A-581A-4B2B-A8B8-C4C8D3CCE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Kadar estrogen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progesteron</a:t>
            </a:r>
            <a:endParaRPr lang="en-US" dirty="0"/>
          </a:p>
          <a:p>
            <a:pPr lvl="1"/>
            <a:r>
              <a:rPr lang="en-ID" dirty="0" err="1"/>
              <a:t>Progesteron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</a:t>
            </a:r>
            <a:r>
              <a:rPr lang="en-ID" dirty="0"/>
              <a:t> </a:t>
            </a:r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kontraksi</a:t>
            </a:r>
            <a:r>
              <a:rPr lang="en-ID" dirty="0"/>
              <a:t> uterus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 </a:t>
            </a:r>
          </a:p>
          <a:p>
            <a:pPr lvl="1"/>
            <a:r>
              <a:rPr lang="en-ID" dirty="0" err="1"/>
              <a:t>Estrogen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/>
              <a:t>punya </a:t>
            </a:r>
            <a:r>
              <a:rPr lang="en-ID" dirty="0" err="1"/>
              <a:t>kecenderungan</a:t>
            </a:r>
            <a:r>
              <a:rPr lang="en-ID" dirty="0"/>
              <a:t> yang </a:t>
            </a:r>
            <a:r>
              <a:rPr lang="en-ID" dirty="0" err="1"/>
              <a:t>pasti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derajat</a:t>
            </a:r>
            <a:r>
              <a:rPr lang="en-ID" dirty="0"/>
              <a:t> </a:t>
            </a:r>
            <a:r>
              <a:rPr lang="en-ID" dirty="0" err="1"/>
              <a:t>kontraktilitas</a:t>
            </a:r>
            <a:r>
              <a:rPr lang="en-ID" dirty="0"/>
              <a:t> uterus</a:t>
            </a:r>
          </a:p>
          <a:p>
            <a:pPr lvl="1"/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progesteron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estrogen</a:t>
            </a:r>
            <a:r>
              <a:rPr lang="en-ID" dirty="0"/>
              <a:t> </a:t>
            </a:r>
            <a:r>
              <a:rPr lang="en-ID" dirty="0" err="1"/>
              <a:t>disekresi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yang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progresif</a:t>
            </a:r>
            <a:r>
              <a:rPr lang="en-ID" dirty="0"/>
              <a:t> </a:t>
            </a:r>
            <a:r>
              <a:rPr lang="en-ID" dirty="0" err="1"/>
              <a:t>makin</a:t>
            </a:r>
            <a:r>
              <a:rPr lang="en-ID" dirty="0"/>
              <a:t> </a:t>
            </a:r>
            <a:r>
              <a:rPr lang="en-ID" dirty="0" err="1"/>
              <a:t>bertambah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sejak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ketujuh</a:t>
            </a:r>
            <a:r>
              <a:rPr lang="en-ID" dirty="0"/>
              <a:t> dan </a:t>
            </a:r>
            <a:r>
              <a:rPr lang="en-ID" dirty="0" err="1"/>
              <a:t>seterusnya</a:t>
            </a:r>
            <a:r>
              <a:rPr lang="en-ID" dirty="0"/>
              <a:t>, </a:t>
            </a:r>
            <a:r>
              <a:rPr lang="en-ID" dirty="0" err="1"/>
              <a:t>sekresi</a:t>
            </a:r>
            <a:r>
              <a:rPr lang="en-ID" dirty="0"/>
              <a:t> </a:t>
            </a:r>
            <a:r>
              <a:rPr lang="en-ID" dirty="0" err="1"/>
              <a:t>estrogen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meningkat</a:t>
            </a:r>
            <a:r>
              <a:rPr lang="en-ID" dirty="0"/>
              <a:t> </a:t>
            </a: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sekresi</a:t>
            </a:r>
            <a:r>
              <a:rPr lang="en-ID" dirty="0"/>
              <a:t> </a:t>
            </a:r>
            <a:r>
              <a:rPr lang="en-ID" dirty="0" err="1"/>
              <a:t>progesteron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konstan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sedikit</a:t>
            </a:r>
            <a:r>
              <a:rPr lang="en-ID" dirty="0"/>
              <a:t> </a:t>
            </a:r>
            <a:r>
              <a:rPr lang="en-ID" dirty="0" err="1"/>
              <a:t>menurun</a:t>
            </a:r>
            <a:r>
              <a:rPr lang="en-ID" dirty="0"/>
              <a:t>. </a:t>
            </a:r>
          </a:p>
          <a:p>
            <a:pPr lvl="1"/>
            <a:r>
              <a:rPr lang="en-ID" dirty="0"/>
              <a:t>Oleh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diduga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rasio</a:t>
            </a:r>
            <a:r>
              <a:rPr lang="en-ID" dirty="0"/>
              <a:t> </a:t>
            </a:r>
            <a:r>
              <a:rPr lang="en-ID" dirty="0" err="1"/>
              <a:t>estrogen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progesteron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meningkat</a:t>
            </a:r>
            <a:r>
              <a:rPr lang="en-ID" dirty="0"/>
              <a:t> </a:t>
            </a:r>
            <a:r>
              <a:rPr lang="en-ID" dirty="0" err="1"/>
              <a:t>menjelang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, </a:t>
            </a:r>
            <a:r>
              <a:rPr lang="en-ID" dirty="0" err="1"/>
              <a:t>berperan</a:t>
            </a:r>
            <a:r>
              <a:rPr lang="en-ID" dirty="0"/>
              <a:t>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kontraktilitas</a:t>
            </a:r>
            <a:r>
              <a:rPr lang="en-ID" dirty="0"/>
              <a:t> uterus.</a:t>
            </a:r>
          </a:p>
        </p:txBody>
      </p:sp>
    </p:spTree>
    <p:extLst>
      <p:ext uri="{BB962C8B-B14F-4D97-AF65-F5344CB8AC3E}">
        <p14:creationId xmlns:p14="http://schemas.microsoft.com/office/powerpoint/2010/main" val="230205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09C2-9E50-442B-998B-AD0B4DB9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Oksitosin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0DA95-0169-4AD3-8F8B-A20ABC80C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Oksitosin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hormon</a:t>
            </a:r>
            <a:r>
              <a:rPr lang="en-ID" dirty="0"/>
              <a:t> </a:t>
            </a:r>
            <a:r>
              <a:rPr lang="en-ID" dirty="0" err="1"/>
              <a:t>pepdda</a:t>
            </a:r>
            <a:r>
              <a:rPr lang="en-ID" dirty="0"/>
              <a:t> yang </a:t>
            </a:r>
            <a:r>
              <a:rPr lang="en-ID" dirty="0" err="1"/>
              <a:t>diproduksi</a:t>
            </a:r>
            <a:r>
              <a:rPr lang="en-ID" dirty="0"/>
              <a:t> oleh </a:t>
            </a:r>
            <a:r>
              <a:rPr lang="en-ID" dirty="0" err="1"/>
              <a:t>hipotalamus</a:t>
            </a:r>
            <a:r>
              <a:rPr lang="en-ID" dirty="0"/>
              <a:t>, </a:t>
            </a:r>
            <a:r>
              <a:rPr lang="en-ID" dirty="0" err="1"/>
              <a:t>disimpan</a:t>
            </a:r>
            <a:r>
              <a:rPr lang="en-ID" dirty="0"/>
              <a:t> di </a:t>
            </a:r>
            <a:r>
              <a:rPr lang="en-ID" dirty="0" err="1"/>
              <a:t>hipofisis</a:t>
            </a:r>
            <a:r>
              <a:rPr lang="en-ID" dirty="0"/>
              <a:t> posterior</a:t>
            </a:r>
          </a:p>
          <a:p>
            <a:r>
              <a:rPr lang="en-ID" dirty="0" err="1"/>
              <a:t>Oksitosin</a:t>
            </a:r>
            <a:r>
              <a:rPr lang="en-ID" dirty="0"/>
              <a:t>,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perangsang</a:t>
            </a:r>
            <a:r>
              <a:rPr lang="en-ID" dirty="0"/>
              <a:t> </a:t>
            </a:r>
            <a:r>
              <a:rPr lang="en-ID" dirty="0" err="1"/>
              <a:t>otot</a:t>
            </a:r>
            <a:r>
              <a:rPr lang="en-ID" dirty="0"/>
              <a:t> </a:t>
            </a:r>
            <a:r>
              <a:rPr lang="en-ID" dirty="0" err="1"/>
              <a:t>urerus</a:t>
            </a:r>
            <a:r>
              <a:rPr lang="en-ID" dirty="0"/>
              <a:t> yang </a:t>
            </a:r>
            <a:r>
              <a:rPr lang="en-ID" dirty="0" err="1"/>
              <a:t>kuat</a:t>
            </a:r>
            <a:r>
              <a:rPr lang="en-ID" dirty="0"/>
              <a:t>, </a:t>
            </a:r>
            <a:r>
              <a:rPr lang="en-ID" dirty="0" err="1"/>
              <a:t>berperan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kemajuan</a:t>
            </a:r>
            <a:r>
              <a:rPr lang="en-ID" dirty="0"/>
              <a:t> </a:t>
            </a:r>
            <a:r>
              <a:rPr lang="en-ID" dirty="0" err="1"/>
              <a:t>persalinan</a:t>
            </a:r>
            <a:r>
              <a:rPr lang="en-ID" dirty="0"/>
              <a:t>. </a:t>
            </a:r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dirty="0" err="1"/>
              <a:t>hormon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dianggap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pemicu</a:t>
            </a:r>
            <a:r>
              <a:rPr lang="en-ID" dirty="0"/>
              <a:t> </a:t>
            </a:r>
            <a:r>
              <a:rPr lang="en-ID" dirty="0" err="1"/>
              <a:t>persalinan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kadar</a:t>
            </a:r>
            <a:r>
              <a:rPr lang="en-ID" dirty="0"/>
              <a:t> </a:t>
            </a:r>
            <a:r>
              <a:rPr lang="en-ID" dirty="0" err="1"/>
              <a:t>oksitosin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konstan</a:t>
            </a:r>
            <a:r>
              <a:rPr lang="en-ID" dirty="0"/>
              <a:t> </a:t>
            </a:r>
            <a:r>
              <a:rPr lang="en-ID" dirty="0" err="1"/>
              <a:t>mendekati</a:t>
            </a:r>
            <a:r>
              <a:rPr lang="en-ID" dirty="0"/>
              <a:t> </a:t>
            </a:r>
            <a:r>
              <a:rPr lang="en-ID" dirty="0" err="1"/>
              <a:t>awitan</a:t>
            </a:r>
            <a:r>
              <a:rPr lang="en-ID" dirty="0"/>
              <a:t> </a:t>
            </a:r>
            <a:r>
              <a:rPr lang="en-ID" dirty="0" err="1"/>
              <a:t>persalinan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88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2DE61-D8F4-4F48-81DB-64576DF5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Pengaruh</a:t>
            </a:r>
            <a:r>
              <a:rPr lang="en-US" dirty="0"/>
              <a:t> hormone </a:t>
            </a:r>
            <a:r>
              <a:rPr lang="en-US" dirty="0" err="1"/>
              <a:t>janin</a:t>
            </a:r>
            <a:r>
              <a:rPr lang="en-US" dirty="0"/>
              <a:t> pada uterus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9EF25-E568-4873-8CF6-6D579870D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Kelenjar</a:t>
            </a:r>
            <a:r>
              <a:rPr lang="en-ID" dirty="0"/>
              <a:t> adrenal </a:t>
            </a:r>
            <a:r>
              <a:rPr lang="en-ID" dirty="0" err="1"/>
              <a:t>fetus</a:t>
            </a:r>
            <a:r>
              <a:rPr lang="en-ID" dirty="0"/>
              <a:t> juga </a:t>
            </a:r>
            <a:r>
              <a:rPr lang="en-ID" dirty="0" err="1"/>
              <a:t>menyekresi</a:t>
            </a:r>
            <a:r>
              <a:rPr lang="en-ID" dirty="0"/>
              <a:t> </a:t>
            </a:r>
            <a:r>
              <a:rPr lang="en-ID" dirty="0" err="1"/>
              <a:t>sejumlah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kortisol</a:t>
            </a:r>
            <a:r>
              <a:rPr lang="en-ID" dirty="0"/>
              <a:t>,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stimulan</a:t>
            </a:r>
            <a:r>
              <a:rPr lang="en-ID" dirty="0"/>
              <a:t> uterus juga. </a:t>
            </a: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membran</a:t>
            </a:r>
            <a:r>
              <a:rPr lang="en-ID" dirty="0"/>
              <a:t> </a:t>
            </a:r>
            <a:r>
              <a:rPr lang="en-ID" dirty="0" err="1"/>
              <a:t>fetus</a:t>
            </a:r>
            <a:r>
              <a:rPr lang="en-ID" dirty="0"/>
              <a:t> </a:t>
            </a:r>
            <a:r>
              <a:rPr lang="en-ID" dirty="0" err="1"/>
              <a:t>melepaskan</a:t>
            </a:r>
            <a:r>
              <a:rPr lang="en-ID" dirty="0"/>
              <a:t> prostaglandin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konsentrasi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persalinan</a:t>
            </a:r>
            <a:r>
              <a:rPr lang="en-ID" dirty="0"/>
              <a:t>. Prostaglandin </a:t>
            </a:r>
            <a:r>
              <a:rPr lang="en-ID" dirty="0" err="1"/>
              <a:t>ini</a:t>
            </a:r>
            <a:r>
              <a:rPr lang="en-ID" dirty="0"/>
              <a:t> juga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intensitas</a:t>
            </a:r>
            <a:r>
              <a:rPr lang="en-ID" dirty="0"/>
              <a:t> </a:t>
            </a:r>
            <a:r>
              <a:rPr lang="en-ID" dirty="0" err="1"/>
              <a:t>kontraksi</a:t>
            </a:r>
            <a:r>
              <a:rPr lang="en-ID" dirty="0"/>
              <a:t> uterus</a:t>
            </a:r>
          </a:p>
        </p:txBody>
      </p:sp>
    </p:spTree>
    <p:extLst>
      <p:ext uri="{BB962C8B-B14F-4D97-AF65-F5344CB8AC3E}">
        <p14:creationId xmlns:p14="http://schemas.microsoft.com/office/powerpoint/2010/main" val="180267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5A5A9-67C9-469D-BAA6-7CEFC993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pemicu</a:t>
            </a:r>
            <a:r>
              <a:rPr lang="en-US" dirty="0"/>
              <a:t> </a:t>
            </a:r>
            <a:r>
              <a:rPr lang="en-US" dirty="0" err="1"/>
              <a:t>mulainya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mekanik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FB72A-F9DF-44ED-8D93-E35DFD587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Regangan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uterus</a:t>
            </a:r>
          </a:p>
          <a:p>
            <a:pPr lvl="1"/>
            <a:r>
              <a:rPr lang="en-ID" dirty="0" err="1"/>
              <a:t>regangan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intermiten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yang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berulang-ulang</a:t>
            </a:r>
            <a:r>
              <a:rPr lang="en-ID" dirty="0"/>
              <a:t> pada uterus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pergerakan</a:t>
            </a:r>
            <a:r>
              <a:rPr lang="en-ID" dirty="0"/>
              <a:t> </a:t>
            </a:r>
            <a:r>
              <a:rPr lang="en-ID" dirty="0" err="1"/>
              <a:t>fetus</a:t>
            </a:r>
            <a:r>
              <a:rPr lang="en-ID" dirty="0"/>
              <a:t> </a:t>
            </a:r>
          </a:p>
          <a:p>
            <a:pPr lvl="1"/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juga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kontraksi</a:t>
            </a:r>
            <a:r>
              <a:rPr lang="en-ID" dirty="0"/>
              <a:t> </a:t>
            </a:r>
            <a:r>
              <a:rPr lang="en-ID" dirty="0" err="1"/>
              <a:t>otot</a:t>
            </a:r>
            <a:r>
              <a:rPr lang="en-ID" dirty="0"/>
              <a:t> polos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kontraksi</a:t>
            </a:r>
            <a:r>
              <a:rPr lang="en-ID" dirty="0"/>
              <a:t> uterus.</a:t>
            </a:r>
          </a:p>
        </p:txBody>
      </p:sp>
    </p:spTree>
    <p:extLst>
      <p:ext uri="{BB962C8B-B14F-4D97-AF65-F5344CB8AC3E}">
        <p14:creationId xmlns:p14="http://schemas.microsoft.com/office/powerpoint/2010/main" val="2467139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1527</Words>
  <Application>Microsoft Office PowerPoint</Application>
  <PresentationFormat>Widescreen</PresentationFormat>
  <Paragraphs>139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Fisiologi Persalinan</vt:lpstr>
      <vt:lpstr>Persalinan</vt:lpstr>
      <vt:lpstr>Persalinan dan kelahiran dikatakan normal jika</vt:lpstr>
      <vt:lpstr>Persalinan/kelahiran bayi</vt:lpstr>
      <vt:lpstr>Tanda dan gejala persalinan akan dimulai</vt:lpstr>
      <vt:lpstr>Faktor pemicu mulainya persalinan secara hormonal</vt:lpstr>
      <vt:lpstr>Pengaruh Oksitosin</vt:lpstr>
      <vt:lpstr>Pengaruh hormone janin pada uterus</vt:lpstr>
      <vt:lpstr>Faktor pemicu mulainya persalinan secara mekanik</vt:lpstr>
      <vt:lpstr>Regangan atau Iritasi Serviks</vt:lpstr>
      <vt:lpstr>Mulainya Persalinan—Mekanisme Umpan Balik Positif untuk Menimbulkan Persalinan</vt:lpstr>
      <vt:lpstr>Perbedaan kontraksi palsu dan asli</vt:lpstr>
      <vt:lpstr>Teori umpan balik positif</vt:lpstr>
      <vt:lpstr>PowerPoint Presentation</vt:lpstr>
      <vt:lpstr>Tahap persalinan</vt:lpstr>
      <vt:lpstr>Tahap pertama  dilatasi serviks</vt:lpstr>
      <vt:lpstr>Tahap kedua pelahiran bayi</vt:lpstr>
      <vt:lpstr>Tahap ketiga melahirkan plasenta</vt:lpstr>
      <vt:lpstr>Involusi uterus</vt:lpstr>
      <vt:lpstr>Persalinan sungsang</vt:lpstr>
      <vt:lpstr>Jenis presentasi</vt:lpstr>
      <vt:lpstr>Diagnosis posisi janin</vt:lpstr>
      <vt:lpstr>Prosedur persalinan sungsang</vt:lpstr>
      <vt:lpstr>Prosedur persalinan sungsang</vt:lpstr>
      <vt:lpstr>Melahirkan kaki satu persatu</vt:lpstr>
      <vt:lpstr>Prosedur melahirkan sungsang</vt:lpstr>
      <vt:lpstr>PowerPoint Presentation</vt:lpstr>
      <vt:lpstr>PowerPoint Presentation</vt:lpstr>
      <vt:lpstr>PowerPoint Presentation</vt:lpstr>
      <vt:lpstr>PowerPoint Presentation</vt:lpstr>
      <vt:lpstr>Komplikasi presentasi bokong</vt:lpstr>
      <vt:lpstr>Rekomendasi seksio caesarea </vt:lpstr>
      <vt:lpstr>Sumber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 Persalinan</dc:title>
  <dc:creator>05111840000149@mahasiswa.integra.its.ac.id</dc:creator>
  <cp:lastModifiedBy>05111840000149@mahasiswa.integra.its.ac.id</cp:lastModifiedBy>
  <cp:revision>10</cp:revision>
  <dcterms:created xsi:type="dcterms:W3CDTF">2021-05-25T04:31:35Z</dcterms:created>
  <dcterms:modified xsi:type="dcterms:W3CDTF">2021-05-27T02:58:30Z</dcterms:modified>
</cp:coreProperties>
</file>