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4"/>
  </p:notesMasterIdLst>
  <p:sldIdLst>
    <p:sldId id="256" r:id="rId2"/>
    <p:sldId id="345" r:id="rId3"/>
    <p:sldId id="354" r:id="rId4"/>
    <p:sldId id="363" r:id="rId5"/>
    <p:sldId id="375" r:id="rId6"/>
    <p:sldId id="362" r:id="rId7"/>
    <p:sldId id="364" r:id="rId8"/>
    <p:sldId id="365" r:id="rId9"/>
    <p:sldId id="376" r:id="rId10"/>
    <p:sldId id="367" r:id="rId11"/>
    <p:sldId id="368" r:id="rId12"/>
    <p:sldId id="369" r:id="rId13"/>
    <p:sldId id="377" r:id="rId14"/>
    <p:sldId id="257" r:id="rId15"/>
    <p:sldId id="258" r:id="rId16"/>
    <p:sldId id="259" r:id="rId17"/>
    <p:sldId id="263" r:id="rId18"/>
    <p:sldId id="260" r:id="rId19"/>
    <p:sldId id="264" r:id="rId20"/>
    <p:sldId id="261" r:id="rId21"/>
    <p:sldId id="262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90104"/>
  </p:normalViewPr>
  <p:slideViewPr>
    <p:cSldViewPr snapToGrid="0" snapToObjects="1">
      <p:cViewPr varScale="1">
        <p:scale>
          <a:sx n="72" d="100"/>
          <a:sy n="72" d="100"/>
        </p:scale>
        <p:origin x="22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EB6B9-BB2A-A948-A617-170EBD10B347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D319E-23E4-D14E-BB3E-6900A54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Dimulai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keluarnya</a:t>
            </a:r>
            <a:r>
              <a:rPr lang="en-US" baseline="0" dirty="0"/>
              <a:t> </a:t>
            </a:r>
            <a:r>
              <a:rPr lang="en-US" baseline="0" dirty="0" err="1"/>
              <a:t>plasenta</a:t>
            </a:r>
            <a:r>
              <a:rPr lang="en-US" baseline="0" dirty="0"/>
              <a:t> </a:t>
            </a:r>
            <a:r>
              <a:rPr lang="en-US" baseline="0" dirty="0" err="1"/>
              <a:t>saat</a:t>
            </a:r>
            <a:r>
              <a:rPr lang="en-US" baseline="0" dirty="0"/>
              <a:t> </a:t>
            </a:r>
            <a:r>
              <a:rPr lang="en-US" baseline="0" dirty="0" err="1"/>
              <a:t>persalinan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estrogen &amp; progesterone </a:t>
            </a:r>
            <a:r>
              <a:rPr lang="en-US" baseline="0" dirty="0" err="1">
                <a:sym typeface="Wingdings" pitchFamily="2" charset="2"/>
              </a:rPr>
              <a:t>turun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karena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plasenta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adalah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sumber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utama</a:t>
            </a:r>
            <a:r>
              <a:rPr lang="en-US" baseline="0" dirty="0">
                <a:sym typeface="Wingdings" pitchFamily="2" charset="2"/>
              </a:rPr>
              <a:t> steroid </a:t>
            </a:r>
            <a:r>
              <a:rPr lang="en-US" baseline="0" dirty="0" err="1">
                <a:sym typeface="Wingdings" pitchFamily="2" charset="2"/>
              </a:rPr>
              <a:t>untuk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menghasilkan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hormon</a:t>
            </a:r>
            <a:r>
              <a:rPr lang="en-US" baseline="0" dirty="0">
                <a:sym typeface="Wingdings" pitchFamily="2" charset="2"/>
              </a:rPr>
              <a:t> estrogen </a:t>
            </a:r>
            <a:r>
              <a:rPr lang="en-US" baseline="0" dirty="0" err="1">
                <a:sym typeface="Wingdings" pitchFamily="2" charset="2"/>
              </a:rPr>
              <a:t>dan</a:t>
            </a:r>
            <a:r>
              <a:rPr lang="en-US" baseline="0" dirty="0">
                <a:sym typeface="Wingdings" pitchFamily="2" charset="2"/>
              </a:rPr>
              <a:t> progesterone)  </a:t>
            </a:r>
            <a:r>
              <a:rPr lang="en-US" baseline="0" dirty="0" err="1">
                <a:sym typeface="Wingdings" pitchFamily="2" charset="2"/>
              </a:rPr>
              <a:t>terjadi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perubahan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fisiologis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pada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alat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reproduksi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ibu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menjadi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ke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keadaan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seperti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sebelum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hamil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terutama</a:t>
            </a:r>
            <a:r>
              <a:rPr lang="en-US" baseline="0" dirty="0">
                <a:sym typeface="Wingdings" pitchFamily="2" charset="2"/>
              </a:rPr>
              <a:t> di uterus)</a:t>
            </a:r>
            <a:endParaRPr lang="en-US" baseline="0" dirty="0"/>
          </a:p>
          <a:p>
            <a:r>
              <a:rPr lang="en-US" baseline="0" dirty="0"/>
              <a:t>Paling </a:t>
            </a:r>
            <a:r>
              <a:rPr lang="en-US" baseline="0" dirty="0" err="1"/>
              <a:t>cepat</a:t>
            </a:r>
            <a:r>
              <a:rPr lang="en-US" baseline="0" dirty="0"/>
              <a:t> 4-6 </a:t>
            </a:r>
            <a:r>
              <a:rPr lang="en-US" baseline="0" dirty="0" err="1"/>
              <a:t>minggu</a:t>
            </a:r>
            <a:r>
              <a:rPr lang="en-US" baseline="0" dirty="0"/>
              <a:t> (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wanita</a:t>
            </a:r>
            <a:r>
              <a:rPr lang="en-US" baseline="0" dirty="0"/>
              <a:t> yang </a:t>
            </a:r>
            <a:r>
              <a:rPr lang="en-US" baseline="0" dirty="0" err="1"/>
              <a:t>menyusui</a:t>
            </a:r>
            <a:r>
              <a:rPr lang="en-US" baseline="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Involusi</a:t>
            </a:r>
            <a:r>
              <a:rPr lang="en-US" baseline="0" dirty="0"/>
              <a:t> :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</a:t>
            </a:r>
          </a:p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kembalinya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alat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kandungan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uterus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lahir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bayi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dilahirkan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hingga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mencapai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keadaan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hamil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dirty="0" err="1"/>
              <a:t>Autolisis</a:t>
            </a:r>
            <a:r>
              <a:rPr lang="en-US" dirty="0"/>
              <a:t> : </a:t>
            </a:r>
            <a:r>
              <a:rPr lang="en-US" dirty="0" err="1"/>
              <a:t>penghancuran</a:t>
            </a:r>
            <a:r>
              <a:rPr lang="en-US" baseline="0" dirty="0"/>
              <a:t> </a:t>
            </a:r>
            <a:r>
              <a:rPr lang="en-US" baseline="0" dirty="0" err="1"/>
              <a:t>jaringan</a:t>
            </a:r>
            <a:r>
              <a:rPr lang="en-US" baseline="0" dirty="0"/>
              <a:t> </a:t>
            </a:r>
            <a:r>
              <a:rPr lang="en-US" baseline="0" dirty="0" err="1"/>
              <a:t>akan</a:t>
            </a:r>
            <a:r>
              <a:rPr lang="en-US" baseline="0" dirty="0"/>
              <a:t> </a:t>
            </a:r>
            <a:r>
              <a:rPr lang="en-US" baseline="0" dirty="0" err="1"/>
              <a:t>diserap</a:t>
            </a:r>
            <a:r>
              <a:rPr lang="en-US" baseline="0" dirty="0"/>
              <a:t> </a:t>
            </a:r>
            <a:r>
              <a:rPr lang="en-US" baseline="0" dirty="0" err="1"/>
              <a:t>ke</a:t>
            </a:r>
            <a:r>
              <a:rPr lang="en-US" baseline="0" dirty="0"/>
              <a:t> </a:t>
            </a:r>
            <a:r>
              <a:rPr lang="en-US" baseline="0" dirty="0" err="1"/>
              <a:t>darah</a:t>
            </a:r>
            <a:r>
              <a:rPr lang="en-US" baseline="0" dirty="0"/>
              <a:t> </a:t>
            </a:r>
            <a:r>
              <a:rPr lang="en-US" baseline="0" dirty="0" err="1"/>
              <a:t>kemudian</a:t>
            </a:r>
            <a:r>
              <a:rPr lang="en-US" baseline="0" dirty="0"/>
              <a:t> </a:t>
            </a:r>
            <a:r>
              <a:rPr lang="en-US" baseline="0" dirty="0" err="1"/>
              <a:t>dikeluarkan</a:t>
            </a:r>
            <a:r>
              <a:rPr lang="en-US" baseline="0" dirty="0"/>
              <a:t> </a:t>
            </a:r>
            <a:r>
              <a:rPr lang="en-US" baseline="0" dirty="0" err="1"/>
              <a:t>oleh</a:t>
            </a:r>
            <a:r>
              <a:rPr lang="en-US" baseline="0" dirty="0"/>
              <a:t> </a:t>
            </a:r>
            <a:r>
              <a:rPr lang="en-US" baseline="0" dirty="0" err="1"/>
              <a:t>ginjal</a:t>
            </a:r>
            <a:r>
              <a:rPr lang="en-US" baseline="0" dirty="0"/>
              <a:t> </a:t>
            </a:r>
            <a:r>
              <a:rPr lang="en-US" baseline="0" dirty="0" err="1"/>
              <a:t>makanya</a:t>
            </a:r>
            <a:r>
              <a:rPr lang="en-US" baseline="0" dirty="0"/>
              <a:t> </a:t>
            </a:r>
            <a:r>
              <a:rPr lang="en-US" baseline="0" dirty="0" err="1"/>
              <a:t>ibu</a:t>
            </a:r>
            <a:r>
              <a:rPr lang="en-US" baseline="0" dirty="0"/>
              <a:t> </a:t>
            </a:r>
            <a:r>
              <a:rPr lang="en-US" baseline="0" dirty="0" err="1"/>
              <a:t>setelah</a:t>
            </a:r>
            <a:r>
              <a:rPr lang="en-US" baseline="0" dirty="0"/>
              <a:t> </a:t>
            </a:r>
            <a:r>
              <a:rPr lang="en-US" baseline="0" dirty="0" err="1"/>
              <a:t>melahirkan</a:t>
            </a:r>
            <a:r>
              <a:rPr lang="en-US" baseline="0" dirty="0"/>
              <a:t> </a:t>
            </a:r>
            <a:r>
              <a:rPr lang="en-US" baseline="0" dirty="0" err="1"/>
              <a:t>akan</a:t>
            </a:r>
            <a:r>
              <a:rPr lang="en-US" baseline="0" dirty="0"/>
              <a:t> </a:t>
            </a:r>
            <a:r>
              <a:rPr lang="en-US" baseline="0" dirty="0" err="1"/>
              <a:t>beser</a:t>
            </a:r>
            <a:endParaRPr lang="en-US" baseline="0" dirty="0"/>
          </a:p>
          <a:p>
            <a:endParaRPr lang="en-US" baseline="0" dirty="0"/>
          </a:p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kontraksi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retraksi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terganggunya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peredaran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darah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uterus yang</a:t>
            </a:r>
          </a:p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mengakibatkan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jaringan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otot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kurang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</a:t>
            </a:r>
          </a:p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diperlukan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ukuran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jaringan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otot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kecil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1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baseline="0" dirty="0"/>
              <a:t> jam </a:t>
            </a:r>
            <a:r>
              <a:rPr lang="en-US" baseline="0" dirty="0" err="1"/>
              <a:t>setelah</a:t>
            </a:r>
            <a:r>
              <a:rPr lang="en-US" baseline="0" dirty="0"/>
              <a:t> </a:t>
            </a:r>
            <a:r>
              <a:rPr lang="en-US" baseline="0" dirty="0" err="1"/>
              <a:t>kelahiran</a:t>
            </a:r>
            <a:r>
              <a:rPr lang="en-US" baseline="0" dirty="0"/>
              <a:t>, </a:t>
            </a:r>
            <a:r>
              <a:rPr lang="en-US" baseline="0" dirty="0" err="1"/>
              <a:t>tempat</a:t>
            </a:r>
            <a:r>
              <a:rPr lang="en-US" baseline="0" dirty="0"/>
              <a:t> </a:t>
            </a:r>
            <a:r>
              <a:rPr lang="en-US" baseline="0" dirty="0" err="1"/>
              <a:t>melekatnya</a:t>
            </a:r>
            <a:r>
              <a:rPr lang="en-US" baseline="0" dirty="0"/>
              <a:t> </a:t>
            </a:r>
            <a:r>
              <a:rPr lang="en-US" baseline="0" dirty="0" err="1"/>
              <a:t>plasenta</a:t>
            </a:r>
            <a:r>
              <a:rPr lang="en-US" baseline="0" dirty="0"/>
              <a:t> </a:t>
            </a:r>
            <a:r>
              <a:rPr lang="en-US" baseline="0" dirty="0" err="1"/>
              <a:t>akan</a:t>
            </a:r>
            <a:r>
              <a:rPr lang="en-US" baseline="0" dirty="0"/>
              <a:t> </a:t>
            </a:r>
            <a:r>
              <a:rPr lang="en-US" baseline="0" dirty="0" err="1"/>
              <a:t>mengalami</a:t>
            </a:r>
            <a:r>
              <a:rPr lang="en-US" baseline="0" dirty="0"/>
              <a:t> </a:t>
            </a:r>
            <a:r>
              <a:rPr lang="en-US" baseline="0" dirty="0" err="1"/>
              <a:t>organisasi</a:t>
            </a:r>
            <a:r>
              <a:rPr lang="en-US" baseline="0" dirty="0"/>
              <a:t> thrombus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9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4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1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6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Kendur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teregang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baseline="0" dirty="0"/>
              <a:t> </a:t>
            </a:r>
            <a:r>
              <a:rPr lang="en-US" baseline="0" dirty="0" err="1"/>
              <a:t>tekanan</a:t>
            </a:r>
            <a:r>
              <a:rPr lang="en-US" baseline="0" dirty="0"/>
              <a:t> </a:t>
            </a:r>
            <a:r>
              <a:rPr lang="en-US" baseline="0" dirty="0" err="1"/>
              <a:t>kepala</a:t>
            </a:r>
            <a:r>
              <a:rPr lang="en-US" baseline="0" dirty="0"/>
              <a:t> </a:t>
            </a:r>
            <a:r>
              <a:rPr lang="en-US" baseline="0" dirty="0" err="1"/>
              <a:t>bayi</a:t>
            </a:r>
            <a:r>
              <a:rPr lang="en-US" baseline="0" dirty="0"/>
              <a:t> yang </a:t>
            </a:r>
            <a:r>
              <a:rPr lang="en-US" baseline="0" dirty="0" err="1"/>
              <a:t>bergerak</a:t>
            </a:r>
            <a:r>
              <a:rPr lang="en-US" baseline="0" dirty="0"/>
              <a:t> </a:t>
            </a:r>
            <a:r>
              <a:rPr lang="en-US" baseline="0" dirty="0" err="1"/>
              <a:t>maju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4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85700" y="2050649"/>
            <a:ext cx="4504400" cy="363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67"/>
            </a:lvl1pPr>
            <a:lvl2pPr lvl="1">
              <a:spcBef>
                <a:spcPts val="0"/>
              </a:spcBef>
              <a:buSzPct val="100000"/>
              <a:defRPr sz="2667"/>
            </a:lvl2pPr>
            <a:lvl3pPr lvl="2">
              <a:spcBef>
                <a:spcPts val="0"/>
              </a:spcBef>
              <a:buSzPct val="100000"/>
              <a:defRPr sz="2667"/>
            </a:lvl3pPr>
            <a:lvl4pPr lvl="3">
              <a:spcBef>
                <a:spcPts val="0"/>
              </a:spcBef>
              <a:buSzPct val="100000"/>
              <a:defRPr sz="2667"/>
            </a:lvl4pPr>
            <a:lvl5pPr lvl="4">
              <a:spcBef>
                <a:spcPts val="0"/>
              </a:spcBef>
              <a:buSzPct val="100000"/>
              <a:defRPr sz="2667"/>
            </a:lvl5pPr>
            <a:lvl6pPr lvl="5">
              <a:spcBef>
                <a:spcPts val="0"/>
              </a:spcBef>
              <a:buSzPct val="100000"/>
              <a:defRPr sz="2667"/>
            </a:lvl6pPr>
            <a:lvl7pPr lvl="6">
              <a:spcBef>
                <a:spcPts val="0"/>
              </a:spcBef>
              <a:buSzPct val="100000"/>
              <a:defRPr sz="2667"/>
            </a:lvl7pPr>
            <a:lvl8pPr lvl="7">
              <a:spcBef>
                <a:spcPts val="0"/>
              </a:spcBef>
              <a:buSzPct val="100000"/>
              <a:defRPr sz="2667"/>
            </a:lvl8pPr>
            <a:lvl9pPr lvl="8">
              <a:spcBef>
                <a:spcPts val="0"/>
              </a:spcBef>
              <a:buSzPct val="100000"/>
              <a:defRPr sz="2667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861498" y="2050649"/>
            <a:ext cx="4504399" cy="363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67"/>
            </a:lvl1pPr>
            <a:lvl2pPr lvl="1">
              <a:spcBef>
                <a:spcPts val="0"/>
              </a:spcBef>
              <a:buSzPct val="100000"/>
              <a:defRPr sz="2667"/>
            </a:lvl2pPr>
            <a:lvl3pPr lvl="2">
              <a:spcBef>
                <a:spcPts val="0"/>
              </a:spcBef>
              <a:buSzPct val="100000"/>
              <a:defRPr sz="2667"/>
            </a:lvl3pPr>
            <a:lvl4pPr lvl="3">
              <a:spcBef>
                <a:spcPts val="0"/>
              </a:spcBef>
              <a:buSzPct val="100000"/>
              <a:defRPr sz="2667"/>
            </a:lvl4pPr>
            <a:lvl5pPr lvl="4">
              <a:spcBef>
                <a:spcPts val="0"/>
              </a:spcBef>
              <a:buSzPct val="100000"/>
              <a:defRPr sz="2667"/>
            </a:lvl5pPr>
            <a:lvl6pPr lvl="5">
              <a:spcBef>
                <a:spcPts val="0"/>
              </a:spcBef>
              <a:buSzPct val="100000"/>
              <a:defRPr sz="2667"/>
            </a:lvl6pPr>
            <a:lvl7pPr lvl="6">
              <a:spcBef>
                <a:spcPts val="0"/>
              </a:spcBef>
              <a:buSzPct val="100000"/>
              <a:defRPr sz="2667"/>
            </a:lvl7pPr>
            <a:lvl8pPr lvl="7">
              <a:spcBef>
                <a:spcPts val="0"/>
              </a:spcBef>
              <a:buSzPct val="100000"/>
              <a:defRPr sz="2667"/>
            </a:lvl8pPr>
            <a:lvl9pPr lvl="8">
              <a:spcBef>
                <a:spcPts val="0"/>
              </a:spcBef>
              <a:buSzPct val="100000"/>
              <a:defRPr sz="2667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78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6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6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7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952837A-2DD6-3C45-BE23-6AD7C6D4B1F4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BD975AB-F01F-1847-873A-FE129D27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B7CE-6A8E-6F49-8BC2-98662C753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Puerperium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91026-462D-AF4F-8A29-0C7E6D08E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Rajwa</a:t>
            </a:r>
            <a:r>
              <a:rPr lang="en-US" dirty="0"/>
              <a:t> Zahra </a:t>
            </a:r>
            <a:r>
              <a:rPr lang="en-US" dirty="0" err="1"/>
              <a:t>Mardhiyyah</a:t>
            </a:r>
            <a:endParaRPr lang="en-US" dirty="0"/>
          </a:p>
          <a:p>
            <a:r>
              <a:rPr lang="en-US" dirty="0"/>
              <a:t>1810211065</a:t>
            </a:r>
          </a:p>
        </p:txBody>
      </p:sp>
    </p:spTree>
    <p:extLst>
      <p:ext uri="{BB962C8B-B14F-4D97-AF65-F5344CB8AC3E}">
        <p14:creationId xmlns:p14="http://schemas.microsoft.com/office/powerpoint/2010/main" val="58731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PERUBAHAN PADA SISTEM REPRODUKSI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1" y="1803400"/>
            <a:ext cx="9683900" cy="4378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/>
              <a:t>ENDOMETRIUM</a:t>
            </a:r>
          </a:p>
          <a:p>
            <a:pPr marL="457189" indent="-457189">
              <a:lnSpc>
                <a:spcPct val="150000"/>
              </a:lnSpc>
            </a:pPr>
            <a:r>
              <a:rPr lang="en-US" sz="2400" dirty="0" err="1"/>
              <a:t>Regenerasi</a:t>
            </a:r>
            <a:r>
              <a:rPr lang="en-US" sz="2400" dirty="0"/>
              <a:t> Endometrium</a:t>
            </a:r>
          </a:p>
          <a:p>
            <a:pPr marL="731509" lvl="1" indent="-457189">
              <a:lnSpc>
                <a:spcPct val="150000"/>
              </a:lnSpc>
              <a:buFontTx/>
              <a:buChar char="-"/>
            </a:pPr>
            <a:r>
              <a:rPr lang="en-US" sz="2400" dirty="0"/>
              <a:t>2-3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pasca</a:t>
            </a:r>
            <a:r>
              <a:rPr lang="en-US" sz="2400" dirty="0"/>
              <a:t> </a:t>
            </a:r>
            <a:r>
              <a:rPr lang="en-US" sz="2400" dirty="0" err="1"/>
              <a:t>partus</a:t>
            </a:r>
            <a:r>
              <a:rPr lang="en-US" sz="2400" dirty="0"/>
              <a:t>,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desidua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diferensiasi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2 </a:t>
            </a:r>
            <a:r>
              <a:rPr lang="en-US" sz="2400" dirty="0" err="1"/>
              <a:t>lapisan</a:t>
            </a:r>
            <a:r>
              <a:rPr lang="en-US" sz="2400" dirty="0"/>
              <a:t> :</a:t>
            </a:r>
          </a:p>
          <a:p>
            <a:pPr marL="457189" indent="-457189">
              <a:lnSpc>
                <a:spcPct val="150000"/>
              </a:lnSpc>
              <a:buAutoNum type="arabicPeriod"/>
            </a:pPr>
            <a:r>
              <a:rPr lang="en-US" sz="2400" dirty="0">
                <a:sym typeface="Wingdings" pitchFamily="2" charset="2"/>
              </a:rPr>
              <a:t>Stratum superficial  </a:t>
            </a:r>
            <a:r>
              <a:rPr lang="en-US" sz="2400" dirty="0" err="1">
                <a:sym typeface="Wingdings" pitchFamily="2" charset="2"/>
              </a:rPr>
              <a:t>nekrotik</a:t>
            </a:r>
            <a:r>
              <a:rPr lang="en-US" sz="2400" dirty="0">
                <a:sym typeface="Wingdings" pitchFamily="2" charset="2"/>
              </a:rPr>
              <a:t>, yang </a:t>
            </a:r>
            <a:r>
              <a:rPr lang="en-US" sz="2400" dirty="0" err="1">
                <a:sym typeface="Wingdings" pitchFamily="2" charset="2"/>
              </a:rPr>
              <a:t>terkelupas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bersama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lokhia</a:t>
            </a:r>
            <a:endParaRPr lang="en-US" sz="2400" dirty="0">
              <a:sym typeface="Wingdings" pitchFamily="2" charset="2"/>
            </a:endParaRPr>
          </a:p>
          <a:p>
            <a:pPr marL="457189" indent="-457189">
              <a:lnSpc>
                <a:spcPct val="150000"/>
              </a:lnSpc>
              <a:buAutoNum type="arabicPeriod"/>
            </a:pPr>
            <a:r>
              <a:rPr lang="en-US" sz="2400" dirty="0">
                <a:sym typeface="Wingdings" pitchFamily="2" charset="2"/>
              </a:rPr>
              <a:t>Stratum basal  </a:t>
            </a:r>
            <a:r>
              <a:rPr lang="en-US" sz="2400" dirty="0" err="1">
                <a:sym typeface="Wingdings" pitchFamily="2" charset="2"/>
              </a:rPr>
              <a:t>sumber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pembentukan</a:t>
            </a:r>
            <a:r>
              <a:rPr lang="en-US" sz="2400" dirty="0">
                <a:sym typeface="Wingdings" pitchFamily="2" charset="2"/>
              </a:rPr>
              <a:t> endometrium </a:t>
            </a:r>
            <a:r>
              <a:rPr lang="en-US" sz="2400" dirty="0" err="1">
                <a:sym typeface="Wingdings" pitchFamily="2" charset="2"/>
              </a:rPr>
              <a:t>baru</a:t>
            </a:r>
            <a:endParaRPr lang="en-US" sz="2400" dirty="0"/>
          </a:p>
          <a:p>
            <a:pPr marL="731509" lvl="1" indent="-457189">
              <a:lnSpc>
                <a:spcPct val="150000"/>
              </a:lnSpc>
              <a:buFontTx/>
              <a:buChar char="-"/>
            </a:pPr>
            <a:r>
              <a:rPr lang="en-US" sz="2400" dirty="0" err="1"/>
              <a:t>Dalam</a:t>
            </a:r>
            <a:r>
              <a:rPr lang="en-US" sz="2400" dirty="0"/>
              <a:t> 1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,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tertutup</a:t>
            </a:r>
            <a:r>
              <a:rPr lang="en-US" sz="2400" dirty="0"/>
              <a:t> </a:t>
            </a:r>
            <a:r>
              <a:rPr lang="en-US" sz="2400" dirty="0" err="1"/>
              <a:t>epitel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endometrium </a:t>
            </a:r>
            <a:r>
              <a:rPr lang="en-US" sz="2400" dirty="0" err="1"/>
              <a:t>pulih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3</a:t>
            </a:r>
          </a:p>
          <a:p>
            <a:pPr>
              <a:buNone/>
            </a:pPr>
            <a:endParaRPr lang="en-US" sz="2400" dirty="0">
              <a:sym typeface="Wingdings" pitchFamily="2" charset="2"/>
            </a:endParaRPr>
          </a:p>
          <a:p>
            <a:pPr>
              <a:buNone/>
            </a:pPr>
            <a:endParaRPr lang="en-US" sz="2400" dirty="0"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809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PERUBAHAN PADA SISTEM REPRODUKSI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1" y="1666240"/>
            <a:ext cx="9683900" cy="4799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/>
              <a:t>SERVIKS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Dalam</a:t>
            </a:r>
            <a:r>
              <a:rPr lang="en-US" sz="2400" dirty="0"/>
              <a:t> 1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menutup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sembuh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partus</a:t>
            </a:r>
            <a:r>
              <a:rPr lang="en-US" sz="2400" dirty="0"/>
              <a:t> (slit-like opening)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/>
          </a:p>
          <a:p>
            <a:pPr algn="just">
              <a:lnSpc>
                <a:spcPct val="150000"/>
              </a:lnSpc>
              <a:buNone/>
            </a:pPr>
            <a:r>
              <a:rPr lang="en-US" sz="2400" dirty="0"/>
              <a:t>VULVA &amp; VAGINA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: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kendur</a:t>
            </a:r>
            <a:endParaRPr lang="en-US" sz="2400" dirty="0"/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ym typeface="Wingdings" pitchFamily="2" charset="2"/>
              </a:rPr>
              <a:t>Setelah</a:t>
            </a:r>
            <a:r>
              <a:rPr lang="en-US" sz="2400" dirty="0">
                <a:sym typeface="Wingdings" pitchFamily="2" charset="2"/>
              </a:rPr>
              <a:t> 3 </a:t>
            </a:r>
            <a:r>
              <a:rPr lang="en-US" sz="2400" dirty="0" err="1">
                <a:sym typeface="Wingdings" pitchFamily="2" charset="2"/>
              </a:rPr>
              <a:t>minggu</a:t>
            </a:r>
            <a:r>
              <a:rPr lang="en-US" sz="2400" dirty="0">
                <a:sym typeface="Wingdings" pitchFamily="2" charset="2"/>
              </a:rPr>
              <a:t>  </a:t>
            </a:r>
            <a:r>
              <a:rPr lang="en-US" sz="2400" dirty="0" err="1">
                <a:sym typeface="Wingdings" pitchFamily="2" charset="2"/>
              </a:rPr>
              <a:t>rugae</a:t>
            </a:r>
            <a:r>
              <a:rPr lang="en-US" sz="2400" dirty="0">
                <a:sym typeface="Wingdings" pitchFamily="2" charset="2"/>
              </a:rPr>
              <a:t> vagina </a:t>
            </a:r>
            <a:r>
              <a:rPr lang="en-US" sz="2400" dirty="0" err="1">
                <a:sym typeface="Wingdings" pitchFamily="2" charset="2"/>
              </a:rPr>
              <a:t>berangsur-angsur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muncul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kembali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labia </a:t>
            </a:r>
            <a:r>
              <a:rPr lang="en-US" sz="2400" dirty="0" err="1">
                <a:sym typeface="Wingdings" pitchFamily="2" charset="2"/>
              </a:rPr>
              <a:t>menjadi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lebih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menonjol</a:t>
            </a:r>
            <a:endParaRPr lang="en-US" sz="2400" dirty="0">
              <a:sym typeface="Wingdings" pitchFamily="2" charset="2"/>
            </a:endParaRPr>
          </a:p>
          <a:p>
            <a:pPr>
              <a:buNone/>
            </a:pPr>
            <a:endParaRPr lang="en-US" sz="2400" dirty="0"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471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PERUBAHAN PADA SISTEM REPRODUKSI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1" y="1803400"/>
            <a:ext cx="9683900" cy="36324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/>
              <a:t>PERINEUM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: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kendur</a:t>
            </a:r>
            <a:endParaRPr lang="en-US" sz="2400" dirty="0"/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5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pasca</a:t>
            </a:r>
            <a:r>
              <a:rPr lang="en-US" sz="2400" dirty="0"/>
              <a:t> </a:t>
            </a:r>
            <a:r>
              <a:rPr lang="en-US" sz="2400" dirty="0" err="1"/>
              <a:t>partus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mendapatkan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kembali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sebagian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besar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tonusnya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namun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tetap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lebih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kendur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daripada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keadaan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sebelum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partus</a:t>
            </a:r>
            <a:endParaRPr lang="en-US" sz="2400" dirty="0"/>
          </a:p>
          <a:p>
            <a:pPr>
              <a:buNone/>
            </a:pPr>
            <a:endParaRPr lang="en-US" sz="2400" dirty="0"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4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B7CE-6A8E-6F49-8BC2-98662C753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Fisiologi</a:t>
            </a:r>
            <a:r>
              <a:rPr lang="en-US" dirty="0"/>
              <a:t> </a:t>
            </a:r>
            <a:r>
              <a:rPr lang="en-US" dirty="0" err="1"/>
              <a:t>Laktasi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91026-462D-AF4F-8A29-0C7E6D08E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Rajwa</a:t>
            </a:r>
            <a:r>
              <a:rPr lang="en-US" dirty="0"/>
              <a:t> Zahra </a:t>
            </a:r>
            <a:r>
              <a:rPr lang="en-US" dirty="0" err="1"/>
              <a:t>Mardhiyyah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9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A46A-20E1-DC45-8B1C-A3C8AEB9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Payudara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77FD-9609-DB47-860D-BC3A4728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1530274"/>
            <a:ext cx="10811436" cy="53963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err="1"/>
              <a:t>Payudara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pubertas</a:t>
            </a:r>
            <a:r>
              <a:rPr lang="en-US" dirty="0"/>
              <a:t>. </a:t>
            </a:r>
            <a:r>
              <a:rPr lang="en-US" dirty="0" err="1"/>
              <a:t>Dirangsang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estrogen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; estrogen yang </a:t>
            </a:r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mammae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deposit lemak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estrogen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yang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ASI</a:t>
            </a:r>
          </a:p>
          <a:p>
            <a:pPr>
              <a:lnSpc>
                <a:spcPct val="170000"/>
              </a:lnSpc>
            </a:pPr>
            <a:r>
              <a:rPr lang="en-ID" dirty="0" err="1"/>
              <a:t>Hormon</a:t>
            </a:r>
            <a:r>
              <a:rPr lang="en-ID" dirty="0"/>
              <a:t> yang </a:t>
            </a:r>
            <a:r>
              <a:rPr lang="en-ID" dirty="0" err="1"/>
              <a:t>ikut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mempercepat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prolaktin</a:t>
            </a:r>
            <a:r>
              <a:rPr lang="en-ID" dirty="0"/>
              <a:t>, insulin, </a:t>
            </a:r>
            <a:r>
              <a:rPr lang="en-ID" dirty="0" err="1"/>
              <a:t>kortisol</a:t>
            </a:r>
            <a:r>
              <a:rPr lang="en-ID" dirty="0"/>
              <a:t>,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tiroid</a:t>
            </a:r>
            <a:r>
              <a:rPr lang="en-ID" dirty="0"/>
              <a:t>,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paratiroid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GH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chemeClr val="accent2"/>
                </a:solidFill>
              </a:rPr>
              <a:t>Estrogen yang </a:t>
            </a:r>
            <a:r>
              <a:rPr lang="en-US" b="1" dirty="0" err="1">
                <a:solidFill>
                  <a:schemeClr val="accent2"/>
                </a:solidFill>
              </a:rPr>
              <a:t>disekresi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plasenta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selama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kehamilan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menyebabkan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sistem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duktus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payudara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tumbuh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bercabang</a:t>
            </a:r>
            <a:r>
              <a:rPr lang="en-US" b="1" dirty="0">
                <a:solidFill>
                  <a:schemeClr val="accent2"/>
                </a:solidFill>
              </a:rPr>
              <a:t>. Serta </a:t>
            </a:r>
            <a:r>
              <a:rPr lang="en-US" b="1" dirty="0" err="1">
                <a:solidFill>
                  <a:schemeClr val="accent2"/>
                </a:solidFill>
              </a:rPr>
              <a:t>jumlah</a:t>
            </a:r>
            <a:r>
              <a:rPr lang="en-US" b="1" dirty="0">
                <a:solidFill>
                  <a:schemeClr val="accent2"/>
                </a:solidFill>
              </a:rPr>
              <a:t> stroma </a:t>
            </a:r>
            <a:r>
              <a:rPr lang="en-US" b="1" dirty="0" err="1">
                <a:solidFill>
                  <a:schemeClr val="accent2"/>
                </a:solidFill>
              </a:rPr>
              <a:t>payudara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meningkat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sejumlah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besar</a:t>
            </a:r>
            <a:r>
              <a:rPr lang="en-US" b="1" dirty="0">
                <a:solidFill>
                  <a:schemeClr val="accent2"/>
                </a:solidFill>
              </a:rPr>
              <a:t> lemak </a:t>
            </a:r>
            <a:r>
              <a:rPr lang="en-US" b="1" dirty="0" err="1">
                <a:solidFill>
                  <a:schemeClr val="accent2"/>
                </a:solidFill>
              </a:rPr>
              <a:t>terbentuk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dalam</a:t>
            </a:r>
            <a:r>
              <a:rPr lang="en-US" b="1" dirty="0">
                <a:solidFill>
                  <a:schemeClr val="accent2"/>
                </a:solidFill>
              </a:rPr>
              <a:t> stroma</a:t>
            </a:r>
            <a:endParaRPr lang="en-ID" dirty="0"/>
          </a:p>
          <a:p>
            <a:pPr>
              <a:lnSpc>
                <a:spcPct val="170000"/>
              </a:lnSpc>
            </a:pPr>
            <a:r>
              <a:rPr lang="en-US" dirty="0"/>
              <a:t>Setelah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duktus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, </a:t>
            </a:r>
            <a:r>
              <a:rPr lang="en-US" dirty="0" err="1"/>
              <a:t>progesteron</a:t>
            </a:r>
            <a:r>
              <a:rPr lang="en-US" dirty="0"/>
              <a:t> </a:t>
            </a:r>
            <a:r>
              <a:rPr lang="en-US" dirty="0" err="1"/>
              <a:t>bersinergi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estrogen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lobulus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alveolus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sel2 alveoli.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9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0989-E3C8-2141-8D82-33AF928E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Laktasi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9BEE-D5AD-864B-A6BD-BA38B056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7435"/>
            <a:ext cx="10058400" cy="473336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 err="1"/>
              <a:t>Prolaktin</a:t>
            </a:r>
            <a:r>
              <a:rPr lang="en-US" dirty="0"/>
              <a:t> </a:t>
            </a:r>
            <a:r>
              <a:rPr lang="en-US" dirty="0" err="1"/>
              <a:t>disekresi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hipofisis</a:t>
            </a:r>
            <a:r>
              <a:rPr lang="en-US" dirty="0"/>
              <a:t> anterior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konsentrasinya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. </a:t>
            </a:r>
            <a:r>
              <a:rPr lang="en-US" dirty="0" err="1"/>
              <a:t>Meningkat</a:t>
            </a:r>
            <a:r>
              <a:rPr lang="en-US" dirty="0"/>
              <a:t> 10-20x </a:t>
            </a:r>
            <a:r>
              <a:rPr lang="en-US" dirty="0" err="1"/>
              <a:t>kadar</a:t>
            </a:r>
            <a:r>
              <a:rPr lang="en-US" dirty="0"/>
              <a:t> normal. 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air </a:t>
            </a:r>
            <a:r>
              <a:rPr lang="en-US" dirty="0" err="1"/>
              <a:t>susu</a:t>
            </a:r>
            <a:r>
              <a:rPr lang="en-US" dirty="0"/>
              <a:t>.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estrogen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progesteron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bbrp</a:t>
            </a:r>
            <a:r>
              <a:rPr lang="en-US" dirty="0"/>
              <a:t> </a:t>
            </a:r>
            <a:r>
              <a:rPr lang="en-US" dirty="0" err="1"/>
              <a:t>mililiter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disekresikan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dilahirkan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disekresi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kolostrum</a:t>
            </a:r>
            <a:r>
              <a:rPr lang="en-US" dirty="0"/>
              <a:t>. </a:t>
            </a:r>
            <a:r>
              <a:rPr lang="en-US" dirty="0" err="1"/>
              <a:t>Kolostrum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protein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laktosa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lemak.</a:t>
            </a:r>
          </a:p>
          <a:p>
            <a:pPr>
              <a:lnSpc>
                <a:spcPct val="170000"/>
              </a:lnSpc>
            </a:pPr>
            <a:r>
              <a:rPr lang="en-US" dirty="0"/>
              <a:t>Setelah 1-7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 air </a:t>
            </a:r>
            <a:r>
              <a:rPr lang="en-US" dirty="0" err="1"/>
              <a:t>susu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koostrum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622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716-5D0D-A643-BA6F-CD62410B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58588"/>
            <a:ext cx="10058400" cy="581361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GB" dirty="0" err="1"/>
              <a:t>Memasuki</a:t>
            </a:r>
            <a:r>
              <a:rPr lang="en-GB" dirty="0"/>
              <a:t> </a:t>
            </a:r>
            <a:r>
              <a:rPr lang="en-GB" dirty="0" err="1"/>
              <a:t>hari</a:t>
            </a:r>
            <a:r>
              <a:rPr lang="en-GB" dirty="0"/>
              <a:t> ke-9 </a:t>
            </a:r>
            <a:r>
              <a:rPr lang="en-GB" dirty="0" err="1"/>
              <a:t>pasca</a:t>
            </a:r>
            <a:r>
              <a:rPr lang="en-GB" dirty="0"/>
              <a:t> </a:t>
            </a:r>
            <a:r>
              <a:rPr lang="en-GB" dirty="0" err="1"/>
              <a:t>melahirkan</a:t>
            </a:r>
            <a:r>
              <a:rPr lang="en-GB" dirty="0"/>
              <a:t>,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hormon</a:t>
            </a:r>
            <a:r>
              <a:rPr lang="en-GB" dirty="0"/>
              <a:t> </a:t>
            </a:r>
            <a:r>
              <a:rPr lang="en-GB" dirty="0" err="1"/>
              <a:t>prolaktin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darah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semakin</a:t>
            </a:r>
            <a:r>
              <a:rPr lang="en-GB" dirty="0"/>
              <a:t> </a:t>
            </a:r>
            <a:r>
              <a:rPr lang="en-GB" dirty="0" err="1"/>
              <a:t>menurun</a:t>
            </a:r>
            <a:r>
              <a:rPr lang="en-GB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putting </a:t>
            </a:r>
            <a:r>
              <a:rPr lang="en-US" dirty="0" err="1"/>
              <a:t>susu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hipotalamus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lonjakan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prolaktin</a:t>
            </a:r>
            <a:r>
              <a:rPr lang="en-US" dirty="0"/>
              <a:t> 10-20x </a:t>
            </a:r>
            <a:r>
              <a:rPr lang="en-US" dirty="0" err="1"/>
              <a:t>lipat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kira-kira</a:t>
            </a:r>
            <a:r>
              <a:rPr lang="en-US" dirty="0"/>
              <a:t> 1 jam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accent6"/>
                </a:solidFill>
              </a:rPr>
              <a:t>Hipotalamus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merangsang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pembentukan</a:t>
            </a:r>
            <a:r>
              <a:rPr lang="en-US" dirty="0">
                <a:solidFill>
                  <a:schemeClr val="accent6"/>
                </a:solidFill>
              </a:rPr>
              <a:t> hormon2 </a:t>
            </a:r>
            <a:r>
              <a:rPr lang="en-US" dirty="0" err="1">
                <a:solidFill>
                  <a:schemeClr val="accent6"/>
                </a:solidFill>
              </a:rPr>
              <a:t>kecuali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prolaktin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justru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menghambat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 err="1">
                <a:solidFill>
                  <a:schemeClr val="accent6"/>
                </a:solidFill>
              </a:rPr>
              <a:t>Sehingga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kerusakan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hipotalamus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seringkali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meningkatkan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sekresi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prolaktin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menekan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sekresi</a:t>
            </a:r>
            <a:r>
              <a:rPr lang="en-US" dirty="0">
                <a:solidFill>
                  <a:schemeClr val="accent6"/>
                </a:solidFill>
              </a:rPr>
              <a:t> hormon2 lain. </a:t>
            </a:r>
            <a:r>
              <a:rPr lang="en-US" dirty="0" err="1">
                <a:solidFill>
                  <a:schemeClr val="accent6"/>
                </a:solidFill>
              </a:rPr>
              <a:t>Prolaktin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dihambat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dengan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faktor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penghambat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dopamin</a:t>
            </a:r>
            <a:r>
              <a:rPr lang="en-US" dirty="0">
                <a:solidFill>
                  <a:schemeClr val="accent6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prolaktin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gonadotropin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ovarium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payudara</a:t>
            </a:r>
            <a:r>
              <a:rPr lang="en-GB" dirty="0"/>
              <a:t> </a:t>
            </a:r>
            <a:r>
              <a:rPr lang="en-GB" dirty="0" err="1"/>
              <a:t>penuh</a:t>
            </a:r>
            <a:r>
              <a:rPr lang="en-GB" dirty="0"/>
              <a:t> </a:t>
            </a:r>
            <a:r>
              <a:rPr lang="en-GB" dirty="0" err="1"/>
              <a:t>berisi</a:t>
            </a:r>
            <a:r>
              <a:rPr lang="en-GB" dirty="0"/>
              <a:t> ASI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dikeluarkan</a:t>
            </a:r>
            <a:r>
              <a:rPr lang="en-GB" dirty="0"/>
              <a:t>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  </a:t>
            </a:r>
            <a:r>
              <a:rPr lang="en-GB" dirty="0" err="1"/>
              <a:t>peningkatan</a:t>
            </a:r>
            <a:r>
              <a:rPr lang="en-GB" dirty="0"/>
              <a:t> protein </a:t>
            </a:r>
            <a:r>
              <a:rPr lang="en-GB" i="1" dirty="0"/>
              <a:t>feedback inhibitor of lactation (FIL) </a:t>
            </a:r>
            <a:r>
              <a:rPr lang="en-GB" dirty="0"/>
              <a:t>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payudara</a:t>
            </a:r>
            <a:r>
              <a:rPr lang="en-GB" dirty="0"/>
              <a:t>. FIL </a:t>
            </a:r>
            <a:r>
              <a:rPr lang="en-GB" dirty="0" err="1"/>
              <a:t>menghambat</a:t>
            </a:r>
            <a:r>
              <a:rPr lang="en-GB" dirty="0"/>
              <a:t> </a:t>
            </a:r>
            <a:r>
              <a:rPr lang="en-GB" dirty="0" err="1"/>
              <a:t>produksi</a:t>
            </a:r>
            <a:r>
              <a:rPr lang="en-GB" dirty="0"/>
              <a:t> ASI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jumlah</a:t>
            </a:r>
            <a:r>
              <a:rPr lang="en-GB" dirty="0"/>
              <a:t> ASI di alveoli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. </a:t>
            </a:r>
            <a:r>
              <a:rPr lang="en-GB" dirty="0" err="1"/>
              <a:t>Ketika</a:t>
            </a:r>
            <a:r>
              <a:rPr lang="en-GB" dirty="0"/>
              <a:t> ASI di alveoli </a:t>
            </a:r>
            <a:r>
              <a:rPr lang="en-GB" dirty="0" err="1"/>
              <a:t>kosong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jumlah</a:t>
            </a:r>
            <a:r>
              <a:rPr lang="en-GB" dirty="0"/>
              <a:t> FIL </a:t>
            </a:r>
            <a:r>
              <a:rPr lang="en-GB" dirty="0" err="1"/>
              <a:t>menurun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ASI </a:t>
            </a:r>
            <a:r>
              <a:rPr lang="en-GB" dirty="0" err="1"/>
              <a:t>diproduksi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6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A3C7-6317-0E4E-BED7-A86B5451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8E55DC-F847-E647-BD21-DF86E3633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991" y="1237129"/>
            <a:ext cx="11122761" cy="45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9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63F8-6BA6-C34A-AD0C-54F21227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7169083" cy="1609344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ejeksi</a:t>
            </a:r>
            <a:r>
              <a:rPr lang="en-US" dirty="0"/>
              <a:t> (</a:t>
            </a:r>
            <a:r>
              <a:rPr lang="en-US" i="1" dirty="0"/>
              <a:t>let down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1516-7607-1A4D-A3D5-60FBE65E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0" y="1609344"/>
            <a:ext cx="6594976" cy="48721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mengisap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air </a:t>
            </a:r>
            <a:r>
              <a:rPr lang="en-US" dirty="0" err="1"/>
              <a:t>susu</a:t>
            </a:r>
            <a:endParaRPr lang="en-US" dirty="0"/>
          </a:p>
          <a:p>
            <a:pPr algn="just"/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transmisi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melalui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saraf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somatik</a:t>
            </a:r>
            <a:r>
              <a:rPr lang="en-US" dirty="0">
                <a:sym typeface="Wingdings" pitchFamily="2" charset="2"/>
              </a:rPr>
              <a:t> putting  medulla spinalis  </a:t>
            </a:r>
            <a:r>
              <a:rPr lang="en-US" dirty="0" err="1">
                <a:sym typeface="Wingdings" pitchFamily="2" charset="2"/>
              </a:rPr>
              <a:t>hipotalamus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sekresi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oksitosin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prolaktin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oksitosin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darah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kontraksi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mioepitel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mengalirkan</a:t>
            </a:r>
            <a:r>
              <a:rPr lang="en-US" dirty="0">
                <a:sym typeface="Wingdings" pitchFamily="2" charset="2"/>
              </a:rPr>
              <a:t> air </a:t>
            </a:r>
            <a:r>
              <a:rPr lang="en-US" dirty="0" err="1">
                <a:sym typeface="Wingdings" pitchFamily="2" charset="2"/>
              </a:rPr>
              <a:t>susu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alveoli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ductus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tekanan</a:t>
            </a:r>
            <a:r>
              <a:rPr lang="en-US" dirty="0">
                <a:sym typeface="Wingdings" pitchFamily="2" charset="2"/>
              </a:rPr>
              <a:t> +10 </a:t>
            </a:r>
            <a:r>
              <a:rPr lang="en-US" dirty="0" err="1">
                <a:sym typeface="Wingdings" pitchFamily="2" charset="2"/>
              </a:rPr>
              <a:t>sampai</a:t>
            </a:r>
            <a:r>
              <a:rPr lang="en-US" dirty="0">
                <a:sym typeface="Wingdings" pitchFamily="2" charset="2"/>
              </a:rPr>
              <a:t> 20 mmHg.</a:t>
            </a:r>
          </a:p>
          <a:p>
            <a:pPr algn="just"/>
            <a:r>
              <a:rPr lang="en-US" dirty="0">
                <a:sym typeface="Wingdings" pitchFamily="2" charset="2"/>
              </a:rPr>
              <a:t>Yang </a:t>
            </a:r>
            <a:r>
              <a:rPr lang="en-US" dirty="0" err="1">
                <a:sym typeface="Wingdings" pitchFamily="2" charset="2"/>
              </a:rPr>
              <a:t>cukup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menarik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ialah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bahwa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ibu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membelai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bayi</a:t>
            </a:r>
            <a:r>
              <a:rPr lang="en-US" dirty="0">
                <a:sym typeface="Wingdings" pitchFamily="2" charset="2"/>
              </a:rPr>
              <a:t> / </a:t>
            </a:r>
            <a:r>
              <a:rPr lang="en-US" dirty="0" err="1">
                <a:sym typeface="Wingdings" pitchFamily="2" charset="2"/>
              </a:rPr>
              <a:t>mendengar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bayi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menangis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cukup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sinyal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emosional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hipotalamus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ejeksi</a:t>
            </a:r>
            <a:r>
              <a:rPr lang="en-US" dirty="0">
                <a:sym typeface="Wingdings" pitchFamily="2" charset="2"/>
              </a:rPr>
              <a:t> air </a:t>
            </a:r>
            <a:r>
              <a:rPr lang="en-US" dirty="0" err="1">
                <a:sym typeface="Wingdings" pitchFamily="2" charset="2"/>
              </a:rPr>
              <a:t>susu</a:t>
            </a:r>
            <a:endParaRPr lang="en-US" dirty="0">
              <a:sym typeface="Wingdings" pitchFamily="2" charset="2"/>
            </a:endParaRPr>
          </a:p>
          <a:p>
            <a:pPr algn="just"/>
            <a:r>
              <a:rPr lang="en-US" dirty="0" err="1">
                <a:sym typeface="Wingdings" pitchFamily="2" charset="2"/>
              </a:rPr>
              <a:t>Faktor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psikogenik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perangsangan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sistem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saraf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simpatis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umum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seluruh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tubuh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dapat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menghambat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sekresi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oksitosi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akibatnya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ejeksi</a:t>
            </a:r>
            <a:r>
              <a:rPr lang="en-US" dirty="0">
                <a:sym typeface="Wingdings" pitchFamily="2" charset="2"/>
              </a:rPr>
              <a:t> air </a:t>
            </a:r>
            <a:r>
              <a:rPr lang="en-US" dirty="0" err="1">
                <a:sym typeface="Wingdings" pitchFamily="2" charset="2"/>
              </a:rPr>
              <a:t>susu</a:t>
            </a:r>
            <a:r>
              <a:rPr lang="en-US" dirty="0">
                <a:sym typeface="Wingdings" pitchFamily="2" charset="2"/>
              </a:rPr>
              <a:t>. 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72028A5-B27E-7F48-A309-30AD6B0C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531" y="17929"/>
            <a:ext cx="4867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424D-9021-9540-B450-7475319A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E223-BE7F-8449-8B00-E99C7A8CF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err="1"/>
              <a:t>Umumnya</a:t>
            </a:r>
            <a:r>
              <a:rPr lang="en-GB" dirty="0"/>
              <a:t> </a:t>
            </a:r>
            <a:r>
              <a:rPr lang="en-GB" dirty="0" err="1"/>
              <a:t>fase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 </a:t>
            </a:r>
            <a:r>
              <a:rPr lang="en-GB" dirty="0" err="1"/>
              <a:t>sejak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anak</a:t>
            </a:r>
            <a:r>
              <a:rPr lang="en-GB" dirty="0"/>
              <a:t> </a:t>
            </a:r>
            <a:r>
              <a:rPr lang="en-GB" dirty="0" err="1"/>
              <a:t>disapih</a:t>
            </a:r>
            <a:r>
              <a:rPr lang="en-GB" dirty="0"/>
              <a:t> </a:t>
            </a:r>
            <a:r>
              <a:rPr lang="en-GB" dirty="0" err="1"/>
              <a:t>sampai</a:t>
            </a:r>
            <a:r>
              <a:rPr lang="en-GB" dirty="0"/>
              <a:t> </a:t>
            </a:r>
            <a:r>
              <a:rPr lang="en-GB" dirty="0" err="1"/>
              <a:t>hari</a:t>
            </a:r>
            <a:r>
              <a:rPr lang="en-GB" dirty="0"/>
              <a:t> ke-40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terakhir</a:t>
            </a:r>
            <a:r>
              <a:rPr lang="en-GB" dirty="0"/>
              <a:t> kali </a:t>
            </a:r>
            <a:r>
              <a:rPr lang="en-GB" dirty="0" err="1"/>
              <a:t>ibu</a:t>
            </a:r>
            <a:r>
              <a:rPr lang="en-GB" dirty="0"/>
              <a:t> </a:t>
            </a:r>
            <a:r>
              <a:rPr lang="en-GB" dirty="0" err="1"/>
              <a:t>menyusui</a:t>
            </a:r>
            <a:endParaRPr lang="en-GB" dirty="0"/>
          </a:p>
          <a:p>
            <a:pPr algn="just"/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tahap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ASI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 </a:t>
            </a:r>
            <a:r>
              <a:rPr lang="en-GB" dirty="0" err="1"/>
              <a:t>diproduksi</a:t>
            </a:r>
            <a:endParaRPr lang="en-GB" dirty="0"/>
          </a:p>
          <a:p>
            <a:pPr algn="just"/>
            <a:r>
              <a:rPr lang="en-GB" dirty="0" err="1"/>
              <a:t>Ketika</a:t>
            </a:r>
            <a:r>
              <a:rPr lang="en-GB" dirty="0"/>
              <a:t> </a:t>
            </a:r>
            <a:r>
              <a:rPr lang="en-GB" dirty="0" err="1"/>
              <a:t>nanti</a:t>
            </a:r>
            <a:r>
              <a:rPr lang="en-GB" dirty="0"/>
              <a:t> </a:t>
            </a:r>
            <a:r>
              <a:rPr lang="en-GB" dirty="0" err="1"/>
              <a:t>ibu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</a:t>
            </a:r>
            <a:r>
              <a:rPr lang="en-GB" dirty="0" err="1"/>
              <a:t>mengandung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siklus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i="1" dirty="0" err="1"/>
              <a:t>mammogenesis</a:t>
            </a:r>
            <a:r>
              <a:rPr lang="en-GB" dirty="0"/>
              <a:t> 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seterusnya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7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MASA PUERPERIUM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99" y="2050649"/>
            <a:ext cx="9683900" cy="3632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 Masa </a:t>
            </a:r>
            <a:r>
              <a:rPr lang="en-US" dirty="0" err="1"/>
              <a:t>pulih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alat-alat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pra-hamil</a:t>
            </a:r>
            <a:r>
              <a:rPr lang="en-US" dirty="0"/>
              <a:t> yang </a:t>
            </a:r>
            <a:r>
              <a:rPr lang="en-US" dirty="0" err="1"/>
              <a:t>lamanya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6-8 </a:t>
            </a:r>
            <a:r>
              <a:rPr lang="en-US" dirty="0" err="1"/>
              <a:t>minggu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4685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FD4C-401C-044E-827D-AAF356B9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Komposisi</a:t>
            </a:r>
            <a:r>
              <a:rPr lang="en-US" dirty="0"/>
              <a:t> air </a:t>
            </a:r>
            <a:r>
              <a:rPr lang="en-US" dirty="0" err="1"/>
              <a:t>susu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C94134-F923-D44B-B7E3-7BF1D9743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F2460E-70FF-9A49-85F3-D4B6DD30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766775"/>
            <a:ext cx="8991219" cy="47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5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9B5B-302A-7D49-8788-452EC826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laktasi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D3D9-131A-E84D-AD89-B02D1DA7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661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laktasi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1,5 liter air </a:t>
            </a:r>
            <a:r>
              <a:rPr lang="en-US" dirty="0" err="1"/>
              <a:t>susu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harinya</a:t>
            </a:r>
            <a:endParaRPr lang="en-US" dirty="0"/>
          </a:p>
          <a:p>
            <a:pPr algn="just">
              <a:lnSpc>
                <a:spcPct val="170000"/>
              </a:lnSpc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yang </a:t>
            </a:r>
            <a:r>
              <a:rPr lang="en-US" dirty="0" err="1"/>
              <a:t>dialirkan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650 – 750 </a:t>
            </a:r>
            <a:r>
              <a:rPr lang="en-US" dirty="0" err="1"/>
              <a:t>Kal</a:t>
            </a:r>
            <a:r>
              <a:rPr lang="en-US" dirty="0"/>
              <a:t>/L </a:t>
            </a:r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ASI.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ASI</a:t>
            </a:r>
          </a:p>
          <a:p>
            <a:pPr algn="just">
              <a:lnSpc>
                <a:spcPct val="170000"/>
              </a:lnSpc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air </a:t>
            </a:r>
            <a:r>
              <a:rPr lang="en-US" dirty="0" err="1"/>
              <a:t>susu</a:t>
            </a:r>
            <a:r>
              <a:rPr lang="en-US" dirty="0"/>
              <a:t> juga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. </a:t>
            </a:r>
            <a:r>
              <a:rPr lang="en-ID" dirty="0"/>
              <a:t>Colostrum juga </a:t>
            </a:r>
            <a:r>
              <a:rPr lang="en-ID" dirty="0" err="1"/>
              <a:t>mengandung</a:t>
            </a:r>
            <a:r>
              <a:rPr lang="en-ID" dirty="0"/>
              <a:t> antibody IgA, </a:t>
            </a:r>
            <a:r>
              <a:rPr lang="en-ID" dirty="0" err="1"/>
              <a:t>makrofag</a:t>
            </a:r>
            <a:r>
              <a:rPr lang="en-ID" dirty="0"/>
              <a:t>, </a:t>
            </a:r>
            <a:r>
              <a:rPr lang="en-ID" dirty="0" err="1"/>
              <a:t>limfosit</a:t>
            </a:r>
            <a:r>
              <a:rPr lang="en-ID" dirty="0"/>
              <a:t>, lactoferrin, </a:t>
            </a:r>
            <a:r>
              <a:rPr lang="en-ID" dirty="0" err="1"/>
              <a:t>lactoperoxidase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lisozymes</a:t>
            </a:r>
            <a:r>
              <a:rPr lang="en-ID" dirty="0"/>
              <a:t> yang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proteksi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pathogen </a:t>
            </a:r>
            <a:r>
              <a:rPr lang="en-ID" dirty="0" err="1"/>
              <a:t>selama</a:t>
            </a:r>
            <a:r>
              <a:rPr lang="en-ID" dirty="0"/>
              <a:t> masa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. </a:t>
            </a:r>
          </a:p>
          <a:p>
            <a:pPr algn="just">
              <a:lnSpc>
                <a:spcPct val="170000"/>
              </a:lnSpc>
            </a:pPr>
            <a:r>
              <a:rPr lang="en-ID" dirty="0"/>
              <a:t>Colostrum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b="1" dirty="0"/>
              <a:t>ASI </a:t>
            </a:r>
            <a:r>
              <a:rPr lang="en-ID" dirty="0" err="1"/>
              <a:t>sekitar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5 </a:t>
            </a:r>
            <a:r>
              <a:rPr lang="en-ID" dirty="0" err="1"/>
              <a:t>minggu</a:t>
            </a:r>
            <a:r>
              <a:rPr lang="en-ID" dirty="0"/>
              <a:t> postpartum.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amino </a:t>
            </a:r>
            <a:r>
              <a:rPr lang="en-ID" dirty="0" err="1"/>
              <a:t>esensial</a:t>
            </a:r>
            <a:r>
              <a:rPr lang="en-ID" dirty="0"/>
              <a:t>, protein yang </a:t>
            </a:r>
            <a:r>
              <a:rPr lang="en-ID" dirty="0" err="1"/>
              <a:t>spesifik</a:t>
            </a:r>
            <a:r>
              <a:rPr lang="en-ID" dirty="0"/>
              <a:t>, free fatty acids, </a:t>
            </a:r>
            <a:r>
              <a:rPr lang="en-ID" dirty="0" err="1"/>
              <a:t>banyak</a:t>
            </a:r>
            <a:r>
              <a:rPr lang="en-ID" dirty="0"/>
              <a:t> vitamin (</a:t>
            </a:r>
            <a:r>
              <a:rPr lang="en-ID" dirty="0" err="1"/>
              <a:t>kecuali</a:t>
            </a:r>
            <a:r>
              <a:rPr lang="en-ID" dirty="0"/>
              <a:t> vitamin K)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Epidermal Growth Factor (EGF)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. </a:t>
            </a:r>
          </a:p>
          <a:p>
            <a:pPr>
              <a:lnSpc>
                <a:spcPct val="150000"/>
              </a:lnSpc>
            </a:pPr>
            <a:endParaRPr lang="en-ID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0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AB225C-4AA5-EA42-9C98-F0E8CE481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61" r="-154"/>
          <a:stretch/>
        </p:blipFill>
        <p:spPr>
          <a:xfrm>
            <a:off x="6782938" y="3791429"/>
            <a:ext cx="4519110" cy="2710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88339-E170-F04E-BD8A-25783195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4" y="1032295"/>
            <a:ext cx="5297795" cy="4776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CB23D-0DA3-5947-8BC4-635AA6E62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10"/>
          <a:stretch/>
        </p:blipFill>
        <p:spPr>
          <a:xfrm>
            <a:off x="6782938" y="490123"/>
            <a:ext cx="4519110" cy="29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5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PERUBAHAN PADA SISTEM REPRODUKSI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99" y="2050648"/>
            <a:ext cx="9683900" cy="413135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/>
              <a:t>UTERUS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Involusi</a:t>
            </a:r>
            <a:r>
              <a:rPr lang="en-US" dirty="0"/>
              <a:t> 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dirty="0" err="1"/>
              <a:t>Autolisis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penghancuran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jaringan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otot-otot</a:t>
            </a:r>
            <a:r>
              <a:rPr lang="en-US" dirty="0">
                <a:sym typeface="Wingdings" pitchFamily="2" charset="2"/>
              </a:rPr>
              <a:t> uterus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retraksi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(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oksitosin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menjepit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pembuluh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darah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pecah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karena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adanya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pelepasan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plasenta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mengeluarkan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isi</a:t>
            </a:r>
            <a:r>
              <a:rPr lang="en-US" dirty="0">
                <a:sym typeface="Wingdings" pitchFamily="2" charset="2"/>
              </a:rPr>
              <a:t> uterus yang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berguna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dirty="0" err="1">
                <a:sym typeface="Wingdings" pitchFamily="2" charset="2"/>
              </a:rPr>
              <a:t>Iskemia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kekurangan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darah</a:t>
            </a:r>
            <a:r>
              <a:rPr lang="en-US" dirty="0">
                <a:sym typeface="Wingdings" pitchFamily="2" charset="2"/>
              </a:rPr>
              <a:t> di uterus </a:t>
            </a:r>
            <a:r>
              <a:rPr lang="en-US" dirty="0" err="1">
                <a:sym typeface="Wingdings" pitchFamily="2" charset="2"/>
              </a:rPr>
              <a:t>menyebabkan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atropi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jaringan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otot</a:t>
            </a:r>
            <a:r>
              <a:rPr lang="en-US" dirty="0">
                <a:sym typeface="Wingdings" pitchFamily="2" charset="2"/>
              </a:rPr>
              <a:t> uterus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408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81000"/>
            <a:ext cx="3935599" cy="618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397000"/>
            <a:ext cx="62611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7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4098" name="Picture 2" descr="https://i.pinimg.com/236x/1c/0d/38/1c0d384c95d09778bbd6f000ac83886c---days-nursing-care.jpg?nii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15" y="1295400"/>
            <a:ext cx="4585085" cy="49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6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PERUBAHAN PADA SISTEM REPRODUKSI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99" y="2050648"/>
            <a:ext cx="9683900" cy="4131351"/>
          </a:xfrm>
        </p:spPr>
        <p:txBody>
          <a:bodyPr/>
          <a:lstStyle/>
          <a:p>
            <a:pPr algn="just">
              <a:buNone/>
            </a:pPr>
            <a:r>
              <a:rPr lang="en-US" dirty="0"/>
              <a:t>TEMPAT PLASENTA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Involusi</a:t>
            </a:r>
            <a:endParaRPr lang="en-US" dirty="0"/>
          </a:p>
          <a:p>
            <a:pPr marL="457189" indent="-457189" algn="just">
              <a:buFontTx/>
              <a:buChar char="-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nifas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PD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tersumbat</a:t>
            </a:r>
            <a:r>
              <a:rPr lang="en-US" dirty="0"/>
              <a:t> </a:t>
            </a:r>
            <a:r>
              <a:rPr lang="en-US" dirty="0" err="1"/>
              <a:t>trombus</a:t>
            </a:r>
            <a:endParaRPr lang="en-US" dirty="0"/>
          </a:p>
          <a:p>
            <a:pPr marL="457189" indent="-457189" algn="just">
              <a:buFontTx/>
              <a:buChar char="-"/>
            </a:pPr>
            <a:r>
              <a:rPr lang="en-US" dirty="0"/>
              <a:t>Endometrium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pinggir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rusak</a:t>
            </a:r>
            <a:endParaRPr lang="en-US" dirty="0"/>
          </a:p>
          <a:p>
            <a:pPr marL="457189" indent="-457189" algn="just">
              <a:buFontTx/>
              <a:buChar char="-"/>
            </a:pP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 </a:t>
            </a:r>
            <a:r>
              <a:rPr lang="en-US" dirty="0" err="1"/>
              <a:t>ukurannya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telapak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diameternya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3-4 cm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94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PERUBAHAN PADA SISTEM REPRODUKSI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99" y="2050649"/>
            <a:ext cx="9683900" cy="36324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PEMBULUH DARAH RAHIM</a:t>
            </a:r>
          </a:p>
          <a:p>
            <a:pPr marL="457189" indent="-457189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(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, uterus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70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PERUBAHAN PADA SISTEM REPRODUKSI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1" y="1803400"/>
            <a:ext cx="9683900" cy="4799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/>
              <a:t>ENDOMETRIUM</a:t>
            </a:r>
          </a:p>
          <a:p>
            <a:pPr marL="457189" indent="-457189" algn="just"/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Lokhia</a:t>
            </a:r>
            <a:endParaRPr lang="en-US" sz="2400" dirty="0"/>
          </a:p>
          <a:p>
            <a:pPr marL="457189" indent="-457189" algn="just">
              <a:buFontTx/>
              <a:buChar char="-"/>
            </a:pP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luruhan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desidua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keluarnya</a:t>
            </a:r>
            <a:r>
              <a:rPr lang="en-US" sz="2400" dirty="0"/>
              <a:t> discharge vagina (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eritrosit</a:t>
            </a:r>
            <a:r>
              <a:rPr lang="en-US" sz="2400" dirty="0"/>
              <a:t>, </a:t>
            </a:r>
            <a:r>
              <a:rPr lang="en-US" sz="2400" dirty="0" err="1"/>
              <a:t>serpihan</a:t>
            </a:r>
            <a:r>
              <a:rPr lang="en-US" sz="2400" dirty="0"/>
              <a:t> </a:t>
            </a:r>
            <a:r>
              <a:rPr lang="en-US" sz="2400" dirty="0" err="1"/>
              <a:t>desidua</a:t>
            </a:r>
            <a:r>
              <a:rPr lang="en-US" sz="2400" dirty="0"/>
              <a:t>,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epitel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)</a:t>
            </a:r>
          </a:p>
          <a:p>
            <a:pPr marL="457189" indent="-457189" algn="just">
              <a:buFontTx/>
              <a:buChar char="-"/>
            </a:pP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Lokhia</a:t>
            </a:r>
            <a:r>
              <a:rPr lang="en-US" sz="2400" dirty="0"/>
              <a:t> :</a:t>
            </a:r>
          </a:p>
          <a:p>
            <a:pPr marL="609585" indent="-609585" algn="just">
              <a:buAutoNum type="arabicPeriod"/>
            </a:pPr>
            <a:r>
              <a:rPr lang="en-US" sz="2400" dirty="0"/>
              <a:t>Lochia </a:t>
            </a:r>
            <a:r>
              <a:rPr lang="en-US" sz="2400" dirty="0" err="1"/>
              <a:t>Rubra</a:t>
            </a:r>
            <a:r>
              <a:rPr lang="en-US" sz="2400" dirty="0"/>
              <a:t> (</a:t>
            </a:r>
            <a:r>
              <a:rPr lang="en-US" sz="2400" dirty="0" err="1"/>
              <a:t>Cruenta</a:t>
            </a:r>
            <a:r>
              <a:rPr lang="en-US" sz="2400" dirty="0"/>
              <a:t>) :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segar</a:t>
            </a:r>
            <a:r>
              <a:rPr lang="en-US" sz="2400" dirty="0"/>
              <a:t>,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selaput</a:t>
            </a:r>
            <a:r>
              <a:rPr lang="en-US" sz="2400" dirty="0"/>
              <a:t> </a:t>
            </a:r>
            <a:r>
              <a:rPr lang="en-US" sz="2400" dirty="0" err="1"/>
              <a:t>ketuban</a:t>
            </a:r>
            <a:r>
              <a:rPr lang="en-US" sz="2400" dirty="0"/>
              <a:t>,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desidua</a:t>
            </a:r>
            <a:r>
              <a:rPr lang="en-US" sz="2400" dirty="0"/>
              <a:t>, </a:t>
            </a:r>
            <a:r>
              <a:rPr lang="en-US" sz="2400" dirty="0" err="1"/>
              <a:t>vernik</a:t>
            </a:r>
            <a:r>
              <a:rPr lang="en-US" sz="2400" dirty="0"/>
              <a:t> </a:t>
            </a:r>
            <a:r>
              <a:rPr lang="en-US" sz="2400" dirty="0" err="1"/>
              <a:t>caseosa</a:t>
            </a:r>
            <a:r>
              <a:rPr lang="en-US" sz="2400" dirty="0"/>
              <a:t>, lanugo, </a:t>
            </a:r>
            <a:r>
              <a:rPr lang="en-US" sz="2400" dirty="0" err="1"/>
              <a:t>mekonium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selama</a:t>
            </a:r>
            <a:r>
              <a:rPr lang="en-US" sz="2400" dirty="0">
                <a:sym typeface="Wingdings" pitchFamily="2" charset="2"/>
              </a:rPr>
              <a:t> 2 </a:t>
            </a:r>
            <a:r>
              <a:rPr lang="en-US" sz="2400" dirty="0" err="1">
                <a:sym typeface="Wingdings" pitchFamily="2" charset="2"/>
              </a:rPr>
              <a:t>hari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pasca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partus</a:t>
            </a:r>
            <a:endParaRPr lang="en-US" sz="2400" dirty="0">
              <a:sym typeface="Wingdings" pitchFamily="2" charset="2"/>
            </a:endParaRPr>
          </a:p>
          <a:p>
            <a:pPr marL="609585" indent="-609585" algn="just">
              <a:buFont typeface="+mj-lt"/>
              <a:buAutoNum type="arabicPeriod" startAt="2"/>
            </a:pPr>
            <a:r>
              <a:rPr lang="en-US" sz="2400" dirty="0">
                <a:sym typeface="Wingdings" pitchFamily="2" charset="2"/>
              </a:rPr>
              <a:t>Lochia </a:t>
            </a:r>
            <a:r>
              <a:rPr lang="en-US" sz="2400" dirty="0" err="1">
                <a:sym typeface="Wingdings" pitchFamily="2" charset="2"/>
              </a:rPr>
              <a:t>Sanguinolenta</a:t>
            </a:r>
            <a:r>
              <a:rPr lang="en-US" sz="2400" dirty="0">
                <a:sym typeface="Wingdings" pitchFamily="2" charset="2"/>
              </a:rPr>
              <a:t> : </a:t>
            </a:r>
            <a:r>
              <a:rPr lang="en-US" sz="2400" dirty="0" err="1">
                <a:sym typeface="Wingdings" pitchFamily="2" charset="2"/>
              </a:rPr>
              <a:t>warna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merah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kuning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berisi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darah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lendir</a:t>
            </a:r>
            <a:r>
              <a:rPr lang="en-US" sz="2400" dirty="0">
                <a:sym typeface="Wingdings" pitchFamily="2" charset="2"/>
              </a:rPr>
              <a:t>  </a:t>
            </a:r>
            <a:r>
              <a:rPr lang="en-US" sz="2400" dirty="0" err="1">
                <a:sym typeface="Wingdings" pitchFamily="2" charset="2"/>
              </a:rPr>
              <a:t>hari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</a:t>
            </a:r>
            <a:r>
              <a:rPr lang="en-US" sz="2400" dirty="0">
                <a:sym typeface="Wingdings" pitchFamily="2" charset="2"/>
              </a:rPr>
              <a:t> 3-7 </a:t>
            </a:r>
            <a:r>
              <a:rPr lang="en-US" sz="2400" dirty="0" err="1">
                <a:sym typeface="Wingdings" pitchFamily="2" charset="2"/>
              </a:rPr>
              <a:t>pasca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partus</a:t>
            </a:r>
            <a:endParaRPr lang="en-US" sz="2400" dirty="0">
              <a:sym typeface="Wingdings" pitchFamily="2" charset="2"/>
            </a:endParaRPr>
          </a:p>
          <a:p>
            <a:pPr marL="609585" indent="-609585" algn="just">
              <a:buAutoNum type="arabicPeriod" startAt="2"/>
            </a:pPr>
            <a:r>
              <a:rPr lang="en-US" sz="2400" dirty="0">
                <a:sym typeface="Wingdings" pitchFamily="2" charset="2"/>
              </a:rPr>
              <a:t>Lochia Serosa : </a:t>
            </a:r>
            <a:r>
              <a:rPr lang="en-US" sz="2400" dirty="0" err="1">
                <a:sym typeface="Wingdings" pitchFamily="2" charset="2"/>
              </a:rPr>
              <a:t>warna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kuning</a:t>
            </a:r>
            <a:r>
              <a:rPr lang="en-US" sz="2400" dirty="0">
                <a:sym typeface="Wingdings" pitchFamily="2" charset="2"/>
              </a:rPr>
              <a:t>  </a:t>
            </a:r>
            <a:r>
              <a:rPr lang="en-US" sz="2400" dirty="0" err="1">
                <a:sym typeface="Wingdings" pitchFamily="2" charset="2"/>
              </a:rPr>
              <a:t>hari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</a:t>
            </a:r>
            <a:r>
              <a:rPr lang="en-US" sz="2400" dirty="0">
                <a:sym typeface="Wingdings" pitchFamily="2" charset="2"/>
              </a:rPr>
              <a:t> 7-14 </a:t>
            </a:r>
            <a:r>
              <a:rPr lang="en-US" sz="2400" dirty="0" err="1">
                <a:sym typeface="Wingdings" pitchFamily="2" charset="2"/>
              </a:rPr>
              <a:t>pasca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partus</a:t>
            </a:r>
            <a:endParaRPr lang="en-US" sz="2400" dirty="0">
              <a:sym typeface="Wingdings" pitchFamily="2" charset="2"/>
            </a:endParaRPr>
          </a:p>
          <a:p>
            <a:pPr marL="609585" indent="-609585" algn="just">
              <a:buAutoNum type="arabicPeriod" startAt="2"/>
            </a:pPr>
            <a:r>
              <a:rPr lang="en-US" sz="2400" dirty="0">
                <a:sym typeface="Wingdings" pitchFamily="2" charset="2"/>
              </a:rPr>
              <a:t>Lochia Alba : </a:t>
            </a:r>
            <a:r>
              <a:rPr lang="en-US" sz="2400" dirty="0" err="1">
                <a:sym typeface="Wingdings" pitchFamily="2" charset="2"/>
              </a:rPr>
              <a:t>warna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putih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setelah</a:t>
            </a:r>
            <a:r>
              <a:rPr lang="en-US" sz="2400" dirty="0">
                <a:sym typeface="Wingdings" pitchFamily="2" charset="2"/>
              </a:rPr>
              <a:t> 2 </a:t>
            </a:r>
            <a:r>
              <a:rPr lang="en-US" sz="2400" dirty="0" err="1">
                <a:sym typeface="Wingdings" pitchFamily="2" charset="2"/>
              </a:rPr>
              <a:t>minggu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pasca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partus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28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D5FB-8DF5-9245-A6C9-25EFFDFA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338C-502B-764F-ACAE-72F418586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E2FC7-6F60-354E-9FF0-EBE38AC4412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51D8F-3186-3C44-B332-8331EA24B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7"/>
          <a:stretch/>
        </p:blipFill>
        <p:spPr>
          <a:xfrm>
            <a:off x="3220040" y="0"/>
            <a:ext cx="5510893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3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{E1154C13-425D-464E-BD3E-FCCA5960C6BF}tf10001070</Template>
  <TotalTime>2131</TotalTime>
  <Words>1169</Words>
  <Application>Microsoft Macintosh PowerPoint</Application>
  <PresentationFormat>Widescreen</PresentationFormat>
  <Paragraphs>106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Rockwell</vt:lpstr>
      <vt:lpstr>Rockwell Condensed</vt:lpstr>
      <vt:lpstr>Rockwell Extra Bold</vt:lpstr>
      <vt:lpstr>Wingdings</vt:lpstr>
      <vt:lpstr>Wood Type</vt:lpstr>
      <vt:lpstr>Puerperium</vt:lpstr>
      <vt:lpstr>MASA PUERPERIUM</vt:lpstr>
      <vt:lpstr>PERUBAHAN PADA SISTEM REPRODUKSI</vt:lpstr>
      <vt:lpstr>PowerPoint Presentation</vt:lpstr>
      <vt:lpstr>PowerPoint Presentation</vt:lpstr>
      <vt:lpstr>PERUBAHAN PADA SISTEM REPRODUKSI</vt:lpstr>
      <vt:lpstr>PERUBAHAN PADA SISTEM REPRODUKSI</vt:lpstr>
      <vt:lpstr>PERUBAHAN PADA SISTEM REPRODUKSI</vt:lpstr>
      <vt:lpstr>PowerPoint Presentation</vt:lpstr>
      <vt:lpstr>PERUBAHAN PADA SISTEM REPRODUKSI</vt:lpstr>
      <vt:lpstr>PERUBAHAN PADA SISTEM REPRODUKSI</vt:lpstr>
      <vt:lpstr>PERUBAHAN PADA SISTEM REPRODUKSI</vt:lpstr>
      <vt:lpstr>Fisiologi Laktasi</vt:lpstr>
      <vt:lpstr>Perkembangan Payudara</vt:lpstr>
      <vt:lpstr>Laktasi</vt:lpstr>
      <vt:lpstr>PowerPoint Presentation</vt:lpstr>
      <vt:lpstr>PowerPoint Presentation</vt:lpstr>
      <vt:lpstr>Proses ejeksi (let down) </vt:lpstr>
      <vt:lpstr>Involution</vt:lpstr>
      <vt:lpstr>Komposisi air susu</vt:lpstr>
      <vt:lpstr>Pengeluaran metabolik akibat laktasi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 Laktasi</dc:title>
  <dc:creator>Microsoft Office User</dc:creator>
  <cp:lastModifiedBy>Microsoft Office User</cp:lastModifiedBy>
  <cp:revision>27</cp:revision>
  <dcterms:created xsi:type="dcterms:W3CDTF">2021-05-25T09:29:40Z</dcterms:created>
  <dcterms:modified xsi:type="dcterms:W3CDTF">2021-05-27T02:39:58Z</dcterms:modified>
</cp:coreProperties>
</file>