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73" r:id="rId5"/>
    <p:sldId id="258" r:id="rId6"/>
    <p:sldId id="261" r:id="rId7"/>
    <p:sldId id="262" r:id="rId8"/>
    <p:sldId id="263" r:id="rId9"/>
    <p:sldId id="264" r:id="rId10"/>
    <p:sldId id="265" r:id="rId11"/>
    <p:sldId id="267" r:id="rId12"/>
    <p:sldId id="272" r:id="rId13"/>
    <p:sldId id="268" r:id="rId14"/>
    <p:sldId id="271" r:id="rId15"/>
    <p:sldId id="269" r:id="rId16"/>
    <p:sldId id="270" r:id="rId17"/>
    <p:sldId id="266"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p:scale>
          <a:sx n="80" d="100"/>
          <a:sy n="80" d="100"/>
        </p:scale>
        <p:origin x="3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DD258540-9BC9-4636-B5BA-1452C031C450}" type="datetimeFigureOut">
              <a:rPr lang="en-AU" smtClean="0"/>
              <a:t>26/05/2021</a:t>
            </a:fld>
            <a:endParaRPr lang="en-AU"/>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1925C55-9562-4A32-9F40-4E515F067661}" type="slidenum">
              <a:rPr lang="en-AU" smtClean="0"/>
              <a:t>‹#›</a:t>
            </a:fld>
            <a:endParaRPr lang="en-AU"/>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01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58540-9BC9-4636-B5BA-1452C031C450}" type="datetimeFigureOut">
              <a:rPr lang="en-AU" smtClean="0"/>
              <a:t>26/05/2021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1925C55-9562-4A32-9F40-4E515F067661}" type="slidenum">
              <a:rPr lang="en-AU" smtClean="0"/>
              <a:t>‹#›</a:t>
            </a:fld>
            <a:endParaRPr lang="en-AU"/>
          </a:p>
        </p:txBody>
      </p:sp>
    </p:spTree>
    <p:extLst>
      <p:ext uri="{BB962C8B-B14F-4D97-AF65-F5344CB8AC3E}">
        <p14:creationId xmlns:p14="http://schemas.microsoft.com/office/powerpoint/2010/main" val="122743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58540-9BC9-4636-B5BA-1452C031C450}" type="datetimeFigureOut">
              <a:rPr lang="en-AU" smtClean="0"/>
              <a:t>26/05/2021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1925C55-9562-4A32-9F40-4E515F067661}" type="slidenum">
              <a:rPr lang="en-AU" smtClean="0"/>
              <a:t>‹#›</a:t>
            </a:fld>
            <a:endParaRPr lang="en-AU"/>
          </a:p>
        </p:txBody>
      </p:sp>
    </p:spTree>
    <p:extLst>
      <p:ext uri="{BB962C8B-B14F-4D97-AF65-F5344CB8AC3E}">
        <p14:creationId xmlns:p14="http://schemas.microsoft.com/office/powerpoint/2010/main" val="266298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58540-9BC9-4636-B5BA-1452C031C450}" type="datetimeFigureOut">
              <a:rPr lang="en-AU" smtClean="0"/>
              <a:t>26/05/2021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1925C55-9562-4A32-9F40-4E515F067661}" type="slidenum">
              <a:rPr lang="en-AU" smtClean="0"/>
              <a:t>‹#›</a:t>
            </a:fld>
            <a:endParaRPr lang="en-AU"/>
          </a:p>
        </p:txBody>
      </p:sp>
    </p:spTree>
    <p:extLst>
      <p:ext uri="{BB962C8B-B14F-4D97-AF65-F5344CB8AC3E}">
        <p14:creationId xmlns:p14="http://schemas.microsoft.com/office/powerpoint/2010/main" val="356596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58540-9BC9-4636-B5BA-1452C031C450}" type="datetimeFigureOut">
              <a:rPr lang="en-AU" smtClean="0"/>
              <a:t>26/05/2021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1925C55-9562-4A32-9F40-4E515F067661}" type="slidenum">
              <a:rPr lang="en-AU" smtClean="0"/>
              <a:t>‹#›</a:t>
            </a:fld>
            <a:endParaRPr lang="en-AU"/>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85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258540-9BC9-4636-B5BA-1452C031C450}" type="datetimeFigureOut">
              <a:rPr lang="en-AU" smtClean="0"/>
              <a:t>26/05/2021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1925C55-9562-4A32-9F40-4E515F067661}" type="slidenum">
              <a:rPr lang="en-AU" smtClean="0"/>
              <a:t>‹#›</a:t>
            </a:fld>
            <a:endParaRPr lang="en-AU"/>
          </a:p>
        </p:txBody>
      </p:sp>
    </p:spTree>
    <p:extLst>
      <p:ext uri="{BB962C8B-B14F-4D97-AF65-F5344CB8AC3E}">
        <p14:creationId xmlns:p14="http://schemas.microsoft.com/office/powerpoint/2010/main" val="219699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258540-9BC9-4636-B5BA-1452C031C450}" type="datetimeFigureOut">
              <a:rPr lang="en-AU" smtClean="0"/>
              <a:t>26/05/2021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1925C55-9562-4A32-9F40-4E515F067661}" type="slidenum">
              <a:rPr lang="en-AU" smtClean="0"/>
              <a:t>‹#›</a:t>
            </a:fld>
            <a:endParaRPr lang="en-AU"/>
          </a:p>
        </p:txBody>
      </p:sp>
    </p:spTree>
    <p:extLst>
      <p:ext uri="{BB962C8B-B14F-4D97-AF65-F5344CB8AC3E}">
        <p14:creationId xmlns:p14="http://schemas.microsoft.com/office/powerpoint/2010/main" val="412374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258540-9BC9-4636-B5BA-1452C031C450}" type="datetimeFigureOut">
              <a:rPr lang="en-AU" smtClean="0"/>
              <a:t>26/05/2021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1925C55-9562-4A32-9F40-4E515F067661}" type="slidenum">
              <a:rPr lang="en-AU" smtClean="0"/>
              <a:t>‹#›</a:t>
            </a:fld>
            <a:endParaRPr lang="en-AU"/>
          </a:p>
        </p:txBody>
      </p:sp>
    </p:spTree>
    <p:extLst>
      <p:ext uri="{BB962C8B-B14F-4D97-AF65-F5344CB8AC3E}">
        <p14:creationId xmlns:p14="http://schemas.microsoft.com/office/powerpoint/2010/main" val="384411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58540-9BC9-4636-B5BA-1452C031C450}" type="datetimeFigureOut">
              <a:rPr lang="en-AU" smtClean="0"/>
              <a:t>26/05/2021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1925C55-9562-4A32-9F40-4E515F067661}" type="slidenum">
              <a:rPr lang="en-AU" smtClean="0"/>
              <a:t>‹#›</a:t>
            </a:fld>
            <a:endParaRPr lang="en-AU"/>
          </a:p>
        </p:txBody>
      </p:sp>
    </p:spTree>
    <p:extLst>
      <p:ext uri="{BB962C8B-B14F-4D97-AF65-F5344CB8AC3E}">
        <p14:creationId xmlns:p14="http://schemas.microsoft.com/office/powerpoint/2010/main" val="356053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258540-9BC9-4636-B5BA-1452C031C450}" type="datetimeFigureOut">
              <a:rPr lang="en-AU" smtClean="0"/>
              <a:t>26/05/2021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1925C55-9562-4A32-9F40-4E515F067661}" type="slidenum">
              <a:rPr lang="en-AU" smtClean="0"/>
              <a:t>‹#›</a:t>
            </a:fld>
            <a:endParaRPr lang="en-AU"/>
          </a:p>
        </p:txBody>
      </p:sp>
    </p:spTree>
    <p:extLst>
      <p:ext uri="{BB962C8B-B14F-4D97-AF65-F5344CB8AC3E}">
        <p14:creationId xmlns:p14="http://schemas.microsoft.com/office/powerpoint/2010/main" val="196593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258540-9BC9-4636-B5BA-1452C031C450}" type="datetimeFigureOut">
              <a:rPr lang="en-AU" smtClean="0"/>
              <a:t>26/05/2021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1925C55-9562-4A32-9F40-4E515F067661}" type="slidenum">
              <a:rPr lang="en-AU" smtClean="0"/>
              <a:t>‹#›</a:t>
            </a:fld>
            <a:endParaRPr lang="en-AU"/>
          </a:p>
        </p:txBody>
      </p:sp>
    </p:spTree>
    <p:extLst>
      <p:ext uri="{BB962C8B-B14F-4D97-AF65-F5344CB8AC3E}">
        <p14:creationId xmlns:p14="http://schemas.microsoft.com/office/powerpoint/2010/main" val="161095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DD258540-9BC9-4636-B5BA-1452C031C450}" type="datetimeFigureOut">
              <a:rPr lang="en-AU" smtClean="0"/>
              <a:t>26/05/2021</a:t>
            </a:fld>
            <a:endParaRPr lang="en-A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A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81925C55-9562-4A32-9F40-4E515F067661}" type="slidenum">
              <a:rPr lang="en-AU" smtClean="0"/>
              <a:t>‹#›</a:t>
            </a:fld>
            <a:endParaRPr lang="en-AU"/>
          </a:p>
        </p:txBody>
      </p:sp>
    </p:spTree>
    <p:extLst>
      <p:ext uri="{BB962C8B-B14F-4D97-AF65-F5344CB8AC3E}">
        <p14:creationId xmlns:p14="http://schemas.microsoft.com/office/powerpoint/2010/main" val="17647430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051E-9890-4ECC-8C30-941200D2CD99}"/>
              </a:ext>
            </a:extLst>
          </p:cNvPr>
          <p:cNvSpPr>
            <a:spLocks noGrp="1"/>
          </p:cNvSpPr>
          <p:nvPr>
            <p:ph type="ctrTitle"/>
          </p:nvPr>
        </p:nvSpPr>
        <p:spPr/>
        <p:txBody>
          <a:bodyPr>
            <a:normAutofit/>
          </a:bodyPr>
          <a:lstStyle/>
          <a:p>
            <a:r>
              <a:rPr lang="en-AU" dirty="0"/>
              <a:t>TANDA INPARTU &amp; MEKANISME PARTUS NORMAL</a:t>
            </a:r>
          </a:p>
        </p:txBody>
      </p:sp>
      <p:sp>
        <p:nvSpPr>
          <p:cNvPr id="3" name="Subtitle 2">
            <a:extLst>
              <a:ext uri="{FF2B5EF4-FFF2-40B4-BE49-F238E27FC236}">
                <a16:creationId xmlns:a16="http://schemas.microsoft.com/office/drawing/2014/main" id="{58FECAB0-2538-4650-828F-37CE81E3B9E6}"/>
              </a:ext>
            </a:extLst>
          </p:cNvPr>
          <p:cNvSpPr>
            <a:spLocks noGrp="1"/>
          </p:cNvSpPr>
          <p:nvPr>
            <p:ph type="subTitle" idx="1"/>
          </p:nvPr>
        </p:nvSpPr>
        <p:spPr/>
        <p:txBody>
          <a:bodyPr/>
          <a:lstStyle/>
          <a:p>
            <a:r>
              <a:rPr lang="en-AU" dirty="0"/>
              <a:t>Nabilah Nurul F 1810211077</a:t>
            </a:r>
          </a:p>
        </p:txBody>
      </p:sp>
    </p:spTree>
    <p:extLst>
      <p:ext uri="{BB962C8B-B14F-4D97-AF65-F5344CB8AC3E}">
        <p14:creationId xmlns:p14="http://schemas.microsoft.com/office/powerpoint/2010/main" val="196735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A4E69-D81E-4FDD-80D7-85FAE4D515DB}"/>
              </a:ext>
            </a:extLst>
          </p:cNvPr>
          <p:cNvSpPr>
            <a:spLocks noGrp="1"/>
          </p:cNvSpPr>
          <p:nvPr>
            <p:ph idx="1"/>
          </p:nvPr>
        </p:nvSpPr>
        <p:spPr>
          <a:xfrm>
            <a:off x="838200" y="417709"/>
            <a:ext cx="10515600" cy="4351338"/>
          </a:xfrm>
        </p:spPr>
        <p:txBody>
          <a:bodyPr>
            <a:normAutofit/>
          </a:bodyPr>
          <a:lstStyle/>
          <a:p>
            <a:r>
              <a:rPr lang="en-AU" sz="2400" dirty="0" err="1"/>
              <a:t>Selanjutnya</a:t>
            </a:r>
            <a:r>
              <a:rPr lang="en-AU" sz="2400" dirty="0"/>
              <a:t> </a:t>
            </a:r>
            <a:r>
              <a:rPr lang="en-AU" sz="2400" dirty="0" err="1">
                <a:solidFill>
                  <a:srgbClr val="FF0000"/>
                </a:solidFill>
              </a:rPr>
              <a:t>dilahirkan</a:t>
            </a:r>
            <a:r>
              <a:rPr lang="en-AU" sz="2400" dirty="0">
                <a:solidFill>
                  <a:srgbClr val="FF0000"/>
                </a:solidFill>
              </a:rPr>
              <a:t> bahu </a:t>
            </a:r>
            <a:r>
              <a:rPr lang="en-AU" sz="2400" dirty="0" err="1">
                <a:solidFill>
                  <a:srgbClr val="FF0000"/>
                </a:solidFill>
              </a:rPr>
              <a:t>depan</a:t>
            </a:r>
            <a:r>
              <a:rPr lang="en-AU" sz="2400" dirty="0">
                <a:solidFill>
                  <a:srgbClr val="FF0000"/>
                </a:solidFill>
              </a:rPr>
              <a:t> </a:t>
            </a:r>
            <a:r>
              <a:rPr lang="en-AU" sz="2400" dirty="0" err="1">
                <a:solidFill>
                  <a:srgbClr val="FF0000"/>
                </a:solidFill>
              </a:rPr>
              <a:t>terlebih</a:t>
            </a:r>
            <a:r>
              <a:rPr lang="en-AU" sz="2400" dirty="0">
                <a:solidFill>
                  <a:srgbClr val="FF0000"/>
                </a:solidFill>
              </a:rPr>
              <a:t> </a:t>
            </a:r>
            <a:r>
              <a:rPr lang="en-AU" sz="2400" dirty="0" err="1">
                <a:solidFill>
                  <a:srgbClr val="FF0000"/>
                </a:solidFill>
              </a:rPr>
              <a:t>dahulu</a:t>
            </a:r>
            <a:r>
              <a:rPr lang="en-AU" sz="2400" dirty="0"/>
              <a:t>, </a:t>
            </a:r>
            <a:r>
              <a:rPr lang="en-AU" sz="2400" dirty="0" err="1"/>
              <a:t>baru</a:t>
            </a:r>
            <a:r>
              <a:rPr lang="en-AU" sz="2400" dirty="0"/>
              <a:t> </a:t>
            </a:r>
            <a:r>
              <a:rPr lang="en-AU" sz="2400" dirty="0" err="1"/>
              <a:t>kemudian</a:t>
            </a:r>
            <a:r>
              <a:rPr lang="en-AU" sz="2400" dirty="0"/>
              <a:t> bahu </a:t>
            </a:r>
            <a:r>
              <a:rPr lang="en-AU" sz="2400" dirty="0" err="1"/>
              <a:t>belakang</a:t>
            </a:r>
            <a:r>
              <a:rPr lang="en-AU" sz="2400" dirty="0"/>
              <a:t>. </a:t>
            </a:r>
            <a:r>
              <a:rPr lang="en-AU" sz="2400" dirty="0" err="1"/>
              <a:t>Demikian</a:t>
            </a:r>
            <a:r>
              <a:rPr lang="en-AU" sz="2400" dirty="0"/>
              <a:t> pula </a:t>
            </a:r>
            <a:r>
              <a:rPr lang="en-AU" sz="2400" dirty="0" err="1"/>
              <a:t>dilahirkan</a:t>
            </a:r>
            <a:r>
              <a:rPr lang="en-AU" sz="2400" dirty="0"/>
              <a:t> </a:t>
            </a:r>
            <a:r>
              <a:rPr lang="en-AU" sz="2400" dirty="0" err="1"/>
              <a:t>trokanter</a:t>
            </a:r>
            <a:r>
              <a:rPr lang="en-AU" sz="2400" dirty="0"/>
              <a:t> </a:t>
            </a:r>
            <a:r>
              <a:rPr lang="en-AU" sz="2400" dirty="0" err="1"/>
              <a:t>depan</a:t>
            </a:r>
            <a:r>
              <a:rPr lang="en-AU" sz="2400" dirty="0"/>
              <a:t> </a:t>
            </a:r>
            <a:r>
              <a:rPr lang="en-AU" sz="2400" dirty="0" err="1"/>
              <a:t>terlebih</a:t>
            </a:r>
            <a:r>
              <a:rPr lang="en-AU" sz="2400" dirty="0"/>
              <a:t> </a:t>
            </a:r>
            <a:r>
              <a:rPr lang="en-AU" sz="2400" dirty="0" err="1"/>
              <a:t>dahulu</a:t>
            </a:r>
            <a:r>
              <a:rPr lang="en-AU" sz="2400" dirty="0"/>
              <a:t>, </a:t>
            </a:r>
            <a:r>
              <a:rPr lang="en-AU" sz="2400" dirty="0" err="1"/>
              <a:t>baru</a:t>
            </a:r>
            <a:r>
              <a:rPr lang="en-AU" sz="2400" dirty="0"/>
              <a:t> </a:t>
            </a:r>
            <a:r>
              <a:rPr lang="en-AU" sz="2400" dirty="0" err="1"/>
              <a:t>kemudian</a:t>
            </a:r>
            <a:r>
              <a:rPr lang="en-AU" sz="2400" dirty="0"/>
              <a:t> </a:t>
            </a:r>
            <a:r>
              <a:rPr lang="en-AU" sz="2400" dirty="0" err="1"/>
              <a:t>trokanter</a:t>
            </a:r>
            <a:r>
              <a:rPr lang="en-AU" sz="2400" dirty="0"/>
              <a:t> </a:t>
            </a:r>
            <a:r>
              <a:rPr lang="en-AU" sz="2400" dirty="0" err="1"/>
              <a:t>belakang</a:t>
            </a:r>
            <a:r>
              <a:rPr lang="en-AU" sz="2400" dirty="0"/>
              <a:t> (Gambar 23-L7). </a:t>
            </a:r>
            <a:r>
              <a:rPr lang="en-AU" sz="2400" dirty="0" err="1"/>
              <a:t>Kemudian</a:t>
            </a:r>
            <a:r>
              <a:rPr lang="en-AU" sz="2400" dirty="0"/>
              <a:t>, </a:t>
            </a:r>
            <a:r>
              <a:rPr lang="en-AU" sz="2400" dirty="0" err="1"/>
              <a:t>bayi</a:t>
            </a:r>
            <a:r>
              <a:rPr lang="en-AU" sz="2400" dirty="0"/>
              <a:t> </a:t>
            </a:r>
            <a:r>
              <a:rPr lang="en-AU" sz="2400" dirty="0" err="1"/>
              <a:t>lahir</a:t>
            </a:r>
            <a:r>
              <a:rPr lang="en-AU" sz="2400" dirty="0"/>
              <a:t> </a:t>
            </a:r>
            <a:r>
              <a:rPr lang="en-AU" sz="2400" dirty="0" err="1"/>
              <a:t>seluruhnya</a:t>
            </a:r>
            <a:r>
              <a:rPr lang="en-AU" sz="2400" dirty="0"/>
              <a:t>. </a:t>
            </a:r>
          </a:p>
          <a:p>
            <a:r>
              <a:rPr lang="en-AU" sz="2400" dirty="0" err="1"/>
              <a:t>Apabila</a:t>
            </a:r>
            <a:r>
              <a:rPr lang="en-AU" sz="2400" dirty="0"/>
              <a:t> </a:t>
            </a:r>
            <a:r>
              <a:rPr lang="en-AU" sz="2400" dirty="0" err="1"/>
              <a:t>bayi</a:t>
            </a:r>
            <a:r>
              <a:rPr lang="en-AU" sz="2400" dirty="0"/>
              <a:t> </a:t>
            </a:r>
            <a:r>
              <a:rPr lang="en-AU" sz="2400" dirty="0" err="1"/>
              <a:t>telah</a:t>
            </a:r>
            <a:r>
              <a:rPr lang="en-AU" sz="2400" dirty="0"/>
              <a:t> </a:t>
            </a:r>
            <a:r>
              <a:rPr lang="en-AU" sz="2400" dirty="0" err="1"/>
              <a:t>lahir</a:t>
            </a:r>
            <a:r>
              <a:rPr lang="en-AU" sz="2400" dirty="0"/>
              <a:t>, </a:t>
            </a:r>
            <a:r>
              <a:rPr lang="en-AU" sz="2400" dirty="0" err="1"/>
              <a:t>tali</a:t>
            </a:r>
            <a:r>
              <a:rPr lang="en-AU" sz="2400" dirty="0"/>
              <a:t> </a:t>
            </a:r>
            <a:r>
              <a:rPr lang="en-AU" sz="2400" dirty="0" err="1"/>
              <a:t>pusat</a:t>
            </a:r>
            <a:r>
              <a:rPr lang="en-AU" sz="2400" dirty="0"/>
              <a:t> </a:t>
            </a:r>
            <a:r>
              <a:rPr lang="en-AU" sz="2400" dirty="0" err="1"/>
              <a:t>dijepit</a:t>
            </a:r>
            <a:r>
              <a:rPr lang="en-AU" sz="2400" dirty="0"/>
              <a:t> di </a:t>
            </a:r>
            <a:r>
              <a:rPr lang="en-AU" sz="2400" dirty="0" err="1"/>
              <a:t>antara</a:t>
            </a:r>
            <a:r>
              <a:rPr lang="en-AU" sz="2400" dirty="0"/>
              <a:t> 2 </a:t>
            </a:r>
            <a:r>
              <a:rPr lang="en-AU" sz="2400" dirty="0" err="1"/>
              <a:t>cunam</a:t>
            </a:r>
            <a:r>
              <a:rPr lang="en-AU" sz="2400" dirty="0"/>
              <a:t> pada </a:t>
            </a:r>
            <a:r>
              <a:rPr lang="en-AU" sz="2400" dirty="0" err="1"/>
              <a:t>jarak</a:t>
            </a:r>
            <a:r>
              <a:rPr lang="en-AU" sz="2400" dirty="0"/>
              <a:t> 5 dan 10 cm, </a:t>
            </a:r>
            <a:r>
              <a:rPr lang="en-AU" sz="2400" dirty="0" err="1"/>
              <a:t>kemudian</a:t>
            </a:r>
            <a:r>
              <a:rPr lang="en-AU" sz="2400" dirty="0"/>
              <a:t>, </a:t>
            </a:r>
            <a:r>
              <a:rPr lang="en-AU" sz="2400" dirty="0" err="1"/>
              <a:t>digunting</a:t>
            </a:r>
            <a:r>
              <a:rPr lang="en-AU" sz="2400" dirty="0"/>
              <a:t> di </a:t>
            </a:r>
            <a:r>
              <a:rPr lang="en-AU" sz="2400" dirty="0" err="1"/>
              <a:t>antara</a:t>
            </a:r>
            <a:r>
              <a:rPr lang="en-AU" sz="2400" dirty="0"/>
              <a:t> </a:t>
            </a:r>
            <a:r>
              <a:rPr lang="en-AU" sz="2400" dirty="0" err="1"/>
              <a:t>kedua</a:t>
            </a:r>
            <a:r>
              <a:rPr lang="en-AU" sz="2400" dirty="0"/>
              <a:t> </a:t>
            </a:r>
            <a:r>
              <a:rPr lang="en-AU" sz="2400" dirty="0" err="1"/>
              <a:t>cunam</a:t>
            </a:r>
            <a:r>
              <a:rPr lang="en-AU" sz="2400" dirty="0"/>
              <a:t> </a:t>
            </a:r>
            <a:r>
              <a:rPr lang="en-AU" sz="2400" dirty="0" err="1"/>
              <a:t>tersebut</a:t>
            </a:r>
            <a:r>
              <a:rPr lang="en-AU" sz="2400" dirty="0"/>
              <a:t>, </a:t>
            </a:r>
            <a:r>
              <a:rPr lang="en-AU" sz="2400" dirty="0" err="1"/>
              <a:t>Ialu</a:t>
            </a:r>
            <a:r>
              <a:rPr lang="en-AU" sz="2400" dirty="0"/>
              <a:t> </a:t>
            </a:r>
            <a:r>
              <a:rPr lang="en-AU" sz="2400" dirty="0" err="1"/>
              <a:t>diikat</a:t>
            </a:r>
            <a:r>
              <a:rPr lang="en-AU" sz="2400" dirty="0"/>
              <a:t>. </a:t>
            </a:r>
            <a:r>
              <a:rPr lang="en-AU" sz="2400" dirty="0" err="1"/>
              <a:t>IJmumnya</a:t>
            </a:r>
            <a:r>
              <a:rPr lang="en-AU" sz="2400" dirty="0"/>
              <a:t> </a:t>
            </a:r>
            <a:r>
              <a:rPr lang="en-AU" sz="2400" dirty="0" err="1"/>
              <a:t>bila</a:t>
            </a:r>
            <a:r>
              <a:rPr lang="en-AU" sz="2400" dirty="0"/>
              <a:t> </a:t>
            </a:r>
            <a:r>
              <a:rPr lang="en-AU" sz="2400" dirty="0" err="1"/>
              <a:t>telah</a:t>
            </a:r>
            <a:r>
              <a:rPr lang="en-AU" sz="2400" dirty="0"/>
              <a:t> </a:t>
            </a:r>
            <a:r>
              <a:rPr lang="en-AU" sz="2400" dirty="0" err="1"/>
              <a:t>lahir</a:t>
            </a:r>
            <a:r>
              <a:rPr lang="en-AU" sz="2400" dirty="0"/>
              <a:t> </a:t>
            </a:r>
            <a:r>
              <a:rPr lang="en-AU" sz="2400" dirty="0" err="1"/>
              <a:t>lengkap</a:t>
            </a:r>
            <a:r>
              <a:rPr lang="en-AU" sz="2400" dirty="0"/>
              <a:t>, </a:t>
            </a:r>
            <a:r>
              <a:rPr lang="en-AU" sz="2400" dirty="0" err="1"/>
              <a:t>bayi</a:t>
            </a:r>
            <a:r>
              <a:rPr lang="en-AU" sz="2400" dirty="0"/>
              <a:t> </a:t>
            </a:r>
            <a:r>
              <a:rPr lang="en-AU" sz="2400" dirty="0" err="1"/>
              <a:t>segera</a:t>
            </a:r>
            <a:r>
              <a:rPr lang="en-AU" sz="2400" dirty="0"/>
              <a:t> </a:t>
            </a:r>
            <a:r>
              <a:rPr lang="en-AU" sz="2400" dirty="0" err="1"/>
              <a:t>akan</a:t>
            </a:r>
            <a:r>
              <a:rPr lang="en-AU" sz="2400" dirty="0"/>
              <a:t> </a:t>
            </a:r>
            <a:r>
              <a:rPr lang="en-AU" sz="2400" dirty="0" err="1"/>
              <a:t>menarik</a:t>
            </a:r>
            <a:r>
              <a:rPr lang="en-AU" sz="2400" dirty="0"/>
              <a:t> napas dan </a:t>
            </a:r>
            <a:r>
              <a:rPr lang="en-AU" sz="2400" dirty="0" err="1"/>
              <a:t>menangis</a:t>
            </a:r>
            <a:r>
              <a:rPr lang="en-AU" sz="2400" dirty="0"/>
              <a:t>.</a:t>
            </a:r>
          </a:p>
        </p:txBody>
      </p:sp>
      <p:pic>
        <p:nvPicPr>
          <p:cNvPr id="5" name="Picture 4">
            <a:extLst>
              <a:ext uri="{FF2B5EF4-FFF2-40B4-BE49-F238E27FC236}">
                <a16:creationId xmlns:a16="http://schemas.microsoft.com/office/drawing/2014/main" id="{724ADCC4-BF15-4024-81E8-4A083A780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702" y="3429000"/>
            <a:ext cx="7564596" cy="3011291"/>
          </a:xfrm>
          <a:prstGeom prst="rect">
            <a:avLst/>
          </a:prstGeom>
        </p:spPr>
      </p:pic>
    </p:spTree>
    <p:extLst>
      <p:ext uri="{BB962C8B-B14F-4D97-AF65-F5344CB8AC3E}">
        <p14:creationId xmlns:p14="http://schemas.microsoft.com/office/powerpoint/2010/main" val="54246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5F58-71BA-4501-85CE-8140FDDF7095}"/>
              </a:ext>
            </a:extLst>
          </p:cNvPr>
          <p:cNvSpPr>
            <a:spLocks noGrp="1"/>
          </p:cNvSpPr>
          <p:nvPr>
            <p:ph type="title"/>
          </p:nvPr>
        </p:nvSpPr>
        <p:spPr/>
        <p:txBody>
          <a:bodyPr/>
          <a:lstStyle/>
          <a:p>
            <a:r>
              <a:rPr lang="en-AU" dirty="0"/>
              <a:t>KALA III</a:t>
            </a:r>
          </a:p>
        </p:txBody>
      </p:sp>
      <p:sp>
        <p:nvSpPr>
          <p:cNvPr id="3" name="Content Placeholder 2">
            <a:extLst>
              <a:ext uri="{FF2B5EF4-FFF2-40B4-BE49-F238E27FC236}">
                <a16:creationId xmlns:a16="http://schemas.microsoft.com/office/drawing/2014/main" id="{D5D468BE-415F-4D93-8BE5-6E6EC5523844}"/>
              </a:ext>
            </a:extLst>
          </p:cNvPr>
          <p:cNvSpPr>
            <a:spLocks noGrp="1"/>
          </p:cNvSpPr>
          <p:nvPr>
            <p:ph idx="1"/>
          </p:nvPr>
        </p:nvSpPr>
        <p:spPr>
          <a:xfrm>
            <a:off x="838200" y="1440615"/>
            <a:ext cx="10515600" cy="4351338"/>
          </a:xfrm>
        </p:spPr>
        <p:txBody>
          <a:bodyPr>
            <a:normAutofit/>
          </a:bodyPr>
          <a:lstStyle/>
          <a:p>
            <a:endParaRPr lang="en-AU" sz="2000" dirty="0"/>
          </a:p>
          <a:p>
            <a:r>
              <a:rPr lang="en-AU" sz="2000" dirty="0" err="1"/>
              <a:t>segera</a:t>
            </a:r>
            <a:r>
              <a:rPr lang="en-AU" sz="2000" dirty="0"/>
              <a:t> </a:t>
            </a:r>
            <a:r>
              <a:rPr lang="en-AU" sz="2000" dirty="0" err="1"/>
              <a:t>setelah</a:t>
            </a:r>
            <a:r>
              <a:rPr lang="en-AU" sz="2000" dirty="0"/>
              <a:t> </a:t>
            </a:r>
            <a:r>
              <a:rPr lang="en-AU" sz="2000" dirty="0" err="1"/>
              <a:t>bayi</a:t>
            </a:r>
            <a:r>
              <a:rPr lang="en-AU" sz="2000" dirty="0"/>
              <a:t> </a:t>
            </a:r>
            <a:r>
              <a:rPr lang="en-AU" sz="2000" dirty="0" err="1"/>
              <a:t>lahir</a:t>
            </a:r>
            <a:r>
              <a:rPr lang="en-AU" sz="2000" dirty="0"/>
              <a:t>, </a:t>
            </a:r>
            <a:r>
              <a:rPr lang="en-AU" sz="2000" dirty="0">
                <a:solidFill>
                  <a:srgbClr val="FF0000"/>
                </a:solidFill>
              </a:rPr>
              <a:t>his </a:t>
            </a:r>
            <a:r>
              <a:rPr lang="en-AU" sz="2000" dirty="0" err="1">
                <a:solidFill>
                  <a:srgbClr val="FF0000"/>
                </a:solidFill>
              </a:rPr>
              <a:t>mempunyai</a:t>
            </a:r>
            <a:r>
              <a:rPr lang="en-AU" sz="2000" dirty="0">
                <a:solidFill>
                  <a:srgbClr val="FF0000"/>
                </a:solidFill>
              </a:rPr>
              <a:t> </a:t>
            </a:r>
            <a:r>
              <a:rPr lang="en-AU" sz="2000" dirty="0" err="1">
                <a:solidFill>
                  <a:srgbClr val="FF0000"/>
                </a:solidFill>
              </a:rPr>
              <a:t>amplitudo</a:t>
            </a:r>
            <a:r>
              <a:rPr lang="en-AU" sz="2000" dirty="0">
                <a:solidFill>
                  <a:srgbClr val="FF0000"/>
                </a:solidFill>
              </a:rPr>
              <a:t> yang </a:t>
            </a:r>
            <a:r>
              <a:rPr lang="en-AU" sz="2000" dirty="0" err="1">
                <a:solidFill>
                  <a:srgbClr val="FF0000"/>
                </a:solidFill>
              </a:rPr>
              <a:t>kira-kira</a:t>
            </a:r>
            <a:r>
              <a:rPr lang="en-AU" sz="2000" dirty="0">
                <a:solidFill>
                  <a:srgbClr val="FF0000"/>
                </a:solidFill>
              </a:rPr>
              <a:t> </a:t>
            </a:r>
            <a:r>
              <a:rPr lang="en-AU" sz="2000" dirty="0" err="1">
                <a:solidFill>
                  <a:srgbClr val="FF0000"/>
                </a:solidFill>
              </a:rPr>
              <a:t>sama</a:t>
            </a:r>
            <a:r>
              <a:rPr lang="en-AU" sz="2000" dirty="0">
                <a:solidFill>
                  <a:srgbClr val="FF0000"/>
                </a:solidFill>
              </a:rPr>
              <a:t> </a:t>
            </a:r>
            <a:r>
              <a:rPr lang="en-AU" sz="2000" dirty="0" err="1">
                <a:solidFill>
                  <a:srgbClr val="FF0000"/>
                </a:solidFill>
              </a:rPr>
              <a:t>tingginya</a:t>
            </a:r>
            <a:r>
              <a:rPr lang="en-AU" sz="2000" dirty="0">
                <a:solidFill>
                  <a:srgbClr val="FF0000"/>
                </a:solidFill>
              </a:rPr>
              <a:t>, </a:t>
            </a:r>
            <a:r>
              <a:rPr lang="en-AU" sz="2000" dirty="0" err="1">
                <a:solidFill>
                  <a:srgbClr val="FF0000"/>
                </a:solidFill>
              </a:rPr>
              <a:t>hanya</a:t>
            </a:r>
            <a:r>
              <a:rPr lang="en-AU" sz="2000" dirty="0">
                <a:solidFill>
                  <a:srgbClr val="FF0000"/>
                </a:solidFill>
              </a:rPr>
              <a:t> </a:t>
            </a:r>
            <a:r>
              <a:rPr lang="en-AU" sz="2000" dirty="0" err="1">
                <a:solidFill>
                  <a:srgbClr val="FF0000"/>
                </a:solidFill>
              </a:rPr>
              <a:t>frekuensinya</a:t>
            </a:r>
            <a:r>
              <a:rPr lang="en-AU" sz="2000" dirty="0">
                <a:solidFill>
                  <a:srgbClr val="FF0000"/>
                </a:solidFill>
              </a:rPr>
              <a:t> </a:t>
            </a:r>
            <a:r>
              <a:rPr lang="en-AU" sz="2000" dirty="0" err="1">
                <a:solidFill>
                  <a:srgbClr val="FF0000"/>
                </a:solidFill>
              </a:rPr>
              <a:t>berkurang</a:t>
            </a:r>
            <a:r>
              <a:rPr lang="en-AU" sz="2000" dirty="0">
                <a:solidFill>
                  <a:srgbClr val="FF0000"/>
                </a:solidFill>
              </a:rPr>
              <a:t>.</a:t>
            </a:r>
            <a:r>
              <a:rPr lang="en-AU" sz="2000" dirty="0"/>
              <a:t> </a:t>
            </a:r>
          </a:p>
          <a:p>
            <a:r>
              <a:rPr lang="en-AU" sz="2000" dirty="0" err="1"/>
              <a:t>Akibat</a:t>
            </a:r>
            <a:r>
              <a:rPr lang="en-AU" sz="2000" dirty="0"/>
              <a:t> his </a:t>
            </a:r>
            <a:r>
              <a:rPr lang="en-AU" sz="2000" dirty="0" err="1"/>
              <a:t>ini</a:t>
            </a:r>
            <a:r>
              <a:rPr lang="en-AU" sz="2000" dirty="0"/>
              <a:t>, </a:t>
            </a:r>
            <a:r>
              <a:rPr lang="en-AU" sz="2000" dirty="0">
                <a:solidFill>
                  <a:srgbClr val="FF0000"/>
                </a:solidFill>
              </a:rPr>
              <a:t>uterus </a:t>
            </a:r>
            <a:r>
              <a:rPr lang="en-AU" sz="2000" dirty="0" err="1">
                <a:solidFill>
                  <a:srgbClr val="FF0000"/>
                </a:solidFill>
              </a:rPr>
              <a:t>akan</a:t>
            </a:r>
            <a:r>
              <a:rPr lang="en-AU" sz="2000" dirty="0">
                <a:solidFill>
                  <a:srgbClr val="FF0000"/>
                </a:solidFill>
              </a:rPr>
              <a:t> </a:t>
            </a:r>
            <a:r>
              <a:rPr lang="en-AU" sz="2000" dirty="0" err="1">
                <a:solidFill>
                  <a:srgbClr val="FF0000"/>
                </a:solidFill>
              </a:rPr>
              <a:t>mengecil</a:t>
            </a:r>
            <a:r>
              <a:rPr lang="en-AU" sz="2000" dirty="0">
                <a:solidFill>
                  <a:srgbClr val="FF0000"/>
                </a:solidFill>
              </a:rPr>
              <a:t> </a:t>
            </a:r>
            <a:r>
              <a:rPr lang="en-AU" sz="2000" dirty="0" err="1">
                <a:solidFill>
                  <a:srgbClr val="FF0000"/>
                </a:solidFill>
              </a:rPr>
              <a:t>sehingga</a:t>
            </a:r>
            <a:r>
              <a:rPr lang="en-AU" sz="2000" dirty="0">
                <a:solidFill>
                  <a:srgbClr val="FF0000"/>
                </a:solidFill>
              </a:rPr>
              <a:t> </a:t>
            </a:r>
            <a:r>
              <a:rPr lang="en-AU" sz="2000" dirty="0" err="1">
                <a:solidFill>
                  <a:srgbClr val="FF0000"/>
                </a:solidFill>
              </a:rPr>
              <a:t>perlekatan</a:t>
            </a:r>
            <a:r>
              <a:rPr lang="en-AU" sz="2000" dirty="0">
                <a:solidFill>
                  <a:srgbClr val="FF0000"/>
                </a:solidFill>
              </a:rPr>
              <a:t> </a:t>
            </a:r>
            <a:r>
              <a:rPr lang="en-AU" sz="2000" dirty="0" err="1">
                <a:solidFill>
                  <a:srgbClr val="FF0000"/>
                </a:solidFill>
              </a:rPr>
              <a:t>plasenta</a:t>
            </a:r>
            <a:r>
              <a:rPr lang="en-AU" sz="2000" dirty="0">
                <a:solidFill>
                  <a:srgbClr val="FF0000"/>
                </a:solidFill>
              </a:rPr>
              <a:t> </a:t>
            </a:r>
            <a:r>
              <a:rPr lang="en-AU" sz="2000" dirty="0" err="1">
                <a:solidFill>
                  <a:srgbClr val="FF0000"/>
                </a:solidFill>
              </a:rPr>
              <a:t>dengan</a:t>
            </a:r>
            <a:r>
              <a:rPr lang="en-AU" sz="2000" dirty="0">
                <a:solidFill>
                  <a:srgbClr val="FF0000"/>
                </a:solidFill>
              </a:rPr>
              <a:t> </a:t>
            </a:r>
            <a:r>
              <a:rPr lang="en-AU" sz="2000" dirty="0" err="1">
                <a:solidFill>
                  <a:srgbClr val="FF0000"/>
                </a:solidFill>
              </a:rPr>
              <a:t>dinding</a:t>
            </a:r>
            <a:r>
              <a:rPr lang="en-AU" sz="2000" dirty="0">
                <a:solidFill>
                  <a:srgbClr val="FF0000"/>
                </a:solidFill>
              </a:rPr>
              <a:t> uterus </a:t>
            </a:r>
            <a:r>
              <a:rPr lang="en-AU" sz="2000" dirty="0" err="1">
                <a:solidFill>
                  <a:srgbClr val="FF0000"/>
                </a:solidFill>
              </a:rPr>
              <a:t>akan</a:t>
            </a:r>
            <a:r>
              <a:rPr lang="en-AU" sz="2000" dirty="0">
                <a:solidFill>
                  <a:srgbClr val="FF0000"/>
                </a:solidFill>
              </a:rPr>
              <a:t> </a:t>
            </a:r>
            <a:r>
              <a:rPr lang="en-AU" sz="2000" dirty="0" err="1">
                <a:solidFill>
                  <a:srgbClr val="FF0000"/>
                </a:solidFill>
              </a:rPr>
              <a:t>terlepas</a:t>
            </a:r>
            <a:r>
              <a:rPr lang="en-AU" sz="2000" dirty="0"/>
              <a:t>. </a:t>
            </a:r>
            <a:r>
              <a:rPr lang="en-AU" sz="2000" dirty="0" err="1"/>
              <a:t>Melepasnya</a:t>
            </a:r>
            <a:r>
              <a:rPr lang="en-AU" sz="2000" dirty="0"/>
              <a:t> </a:t>
            </a:r>
            <a:r>
              <a:rPr lang="en-AU" sz="2000" dirty="0" err="1"/>
              <a:t>plasenta</a:t>
            </a:r>
            <a:r>
              <a:rPr lang="en-AU" sz="2000" dirty="0"/>
              <a:t> </a:t>
            </a:r>
            <a:r>
              <a:rPr lang="en-AU" sz="2000" dirty="0" err="1"/>
              <a:t>dari</a:t>
            </a:r>
            <a:r>
              <a:rPr lang="en-AU" sz="2000" dirty="0"/>
              <a:t> </a:t>
            </a:r>
            <a:r>
              <a:rPr lang="en-AU" sz="2000" dirty="0" err="1"/>
              <a:t>dinding</a:t>
            </a:r>
            <a:r>
              <a:rPr lang="en-AU" sz="2000" dirty="0"/>
              <a:t> uterus </a:t>
            </a:r>
            <a:r>
              <a:rPr lang="en-AU" sz="2000" dirty="0" err="1"/>
              <a:t>ini</a:t>
            </a:r>
            <a:r>
              <a:rPr lang="en-AU" sz="2000" dirty="0"/>
              <a:t> </a:t>
            </a:r>
            <a:r>
              <a:rPr lang="en-AU" sz="2000" dirty="0" err="1"/>
              <a:t>dapat</a:t>
            </a:r>
            <a:r>
              <a:rPr lang="en-AU" sz="2000" dirty="0"/>
              <a:t> </a:t>
            </a:r>
            <a:r>
              <a:rPr lang="en-AU" sz="2000" dirty="0" err="1"/>
              <a:t>dimulai</a:t>
            </a:r>
            <a:r>
              <a:rPr lang="en-AU" sz="2000" dirty="0"/>
              <a:t> </a:t>
            </a:r>
            <a:r>
              <a:rPr lang="en-AU" sz="2000" dirty="0" err="1"/>
              <a:t>dari</a:t>
            </a:r>
            <a:r>
              <a:rPr lang="en-AU" sz="2000" dirty="0"/>
              <a:t> (1) </a:t>
            </a:r>
            <a:r>
              <a:rPr lang="en-AU" sz="2000" dirty="0" err="1"/>
              <a:t>tengah</a:t>
            </a:r>
            <a:r>
              <a:rPr lang="en-AU" sz="2000" dirty="0"/>
              <a:t> (</a:t>
            </a:r>
            <a:r>
              <a:rPr lang="en-AU" sz="2000" dirty="0" err="1"/>
              <a:t>sentral</a:t>
            </a:r>
            <a:r>
              <a:rPr lang="en-AU" sz="2000" dirty="0"/>
              <a:t> </a:t>
            </a:r>
            <a:r>
              <a:rPr lang="en-AU" sz="2000" dirty="0" err="1"/>
              <a:t>menurut</a:t>
            </a:r>
            <a:r>
              <a:rPr lang="en-AU" sz="2000" dirty="0"/>
              <a:t> Schultze); (2) </a:t>
            </a:r>
            <a:r>
              <a:rPr lang="en-AU" sz="2000" dirty="0" err="1"/>
              <a:t>pinggir</a:t>
            </a:r>
            <a:r>
              <a:rPr lang="en-AU" sz="2000" dirty="0"/>
              <a:t> (marginal Mathew - Duncan); (3) </a:t>
            </a:r>
            <a:r>
              <a:rPr lang="en-AU" sz="2000" dirty="0" err="1"/>
              <a:t>kombinasi</a:t>
            </a:r>
            <a:r>
              <a:rPr lang="en-AU" sz="2000" dirty="0"/>
              <a:t> 1 dan 2.</a:t>
            </a:r>
            <a:br>
              <a:rPr lang="en-AU" sz="2000" dirty="0"/>
            </a:br>
            <a:r>
              <a:rPr lang="en-AU" sz="2000" dirty="0"/>
              <a:t>Yang </a:t>
            </a:r>
            <a:r>
              <a:rPr lang="en-AU" sz="2000" dirty="0" err="1"/>
              <a:t>terbanyak</a:t>
            </a:r>
            <a:r>
              <a:rPr lang="en-AU" sz="2000" dirty="0"/>
              <a:t> </a:t>
            </a:r>
            <a:r>
              <a:rPr lang="en-AU" sz="2000" dirty="0" err="1"/>
              <a:t>ialah</a:t>
            </a:r>
            <a:r>
              <a:rPr lang="en-AU" sz="2000" dirty="0"/>
              <a:t> yang </a:t>
            </a:r>
            <a:r>
              <a:rPr lang="en-AU" sz="2000" dirty="0" err="1"/>
              <a:t>menurut</a:t>
            </a:r>
            <a:r>
              <a:rPr lang="en-AU" sz="2000" dirty="0"/>
              <a:t> Schultze. </a:t>
            </a:r>
            <a:r>
              <a:rPr lang="en-AU" sz="2000" dirty="0" err="1"/>
              <a:t>Umumnya</a:t>
            </a:r>
            <a:r>
              <a:rPr lang="en-AU" sz="2000" dirty="0"/>
              <a:t> kala III </a:t>
            </a:r>
            <a:r>
              <a:rPr lang="en-AU" sz="2000" dirty="0" err="1"/>
              <a:t>berlangsung</a:t>
            </a:r>
            <a:r>
              <a:rPr lang="en-AU" sz="2000" dirty="0"/>
              <a:t> </a:t>
            </a:r>
            <a:r>
              <a:rPr lang="en-AU" sz="2000" dirty="0" err="1"/>
              <a:t>selama</a:t>
            </a:r>
            <a:r>
              <a:rPr lang="en-AU" sz="2000" dirty="0"/>
              <a:t> </a:t>
            </a:r>
            <a:r>
              <a:rPr lang="en-AU" sz="2000" dirty="0">
                <a:solidFill>
                  <a:srgbClr val="FF0000"/>
                </a:solidFill>
              </a:rPr>
              <a:t>6 </a:t>
            </a:r>
            <a:r>
              <a:rPr lang="en-AU" sz="2000" dirty="0" err="1">
                <a:solidFill>
                  <a:srgbClr val="FF0000"/>
                </a:solidFill>
              </a:rPr>
              <a:t>sampai</a:t>
            </a:r>
            <a:r>
              <a:rPr lang="en-AU" sz="2000" dirty="0">
                <a:solidFill>
                  <a:srgbClr val="FF0000"/>
                </a:solidFill>
              </a:rPr>
              <a:t> 15 </a:t>
            </a:r>
            <a:r>
              <a:rPr lang="en-AU" sz="2000" dirty="0" err="1">
                <a:solidFill>
                  <a:srgbClr val="FF0000"/>
                </a:solidFill>
              </a:rPr>
              <a:t>menit</a:t>
            </a:r>
            <a:r>
              <a:rPr lang="en-AU" sz="2000" dirty="0"/>
              <a:t>. Tinggi fundus uteri </a:t>
            </a:r>
            <a:r>
              <a:rPr lang="en-AU" sz="2000" dirty="0" err="1"/>
              <a:t>setelah</a:t>
            </a:r>
            <a:r>
              <a:rPr lang="en-AU" sz="2000" dirty="0"/>
              <a:t> kala III </a:t>
            </a:r>
            <a:r>
              <a:rPr lang="en-AU" sz="2000" dirty="0" err="1"/>
              <a:t>kira-kira</a:t>
            </a:r>
            <a:r>
              <a:rPr lang="en-AU" sz="2000" dirty="0"/>
              <a:t> 2 </a:t>
            </a:r>
            <a:r>
              <a:rPr lang="en-AU" sz="2000" dirty="0" err="1"/>
              <a:t>jari</a:t>
            </a:r>
            <a:r>
              <a:rPr lang="en-AU" sz="2000" dirty="0"/>
              <a:t> di </a:t>
            </a:r>
            <a:r>
              <a:rPr lang="en-AU" sz="2000" dirty="0" err="1"/>
              <a:t>bawah</a:t>
            </a:r>
            <a:r>
              <a:rPr lang="en-AU" sz="2000" dirty="0"/>
              <a:t> </a:t>
            </a:r>
            <a:r>
              <a:rPr lang="en-AU" sz="2000" dirty="0" err="1"/>
              <a:t>pusat</a:t>
            </a:r>
            <a:endParaRPr lang="en-AU" sz="2000" dirty="0"/>
          </a:p>
          <a:p>
            <a:r>
              <a:rPr lang="en-AU" sz="2400" dirty="0" err="1"/>
              <a:t>Plasenta</a:t>
            </a:r>
            <a:r>
              <a:rPr lang="en-AU" sz="2400" dirty="0"/>
              <a:t> </a:t>
            </a:r>
            <a:r>
              <a:rPr lang="en-AU" sz="2400" dirty="0" err="1"/>
              <a:t>diperiksa</a:t>
            </a:r>
            <a:r>
              <a:rPr lang="en-AU" sz="2400" dirty="0"/>
              <a:t> </a:t>
            </a:r>
            <a:r>
              <a:rPr lang="en-AU" sz="2400" dirty="0" err="1"/>
              <a:t>apakah</a:t>
            </a:r>
            <a:r>
              <a:rPr lang="en-AU" sz="2400" dirty="0"/>
              <a:t> </a:t>
            </a:r>
            <a:r>
              <a:rPr lang="en-AU" sz="2400" dirty="0" err="1"/>
              <a:t>kutiledon</a:t>
            </a:r>
            <a:r>
              <a:rPr lang="en-AU" sz="2400" dirty="0"/>
              <a:t> dan </a:t>
            </a:r>
            <a:r>
              <a:rPr lang="en-AU" sz="2400" dirty="0" err="1"/>
              <a:t>Kulut</a:t>
            </a:r>
            <a:r>
              <a:rPr lang="en-AU" sz="2400" dirty="0"/>
              <a:t> </a:t>
            </a:r>
            <a:r>
              <a:rPr lang="en-AU" sz="2400" dirty="0" err="1"/>
              <a:t>Ketuban</a:t>
            </a:r>
            <a:r>
              <a:rPr lang="en-AU" sz="2400" dirty="0"/>
              <a:t> </a:t>
            </a:r>
            <a:r>
              <a:rPr lang="en-AU" sz="2400" dirty="0" err="1"/>
              <a:t>telah</a:t>
            </a:r>
            <a:r>
              <a:rPr lang="en-AU" sz="2400" dirty="0"/>
              <a:t> </a:t>
            </a:r>
            <a:r>
              <a:rPr lang="en-AU" sz="2400" dirty="0" err="1"/>
              <a:t>lahir</a:t>
            </a:r>
            <a:r>
              <a:rPr lang="en-AU" sz="2400" dirty="0"/>
              <a:t> </a:t>
            </a:r>
            <a:r>
              <a:rPr lang="en-AU" sz="2400" dirty="0" err="1"/>
              <a:t>lengkap</a:t>
            </a:r>
            <a:r>
              <a:rPr lang="en-AU" sz="2400" dirty="0"/>
              <a:t>, </a:t>
            </a:r>
            <a:r>
              <a:rPr lang="en-AU" sz="2400" dirty="0" err="1"/>
              <a:t>insersi</a:t>
            </a:r>
            <a:r>
              <a:rPr lang="en-AU" sz="2400" dirty="0"/>
              <a:t> </a:t>
            </a:r>
            <a:r>
              <a:rPr lang="en-AU" sz="2400" dirty="0" err="1"/>
              <a:t>tali</a:t>
            </a:r>
            <a:r>
              <a:rPr lang="en-AU" sz="2400" dirty="0"/>
              <a:t> </a:t>
            </a:r>
            <a:r>
              <a:rPr lang="en-AU" sz="2400" dirty="0" err="1"/>
              <a:t>pusat,ukuran</a:t>
            </a:r>
            <a:r>
              <a:rPr lang="en-AU" sz="2400" dirty="0"/>
              <a:t> dan </a:t>
            </a:r>
            <a:r>
              <a:rPr lang="en-AU" sz="2400" dirty="0" err="1"/>
              <a:t>beratnya</a:t>
            </a:r>
            <a:r>
              <a:rPr lang="en-AU" sz="2400" dirty="0"/>
              <a:t> </a:t>
            </a:r>
            <a:r>
              <a:rPr lang="en-AU" sz="2400" dirty="0" err="1"/>
              <a:t>ditimbang</a:t>
            </a:r>
            <a:endParaRPr lang="en-AU" sz="3600" dirty="0"/>
          </a:p>
        </p:txBody>
      </p:sp>
    </p:spTree>
    <p:extLst>
      <p:ext uri="{BB962C8B-B14F-4D97-AF65-F5344CB8AC3E}">
        <p14:creationId xmlns:p14="http://schemas.microsoft.com/office/powerpoint/2010/main" val="43195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EB2F-7888-4662-BCE4-A7599A7A883C}"/>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540842D7-033B-46C5-B9AF-5CEFD337B23E}"/>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2E0834B0-4815-43E5-AA62-36F1420089ED}"/>
              </a:ext>
            </a:extLst>
          </p:cNvPr>
          <p:cNvPicPr>
            <a:picLocks noChangeAspect="1"/>
          </p:cNvPicPr>
          <p:nvPr/>
        </p:nvPicPr>
        <p:blipFill rotWithShape="1">
          <a:blip r:embed="rId2"/>
          <a:srcRect l="20132" t="17577" r="25622" b="7422"/>
          <a:stretch/>
        </p:blipFill>
        <p:spPr>
          <a:xfrm>
            <a:off x="2444877" y="435560"/>
            <a:ext cx="7302246" cy="5676240"/>
          </a:xfrm>
          <a:prstGeom prst="rect">
            <a:avLst/>
          </a:prstGeom>
        </p:spPr>
      </p:pic>
    </p:spTree>
    <p:extLst>
      <p:ext uri="{BB962C8B-B14F-4D97-AF65-F5344CB8AC3E}">
        <p14:creationId xmlns:p14="http://schemas.microsoft.com/office/powerpoint/2010/main" val="64927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8ECB-0266-4FAD-AA58-5D6EA50884BA}"/>
              </a:ext>
            </a:extLst>
          </p:cNvPr>
          <p:cNvSpPr>
            <a:spLocks noGrp="1"/>
          </p:cNvSpPr>
          <p:nvPr>
            <p:ph type="title"/>
          </p:nvPr>
        </p:nvSpPr>
        <p:spPr/>
        <p:txBody>
          <a:bodyPr/>
          <a:lstStyle/>
          <a:p>
            <a:r>
              <a:rPr lang="en-AU" dirty="0"/>
              <a:t>KALA IV</a:t>
            </a:r>
          </a:p>
        </p:txBody>
      </p:sp>
      <p:sp>
        <p:nvSpPr>
          <p:cNvPr id="3" name="Content Placeholder 2">
            <a:extLst>
              <a:ext uri="{FF2B5EF4-FFF2-40B4-BE49-F238E27FC236}">
                <a16:creationId xmlns:a16="http://schemas.microsoft.com/office/drawing/2014/main" id="{AFC7928F-DA2F-48D0-8D22-CFD950D6978A}"/>
              </a:ext>
            </a:extLst>
          </p:cNvPr>
          <p:cNvSpPr>
            <a:spLocks noGrp="1"/>
          </p:cNvSpPr>
          <p:nvPr>
            <p:ph idx="1"/>
          </p:nvPr>
        </p:nvSpPr>
        <p:spPr>
          <a:xfrm>
            <a:off x="838200" y="1690688"/>
            <a:ext cx="10515600" cy="5032375"/>
          </a:xfrm>
        </p:spPr>
        <p:txBody>
          <a:bodyPr>
            <a:normAutofit/>
          </a:bodyPr>
          <a:lstStyle/>
          <a:p>
            <a:r>
              <a:rPr lang="id-ID" sz="2000" dirty="0">
                <a:effectLst/>
                <a:latin typeface="Times New Roman" panose="02020603050405020304" pitchFamily="18" charset="0"/>
                <a:ea typeface="Times New Roman" panose="02020603050405020304" pitchFamily="18" charset="0"/>
              </a:rPr>
              <a:t>Dimulai </a:t>
            </a:r>
            <a:r>
              <a:rPr lang="id-ID" sz="2000" dirty="0">
                <a:solidFill>
                  <a:srgbClr val="FF0000"/>
                </a:solidFill>
                <a:effectLst/>
                <a:latin typeface="Times New Roman" panose="02020603050405020304" pitchFamily="18" charset="0"/>
                <a:ea typeface="Times New Roman" panose="02020603050405020304" pitchFamily="18" charset="0"/>
              </a:rPr>
              <a:t>saat plasenta lahir sampai 2 jam pertama post partum</a:t>
            </a:r>
            <a:r>
              <a:rPr lang="id-ID" sz="2000" dirty="0">
                <a:effectLst/>
                <a:latin typeface="Times New Roman" panose="02020603050405020304" pitchFamily="18" charset="0"/>
                <a:ea typeface="Times New Roman" panose="02020603050405020304" pitchFamily="18" charset="0"/>
              </a:rPr>
              <a:t>. </a:t>
            </a:r>
            <a:endParaRPr lang="en-AU" sz="2000" dirty="0">
              <a:effectLst/>
              <a:latin typeface="Times New Roman" panose="02020603050405020304" pitchFamily="18" charset="0"/>
              <a:ea typeface="Times New Roman" panose="02020603050405020304" pitchFamily="18" charset="0"/>
            </a:endParaRPr>
          </a:p>
          <a:p>
            <a:r>
              <a:rPr lang="id-ID" sz="2000" dirty="0">
                <a:solidFill>
                  <a:srgbClr val="FF0000"/>
                </a:solidFill>
                <a:effectLst/>
                <a:latin typeface="Times New Roman" panose="02020603050405020304" pitchFamily="18" charset="0"/>
                <a:ea typeface="Times New Roman" panose="02020603050405020304" pitchFamily="18" charset="0"/>
              </a:rPr>
              <a:t>Periksa fundus uteri setiap 15 menit </a:t>
            </a:r>
            <a:r>
              <a:rPr lang="id-ID" sz="2000" dirty="0">
                <a:effectLst/>
                <a:latin typeface="Times New Roman" panose="02020603050405020304" pitchFamily="18" charset="0"/>
                <a:ea typeface="Times New Roman" panose="02020603050405020304" pitchFamily="18" charset="0"/>
              </a:rPr>
              <a:t>pad</a:t>
            </a:r>
            <a:r>
              <a:rPr lang="en-AU" sz="2000" dirty="0">
                <a:effectLst/>
                <a:latin typeface="Times New Roman" panose="02020603050405020304" pitchFamily="18" charset="0"/>
                <a:ea typeface="Times New Roman" panose="02020603050405020304" pitchFamily="18" charset="0"/>
              </a:rPr>
              <a:t>a</a:t>
            </a:r>
            <a:r>
              <a:rPr lang="id-ID" sz="2000" dirty="0">
                <a:effectLst/>
                <a:latin typeface="Times New Roman" panose="02020603050405020304" pitchFamily="18" charset="0"/>
                <a:ea typeface="Times New Roman" panose="02020603050405020304" pitchFamily="18" charset="0"/>
              </a:rPr>
              <a:t> jam pertama </a:t>
            </a:r>
            <a:r>
              <a:rPr lang="id-ID" sz="2000" dirty="0">
                <a:solidFill>
                  <a:srgbClr val="FF0000"/>
                </a:solidFill>
                <a:effectLst/>
                <a:latin typeface="Times New Roman" panose="02020603050405020304" pitchFamily="18" charset="0"/>
                <a:ea typeface="Times New Roman" panose="02020603050405020304" pitchFamily="18" charset="0"/>
              </a:rPr>
              <a:t>dan setiap 20-30 menit selama jam kedua</a:t>
            </a:r>
            <a:r>
              <a:rPr lang="id-ID" sz="2000" dirty="0">
                <a:effectLst/>
                <a:latin typeface="Times New Roman" panose="02020603050405020304" pitchFamily="18" charset="0"/>
                <a:ea typeface="Times New Roman" panose="02020603050405020304" pitchFamily="18" charset="0"/>
              </a:rPr>
              <a:t>. Jika kontraksi tidak kuat massase uterus sampai menjadi keras.</a:t>
            </a:r>
            <a:endParaRPr lang="en-AU" sz="2000" dirty="0">
              <a:effectLst/>
              <a:latin typeface="Times New Roman" panose="02020603050405020304" pitchFamily="18" charset="0"/>
              <a:ea typeface="Times New Roman" panose="02020603050405020304" pitchFamily="18" charset="0"/>
            </a:endParaRPr>
          </a:p>
          <a:p>
            <a:r>
              <a:rPr lang="id-ID" sz="2000" dirty="0">
                <a:effectLst/>
                <a:latin typeface="Times New Roman" panose="02020603050405020304" pitchFamily="18" charset="0"/>
                <a:ea typeface="Times New Roman" panose="02020603050405020304" pitchFamily="18" charset="0"/>
              </a:rPr>
              <a:t>Rata-rata perdarahan </a:t>
            </a:r>
            <a:r>
              <a:rPr lang="id-ID" sz="2000" dirty="0">
                <a:solidFill>
                  <a:srgbClr val="FF0000"/>
                </a:solidFill>
                <a:effectLst/>
                <a:latin typeface="Times New Roman" panose="02020603050405020304" pitchFamily="18" charset="0"/>
                <a:ea typeface="Times New Roman" panose="02020603050405020304" pitchFamily="18" charset="0"/>
              </a:rPr>
              <a:t>normal adalah 250 cc</a:t>
            </a:r>
            <a:r>
              <a:rPr lang="id-ID" sz="2000" dirty="0">
                <a:effectLst/>
                <a:latin typeface="Times New Roman" panose="02020603050405020304" pitchFamily="18" charset="0"/>
                <a:ea typeface="Times New Roman" panose="02020603050405020304" pitchFamily="18" charset="0"/>
              </a:rPr>
              <a:t>. Perdarahan persalinan yang lebih dari 500cc adalah perdarahan abnormal.</a:t>
            </a:r>
            <a:endParaRPr lang="en-AU" sz="2000" dirty="0">
              <a:effectLst/>
              <a:latin typeface="Times New Roman" panose="02020603050405020304" pitchFamily="18" charset="0"/>
              <a:ea typeface="Times New Roman" panose="02020603050405020304" pitchFamily="18" charset="0"/>
            </a:endParaRPr>
          </a:p>
          <a:p>
            <a:r>
              <a:rPr lang="id-ID" sz="2000" dirty="0">
                <a:solidFill>
                  <a:srgbClr val="FF0000"/>
                </a:solidFill>
                <a:effectLst/>
                <a:latin typeface="Times New Roman" panose="02020603050405020304" pitchFamily="18" charset="0"/>
                <a:ea typeface="Times New Roman" panose="02020603050405020304" pitchFamily="18" charset="0"/>
              </a:rPr>
              <a:t>Periksa tekanan darah, nadi, kandung kemih dan perdarahan setiap 15 menit pada jam pertama dan setiap 30 menit selama jam kedua</a:t>
            </a:r>
            <a:r>
              <a:rPr lang="id-ID" sz="2000" dirty="0">
                <a:effectLst/>
                <a:latin typeface="Times New Roman" panose="02020603050405020304" pitchFamily="18" charset="0"/>
                <a:ea typeface="Times New Roman" panose="02020603050405020304" pitchFamily="18" charset="0"/>
              </a:rPr>
              <a:t>. Selain itu perawat juga menganjurkan untuk </a:t>
            </a:r>
            <a:r>
              <a:rPr lang="id-ID" sz="2000" dirty="0">
                <a:solidFill>
                  <a:srgbClr val="FF0000"/>
                </a:solidFill>
                <a:effectLst/>
                <a:latin typeface="Times New Roman" panose="02020603050405020304" pitchFamily="18" charset="0"/>
                <a:ea typeface="Times New Roman" panose="02020603050405020304" pitchFamily="18" charset="0"/>
              </a:rPr>
              <a:t>minum</a:t>
            </a:r>
            <a:r>
              <a:rPr lang="id-ID" sz="2000" dirty="0">
                <a:effectLst/>
                <a:latin typeface="Times New Roman" panose="02020603050405020304" pitchFamily="18" charset="0"/>
                <a:ea typeface="Times New Roman" panose="02020603050405020304" pitchFamily="18" charset="0"/>
              </a:rPr>
              <a:t> agar mencegah dehidrasi. Higene juga perlu diperhatikan, istirahat dan biarkan bayi berada pada ibu untuk meningkatkan hubungan ibu dan bayi. Sebagai permulaan dengan menyusui bayi karena menyusui dapat membantu uterus berkontraksi</a:t>
            </a:r>
            <a:r>
              <a:rPr lang="en-AU" sz="20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57764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A844-54D9-479F-8CB1-D347B60A527B}"/>
              </a:ext>
            </a:extLst>
          </p:cNvPr>
          <p:cNvSpPr>
            <a:spLocks noGrp="1"/>
          </p:cNvSpPr>
          <p:nvPr>
            <p:ph type="title"/>
          </p:nvPr>
        </p:nvSpPr>
        <p:spPr/>
        <p:txBody>
          <a:bodyPr/>
          <a:lstStyle/>
          <a:p>
            <a:r>
              <a:rPr lang="en-AU" dirty="0"/>
              <a:t>INVOLUSI</a:t>
            </a:r>
          </a:p>
        </p:txBody>
      </p:sp>
      <p:sp>
        <p:nvSpPr>
          <p:cNvPr id="3" name="Content Placeholder 2">
            <a:extLst>
              <a:ext uri="{FF2B5EF4-FFF2-40B4-BE49-F238E27FC236}">
                <a16:creationId xmlns:a16="http://schemas.microsoft.com/office/drawing/2014/main" id="{019CCCCC-8325-448D-BFD5-279EE6105E24}"/>
              </a:ext>
            </a:extLst>
          </p:cNvPr>
          <p:cNvSpPr>
            <a:spLocks noGrp="1"/>
          </p:cNvSpPr>
          <p:nvPr>
            <p:ph idx="1"/>
          </p:nvPr>
        </p:nvSpPr>
        <p:spPr>
          <a:xfrm>
            <a:off x="838200" y="1424573"/>
            <a:ext cx="10515600" cy="4351338"/>
          </a:xfrm>
        </p:spPr>
        <p:txBody>
          <a:bodyPr>
            <a:normAutofit fontScale="85000" lnSpcReduction="20000"/>
          </a:bodyPr>
          <a:lstStyle/>
          <a:p>
            <a:pPr marL="323850" indent="-171450">
              <a:lnSpc>
                <a:spcPct val="120000"/>
              </a:lnSpc>
              <a:buFont typeface="Wingdings" panose="05000000000000000000" pitchFamily="2" charset="2"/>
              <a:buChar char="§"/>
            </a:pPr>
            <a:r>
              <a:rPr lang="en-US" sz="2400" b="0" dirty="0" err="1"/>
              <a:t>Involusi</a:t>
            </a:r>
            <a:r>
              <a:rPr lang="en-US" sz="2400" b="0" dirty="0"/>
              <a:t> </a:t>
            </a:r>
            <a:r>
              <a:rPr lang="en-US" sz="2400" b="0" dirty="0">
                <a:sym typeface="Wingdings" panose="05000000000000000000" pitchFamily="2" charset="2"/>
              </a:rPr>
              <a:t> </a:t>
            </a:r>
            <a:r>
              <a:rPr lang="sv-SE" sz="2400" b="0" dirty="0"/>
              <a:t>uterus menciut ke ukuran pragestasinya yang </a:t>
            </a:r>
            <a:r>
              <a:rPr lang="en-US" sz="2400" b="0" dirty="0" err="1"/>
              <a:t>berlangsung</a:t>
            </a:r>
            <a:r>
              <a:rPr lang="en-US" sz="2400" b="0" dirty="0"/>
              <a:t> </a:t>
            </a:r>
            <a:r>
              <a:rPr lang="en-US" sz="2400" b="0" dirty="0" err="1"/>
              <a:t>empat</a:t>
            </a:r>
            <a:r>
              <a:rPr lang="en-US" sz="2400" b="0" dirty="0"/>
              <a:t> </a:t>
            </a:r>
            <a:r>
              <a:rPr lang="en-US" sz="2400" b="0" dirty="0" err="1"/>
              <a:t>hingga</a:t>
            </a:r>
            <a:r>
              <a:rPr lang="en-US" sz="2400" b="0" dirty="0"/>
              <a:t> </a:t>
            </a:r>
            <a:r>
              <a:rPr lang="en-US" sz="2400" b="0" dirty="0" err="1"/>
              <a:t>enam</a:t>
            </a:r>
            <a:r>
              <a:rPr lang="en-US" sz="2400" b="0" dirty="0"/>
              <a:t> </a:t>
            </a:r>
            <a:r>
              <a:rPr lang="en-US" sz="2400" b="0" dirty="0" err="1"/>
              <a:t>minggu</a:t>
            </a:r>
            <a:r>
              <a:rPr lang="en-US" sz="2400" b="0" dirty="0"/>
              <a:t>.</a:t>
            </a:r>
          </a:p>
          <a:p>
            <a:pPr marL="323850" indent="-171450">
              <a:lnSpc>
                <a:spcPct val="120000"/>
              </a:lnSpc>
              <a:buFont typeface="Wingdings" panose="05000000000000000000" pitchFamily="2" charset="2"/>
              <a:buChar char="§"/>
            </a:pPr>
            <a:endParaRPr lang="en-US" sz="2400" b="0" dirty="0"/>
          </a:p>
          <a:p>
            <a:pPr marL="323850" indent="-171450">
              <a:lnSpc>
                <a:spcPct val="120000"/>
              </a:lnSpc>
              <a:buFont typeface="Wingdings" panose="05000000000000000000" pitchFamily="2" charset="2"/>
              <a:buChar char="§"/>
            </a:pPr>
            <a:r>
              <a:rPr lang="en-US" sz="2400" b="0" dirty="0" err="1"/>
              <a:t>Saat</a:t>
            </a:r>
            <a:r>
              <a:rPr lang="en-US" sz="2400" b="0" dirty="0"/>
              <a:t> </a:t>
            </a:r>
            <a:r>
              <a:rPr lang="en-US" sz="2400" b="0" dirty="0" err="1"/>
              <a:t>involusi</a:t>
            </a:r>
            <a:r>
              <a:rPr lang="en-US" sz="2400" b="0" dirty="0"/>
              <a:t> </a:t>
            </a:r>
            <a:r>
              <a:rPr lang="en-US" sz="2400" b="0" dirty="0">
                <a:sym typeface="Wingdings" panose="05000000000000000000" pitchFamily="2" charset="2"/>
              </a:rPr>
              <a:t> </a:t>
            </a:r>
            <a:r>
              <a:rPr lang="en-US" sz="2400" b="0" dirty="0" err="1"/>
              <a:t>jaringan</a:t>
            </a:r>
            <a:r>
              <a:rPr lang="en-US" sz="2400" b="0" dirty="0"/>
              <a:t> endometrium yang </a:t>
            </a:r>
            <a:r>
              <a:rPr lang="en-US" sz="2400" b="0" dirty="0" err="1"/>
              <a:t>tertinggal</a:t>
            </a:r>
            <a:r>
              <a:rPr lang="en-US" sz="2400" b="0" dirty="0"/>
              <a:t> dan </a:t>
            </a:r>
            <a:r>
              <a:rPr lang="en-US" sz="2400" b="0" dirty="0" err="1"/>
              <a:t>tidak</a:t>
            </a:r>
            <a:r>
              <a:rPr lang="en-US" sz="2400" b="0" dirty="0"/>
              <a:t> </a:t>
            </a:r>
            <a:r>
              <a:rPr lang="en-US" sz="2400" b="0" dirty="0" err="1"/>
              <a:t>dikeluarkan</a:t>
            </a:r>
            <a:r>
              <a:rPr lang="en-US" sz="2400" b="0" dirty="0"/>
              <a:t> </a:t>
            </a:r>
            <a:r>
              <a:rPr lang="en-US" sz="2400" b="0" dirty="0" err="1"/>
              <a:t>bersama</a:t>
            </a:r>
            <a:r>
              <a:rPr lang="en-US" sz="2400" b="0" dirty="0"/>
              <a:t> </a:t>
            </a:r>
            <a:r>
              <a:rPr lang="en-US" sz="2400" b="0" dirty="0" err="1"/>
              <a:t>plasenta</a:t>
            </a:r>
            <a:r>
              <a:rPr lang="en-US" sz="2400" b="0" dirty="0"/>
              <a:t> </a:t>
            </a:r>
            <a:r>
              <a:rPr lang="en-US" sz="2400" b="0" dirty="0" err="1"/>
              <a:t>secara</a:t>
            </a:r>
            <a:r>
              <a:rPr lang="en-US" sz="2400" b="0" dirty="0"/>
              <a:t> </a:t>
            </a:r>
            <a:r>
              <a:rPr lang="en-US" sz="2400" b="0" dirty="0" err="1"/>
              <a:t>bertahap</a:t>
            </a:r>
            <a:r>
              <a:rPr lang="en-US" sz="2400" b="0" dirty="0"/>
              <a:t> </a:t>
            </a:r>
            <a:r>
              <a:rPr lang="en-US" sz="2400" b="0" dirty="0" err="1"/>
              <a:t>mengalarni</a:t>
            </a:r>
            <a:r>
              <a:rPr lang="en-US" sz="2400" b="0" dirty="0"/>
              <a:t> </a:t>
            </a:r>
            <a:r>
              <a:rPr lang="en-US" sz="2400" b="0" dirty="0" err="1"/>
              <a:t>disintegrasi</a:t>
            </a:r>
            <a:r>
              <a:rPr lang="en-US" sz="2400" b="0" dirty="0"/>
              <a:t> dan </a:t>
            </a:r>
            <a:r>
              <a:rPr lang="en-US" sz="2400" b="0" dirty="0" err="1"/>
              <a:t>terlepas</a:t>
            </a:r>
            <a:r>
              <a:rPr lang="en-US" sz="2400" b="0" dirty="0"/>
              <a:t>, </a:t>
            </a:r>
            <a:r>
              <a:rPr lang="en-US" sz="2400" b="0" dirty="0" err="1"/>
              <a:t>menghasilkan</a:t>
            </a:r>
            <a:r>
              <a:rPr lang="en-US" sz="2400" b="0" dirty="0"/>
              <a:t> duh vagina, </a:t>
            </a:r>
            <a:r>
              <a:rPr lang="en-US" sz="2400" b="0" dirty="0" err="1"/>
              <a:t>keluar</a:t>
            </a:r>
            <a:r>
              <a:rPr lang="en-US" sz="2400" b="0" dirty="0"/>
              <a:t> </a:t>
            </a:r>
            <a:r>
              <a:rPr lang="en-US" sz="2400" b="0" dirty="0" err="1"/>
              <a:t>selama</a:t>
            </a:r>
            <a:r>
              <a:rPr lang="en-US" sz="2400" b="0" dirty="0"/>
              <a:t> </a:t>
            </a:r>
            <a:r>
              <a:rPr lang="en-US" sz="2400" b="0" dirty="0" err="1"/>
              <a:t>tiga</a:t>
            </a:r>
            <a:r>
              <a:rPr lang="en-US" sz="2400" b="0" dirty="0"/>
              <a:t> </a:t>
            </a:r>
            <a:r>
              <a:rPr lang="en-US" sz="2400" b="0" dirty="0" err="1"/>
              <a:t>hingga</a:t>
            </a:r>
            <a:r>
              <a:rPr lang="en-US" sz="2400" b="0" dirty="0"/>
              <a:t> </a:t>
            </a:r>
            <a:r>
              <a:rPr lang="en-US" sz="2400" b="0" dirty="0" err="1"/>
              <a:t>enam</a:t>
            </a:r>
            <a:r>
              <a:rPr lang="en-US" sz="2400" b="0" dirty="0"/>
              <a:t> </a:t>
            </a:r>
            <a:r>
              <a:rPr lang="en-US" sz="2400" b="0" dirty="0" err="1"/>
              <a:t>minggu</a:t>
            </a:r>
            <a:r>
              <a:rPr lang="en-US" sz="2400" b="0" dirty="0"/>
              <a:t> </a:t>
            </a:r>
            <a:r>
              <a:rPr lang="en-US" sz="2400" b="0" dirty="0" err="1"/>
              <a:t>setelah</a:t>
            </a:r>
            <a:r>
              <a:rPr lang="en-US" sz="2400" b="0" dirty="0"/>
              <a:t> </a:t>
            </a:r>
            <a:r>
              <a:rPr lang="en-US" sz="2400" b="0" dirty="0" err="1"/>
              <a:t>persalinan</a:t>
            </a:r>
            <a:r>
              <a:rPr lang="en-US" sz="2400" b="0" dirty="0"/>
              <a:t> </a:t>
            </a:r>
            <a:r>
              <a:rPr lang="en-US" sz="2400" b="0" dirty="0">
                <a:sym typeface="Wingdings" panose="05000000000000000000" pitchFamily="2" charset="2"/>
              </a:rPr>
              <a:t> </a:t>
            </a:r>
            <a:r>
              <a:rPr lang="en-US" sz="2400" b="0" dirty="0" err="1">
                <a:sym typeface="Wingdings" panose="05000000000000000000" pitchFamily="2" charset="2"/>
              </a:rPr>
              <a:t>Lokia</a:t>
            </a:r>
            <a:endParaRPr lang="en-US" sz="2400" b="0" dirty="0">
              <a:sym typeface="Wingdings" panose="05000000000000000000" pitchFamily="2" charset="2"/>
            </a:endParaRPr>
          </a:p>
          <a:p>
            <a:pPr marL="323850" indent="-171450">
              <a:lnSpc>
                <a:spcPct val="120000"/>
              </a:lnSpc>
              <a:buFont typeface="Wingdings" panose="05000000000000000000" pitchFamily="2" charset="2"/>
              <a:buChar char="§"/>
            </a:pPr>
            <a:endParaRPr lang="en-US" sz="2400" b="0" dirty="0">
              <a:sym typeface="Wingdings" panose="05000000000000000000" pitchFamily="2" charset="2"/>
            </a:endParaRPr>
          </a:p>
          <a:p>
            <a:pPr marL="323850" indent="-171450">
              <a:lnSpc>
                <a:spcPct val="120000"/>
              </a:lnSpc>
              <a:buFont typeface="Wingdings" panose="05000000000000000000" pitchFamily="2" charset="2"/>
              <a:buChar char="§"/>
            </a:pPr>
            <a:r>
              <a:rPr lang="sv-SE" sz="2400" b="0" dirty="0"/>
              <a:t>Penyebab involusi :</a:t>
            </a:r>
          </a:p>
          <a:p>
            <a:pPr marL="323850" indent="-171450">
              <a:lnSpc>
                <a:spcPct val="120000"/>
              </a:lnSpc>
              <a:buFontTx/>
              <a:buChar char="-"/>
            </a:pPr>
            <a:r>
              <a:rPr lang="nl-NL" sz="2400" b="0" dirty="0"/>
              <a:t>Penurunan tajam estrogen dan progesteron</a:t>
            </a:r>
          </a:p>
          <a:p>
            <a:pPr marL="323850" indent="-171450">
              <a:lnSpc>
                <a:spcPct val="120000"/>
              </a:lnSpc>
              <a:buFontTx/>
              <a:buChar char="-"/>
            </a:pPr>
            <a:r>
              <a:rPr lang="en-US" sz="2400" b="0" dirty="0" err="1"/>
              <a:t>Dipercepat</a:t>
            </a:r>
            <a:r>
              <a:rPr lang="en-US" sz="2400" b="0" dirty="0"/>
              <a:t> pada </a:t>
            </a:r>
            <a:r>
              <a:rPr lang="en-US" sz="2400" b="0" dirty="0" err="1"/>
              <a:t>ibu</a:t>
            </a:r>
            <a:r>
              <a:rPr lang="en-US" sz="2400" b="0" dirty="0"/>
              <a:t> yang </a:t>
            </a:r>
            <a:r>
              <a:rPr lang="en-US" sz="2400" b="0" dirty="0" err="1"/>
              <a:t>menyusui</a:t>
            </a:r>
            <a:r>
              <a:rPr lang="en-US" sz="2400" b="0" dirty="0"/>
              <a:t> </a:t>
            </a:r>
            <a:r>
              <a:rPr lang="en-US" sz="2400" b="0" dirty="0" err="1"/>
              <a:t>bayinya</a:t>
            </a:r>
            <a:r>
              <a:rPr lang="en-US" sz="2400" b="0" dirty="0"/>
              <a:t> </a:t>
            </a:r>
            <a:r>
              <a:rPr lang="en-US" sz="2400" b="0" dirty="0">
                <a:sym typeface="Wingdings" panose="05000000000000000000" pitchFamily="2" charset="2"/>
              </a:rPr>
              <a:t> </a:t>
            </a:r>
            <a:r>
              <a:rPr lang="en-US" sz="2400" b="0" dirty="0" err="1">
                <a:sym typeface="Wingdings" panose="05000000000000000000" pitchFamily="2" charset="2"/>
              </a:rPr>
              <a:t>akibat</a:t>
            </a:r>
            <a:r>
              <a:rPr lang="en-US" sz="2400" b="0" dirty="0">
                <a:sym typeface="Wingdings" panose="05000000000000000000" pitchFamily="2" charset="2"/>
              </a:rPr>
              <a:t> </a:t>
            </a:r>
            <a:r>
              <a:rPr lang="en-US" sz="2400" b="0" dirty="0" err="1"/>
              <a:t>terjadi</a:t>
            </a:r>
            <a:r>
              <a:rPr lang="en-US" sz="2400" b="0" dirty="0"/>
              <a:t> </a:t>
            </a:r>
            <a:r>
              <a:rPr lang="en-US" sz="2400" b="0" dirty="0" err="1"/>
              <a:t>pelepasan</a:t>
            </a:r>
            <a:r>
              <a:rPr lang="en-US" sz="2400" b="0" dirty="0"/>
              <a:t> </a:t>
            </a:r>
            <a:r>
              <a:rPr lang="en-US" sz="2400" b="0" dirty="0" err="1"/>
              <a:t>oksitosin</a:t>
            </a:r>
            <a:r>
              <a:rPr lang="en-US" sz="2400" b="0" dirty="0"/>
              <a:t> </a:t>
            </a:r>
            <a:r>
              <a:rPr lang="en-US" sz="2400" b="0" dirty="0" err="1"/>
              <a:t>akibat</a:t>
            </a:r>
            <a:r>
              <a:rPr lang="en-US" sz="2400" b="0" dirty="0"/>
              <a:t> </a:t>
            </a:r>
            <a:r>
              <a:rPr lang="en-US" sz="2400" b="0" dirty="0" err="1"/>
              <a:t>isapan</a:t>
            </a:r>
            <a:endParaRPr lang="sv-SE" sz="2400" b="0" dirty="0"/>
          </a:p>
          <a:p>
            <a:pPr marL="323850" indent="-171450">
              <a:lnSpc>
                <a:spcPct val="120000"/>
              </a:lnSpc>
              <a:buFont typeface="Wingdings" panose="05000000000000000000" pitchFamily="2" charset="2"/>
              <a:buChar char="§"/>
            </a:pPr>
            <a:endParaRPr lang="en-US" sz="2400" b="0" dirty="0"/>
          </a:p>
          <a:p>
            <a:pPr marL="0" indent="0">
              <a:lnSpc>
                <a:spcPct val="120000"/>
              </a:lnSpc>
              <a:buNone/>
            </a:pPr>
            <a:endParaRPr lang="en-AU" sz="2400" dirty="0"/>
          </a:p>
        </p:txBody>
      </p:sp>
    </p:spTree>
    <p:extLst>
      <p:ext uri="{BB962C8B-B14F-4D97-AF65-F5344CB8AC3E}">
        <p14:creationId xmlns:p14="http://schemas.microsoft.com/office/powerpoint/2010/main" val="239878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FF-E3C8-4943-B5F5-9BFD16F381FF}"/>
              </a:ext>
            </a:extLst>
          </p:cNvPr>
          <p:cNvSpPr>
            <a:spLocks noGrp="1"/>
          </p:cNvSpPr>
          <p:nvPr>
            <p:ph type="title"/>
          </p:nvPr>
        </p:nvSpPr>
        <p:spPr>
          <a:xfrm>
            <a:off x="709864" y="0"/>
            <a:ext cx="10515600" cy="1325563"/>
          </a:xfrm>
        </p:spPr>
        <p:txBody>
          <a:bodyPr/>
          <a:lstStyle/>
          <a:p>
            <a:r>
              <a:rPr lang="en-AU" dirty="0" err="1"/>
              <a:t>Mekanisme</a:t>
            </a:r>
            <a:r>
              <a:rPr lang="en-AU" dirty="0"/>
              <a:t> </a:t>
            </a:r>
            <a:r>
              <a:rPr lang="en-AU" dirty="0" err="1"/>
              <a:t>Parturisi</a:t>
            </a:r>
            <a:r>
              <a:rPr lang="en-AU" dirty="0"/>
              <a:t> Normal</a:t>
            </a:r>
          </a:p>
        </p:txBody>
      </p:sp>
      <p:sp>
        <p:nvSpPr>
          <p:cNvPr id="3" name="Content Placeholder 2">
            <a:extLst>
              <a:ext uri="{FF2B5EF4-FFF2-40B4-BE49-F238E27FC236}">
                <a16:creationId xmlns:a16="http://schemas.microsoft.com/office/drawing/2014/main" id="{616BD4EC-46A3-40A5-B294-1D7774818124}"/>
              </a:ext>
            </a:extLst>
          </p:cNvPr>
          <p:cNvSpPr>
            <a:spLocks noGrp="1"/>
          </p:cNvSpPr>
          <p:nvPr>
            <p:ph idx="1"/>
          </p:nvPr>
        </p:nvSpPr>
        <p:spPr>
          <a:xfrm>
            <a:off x="709864" y="943310"/>
            <a:ext cx="10515600" cy="4351338"/>
          </a:xfrm>
        </p:spPr>
        <p:txBody>
          <a:bodyPr>
            <a:noAutofit/>
          </a:bodyPr>
          <a:lstStyle/>
          <a:p>
            <a:pPr marL="742950" lvl="1" indent="-285750">
              <a:lnSpc>
                <a:spcPct val="100000"/>
              </a:lnSpc>
              <a:spcBef>
                <a:spcPts val="925"/>
              </a:spcBef>
              <a:spcAft>
                <a:spcPts val="0"/>
              </a:spcAft>
              <a:buSzPts val="1200"/>
              <a:buFont typeface="Times New Roman" panose="02020603050405020304" pitchFamily="18" charset="0"/>
              <a:buAutoNum type="arabicPeriod"/>
              <a:tabLst>
                <a:tab pos="1778000" algn="l"/>
              </a:tabLst>
            </a:pPr>
            <a:r>
              <a:rPr lang="id-ID" sz="1800" spc="-15" dirty="0">
                <a:effectLst/>
                <a:latin typeface="Times New Roman" panose="02020603050405020304" pitchFamily="18" charset="0"/>
                <a:ea typeface="Times New Roman" panose="02020603050405020304" pitchFamily="18" charset="0"/>
              </a:rPr>
              <a:t>Engagement</a:t>
            </a:r>
            <a:endParaRPr lang="en-AU" sz="1800" spc="-15" dirty="0">
              <a:latin typeface="Times New Roman" panose="02020603050405020304" pitchFamily="18" charset="0"/>
              <a:ea typeface="Times New Roman" panose="02020603050405020304" pitchFamily="18" charset="0"/>
            </a:endParaRPr>
          </a:p>
          <a:p>
            <a:pPr marL="457200" lvl="1" indent="0">
              <a:lnSpc>
                <a:spcPct val="100000"/>
              </a:lnSpc>
              <a:spcBef>
                <a:spcPts val="925"/>
              </a:spcBef>
              <a:spcAft>
                <a:spcPts val="0"/>
              </a:spcAft>
              <a:buSzPts val="1200"/>
              <a:buNone/>
              <a:tabLst>
                <a:tab pos="1778000" algn="l"/>
              </a:tabLst>
            </a:pPr>
            <a:r>
              <a:rPr lang="id-ID" sz="1800" dirty="0">
                <a:effectLst/>
                <a:latin typeface="Times New Roman" panose="02020603050405020304" pitchFamily="18" charset="0"/>
                <a:ea typeface="Times New Roman" panose="02020603050405020304" pitchFamily="18" charset="0"/>
              </a:rPr>
              <a:t>Bila diameter biparietal kepala melewati pintu atas panggul, kepala dikatakan telah menancap ( engaged ) pada pintu atas panggul.</a:t>
            </a:r>
            <a:endParaRPr lang="en-AU" sz="1800" dirty="0">
              <a:latin typeface="Times New Roman" panose="02020603050405020304" pitchFamily="18" charset="0"/>
              <a:ea typeface="Times New Roman" panose="02020603050405020304" pitchFamily="18" charset="0"/>
            </a:endParaRPr>
          </a:p>
          <a:p>
            <a:pPr marL="800100" lvl="1" indent="-342900">
              <a:lnSpc>
                <a:spcPct val="100000"/>
              </a:lnSpc>
              <a:spcBef>
                <a:spcPts val="925"/>
              </a:spcBef>
              <a:spcAft>
                <a:spcPts val="0"/>
              </a:spcAft>
              <a:buSzPts val="1200"/>
              <a:buAutoNum type="arabicPeriod" startAt="2"/>
              <a:tabLst>
                <a:tab pos="1778000" algn="l"/>
              </a:tabLst>
            </a:pPr>
            <a:r>
              <a:rPr lang="id-ID" sz="1800" spc="-15" dirty="0">
                <a:effectLst/>
                <a:latin typeface="Times New Roman" panose="02020603050405020304" pitchFamily="18" charset="0"/>
                <a:ea typeface="Times New Roman" panose="02020603050405020304" pitchFamily="18" charset="0"/>
              </a:rPr>
              <a:t>Penurunan</a:t>
            </a:r>
            <a:endParaRPr lang="en-AU" sz="1800" spc="-15" dirty="0">
              <a:latin typeface="Times New Roman" panose="02020603050405020304" pitchFamily="18" charset="0"/>
              <a:ea typeface="Times New Roman" panose="02020603050405020304" pitchFamily="18" charset="0"/>
            </a:endParaRPr>
          </a:p>
          <a:p>
            <a:pPr marL="457200" lvl="1" indent="0">
              <a:lnSpc>
                <a:spcPct val="100000"/>
              </a:lnSpc>
              <a:spcBef>
                <a:spcPts val="925"/>
              </a:spcBef>
              <a:spcAft>
                <a:spcPts val="0"/>
              </a:spcAft>
              <a:buSzPts val="1200"/>
              <a:buNone/>
              <a:tabLst>
                <a:tab pos="1778000" algn="l"/>
              </a:tabLst>
            </a:pPr>
            <a:r>
              <a:rPr lang="id-ID" sz="1800" dirty="0">
                <a:effectLst/>
                <a:latin typeface="Times New Roman" panose="02020603050405020304" pitchFamily="18" charset="0"/>
                <a:ea typeface="Times New Roman" panose="02020603050405020304" pitchFamily="18" charset="0"/>
              </a:rPr>
              <a:t>Penurunan adalah gerakan bagian presentasi melewati panggul. Penurunan terjadi akibat tiga kekuatan yaitu </a:t>
            </a:r>
            <a:r>
              <a:rPr lang="id-ID" sz="1800" dirty="0">
                <a:solidFill>
                  <a:srgbClr val="FF0000"/>
                </a:solidFill>
                <a:effectLst/>
                <a:latin typeface="Times New Roman" panose="02020603050405020304" pitchFamily="18" charset="0"/>
                <a:ea typeface="Times New Roman" panose="02020603050405020304" pitchFamily="18" charset="0"/>
              </a:rPr>
              <a:t>tekanan dari cairan amnion, tekanan langsung kontraksi fundus pada janin, dan kontraksi diafragma serta otot- otot abdomen ibu</a:t>
            </a:r>
            <a:r>
              <a:rPr lang="id-ID" sz="1800" dirty="0">
                <a:effectLst/>
                <a:latin typeface="Times New Roman" panose="02020603050405020304" pitchFamily="18" charset="0"/>
                <a:ea typeface="Times New Roman" panose="02020603050405020304" pitchFamily="18" charset="0"/>
              </a:rPr>
              <a:t> pada tahap kedua persalinan.</a:t>
            </a:r>
            <a:endParaRPr lang="en-AU" sz="1800" dirty="0">
              <a:effectLst/>
              <a:latin typeface="Times New Roman" panose="02020603050405020304" pitchFamily="18" charset="0"/>
              <a:ea typeface="Times New Roman" panose="02020603050405020304" pitchFamily="18" charset="0"/>
            </a:endParaRPr>
          </a:p>
          <a:p>
            <a:pPr marL="800100" lvl="1" indent="-342900" algn="just">
              <a:lnSpc>
                <a:spcPct val="100000"/>
              </a:lnSpc>
              <a:spcBef>
                <a:spcPts val="1080"/>
              </a:spcBef>
              <a:spcAft>
                <a:spcPts val="0"/>
              </a:spcAft>
              <a:buSzPts val="1200"/>
              <a:buAutoNum type="arabicPeriod" startAt="3"/>
              <a:tabLst>
                <a:tab pos="1778000" algn="l"/>
              </a:tabLst>
            </a:pPr>
            <a:r>
              <a:rPr lang="id-ID" sz="1800" spc="-15" dirty="0">
                <a:effectLst/>
                <a:latin typeface="Times New Roman" panose="02020603050405020304" pitchFamily="18" charset="0"/>
                <a:ea typeface="Times New Roman" panose="02020603050405020304" pitchFamily="18" charset="0"/>
              </a:rPr>
              <a:t>Fleksi</a:t>
            </a:r>
            <a:endParaRPr lang="en-AU" sz="1800" spc="-15" dirty="0">
              <a:latin typeface="Times New Roman" panose="02020603050405020304" pitchFamily="18" charset="0"/>
              <a:ea typeface="Times New Roman" panose="02020603050405020304" pitchFamily="18" charset="0"/>
            </a:endParaRPr>
          </a:p>
          <a:p>
            <a:pPr marL="457200" lvl="1" indent="0" algn="just">
              <a:lnSpc>
                <a:spcPct val="100000"/>
              </a:lnSpc>
              <a:spcBef>
                <a:spcPts val="1080"/>
              </a:spcBef>
              <a:spcAft>
                <a:spcPts val="0"/>
              </a:spcAft>
              <a:buSzPts val="1200"/>
              <a:buNone/>
              <a:tabLst>
                <a:tab pos="1778000" algn="l"/>
              </a:tabLst>
            </a:pPr>
            <a:r>
              <a:rPr lang="id-ID" sz="1800" dirty="0">
                <a:effectLst/>
                <a:latin typeface="Times New Roman" panose="02020603050405020304" pitchFamily="18" charset="0"/>
                <a:ea typeface="Times New Roman" panose="02020603050405020304" pitchFamily="18" charset="0"/>
              </a:rPr>
              <a:t>Segera setelah kepala yang turun tertahan oleh serviks, dinding panggul, atau dasar panggul, dalam keadaan normal fleksi terjadi dan dagu didekatkan kearah dada janin.</a:t>
            </a:r>
            <a:endParaRPr lang="en-AU" sz="1800" dirty="0">
              <a:latin typeface="Times New Roman" panose="02020603050405020304" pitchFamily="18" charset="0"/>
              <a:ea typeface="Times New Roman" panose="02020603050405020304" pitchFamily="18" charset="0"/>
            </a:endParaRPr>
          </a:p>
          <a:p>
            <a:pPr marL="800100" lvl="1" indent="-342900" algn="just">
              <a:lnSpc>
                <a:spcPct val="100000"/>
              </a:lnSpc>
              <a:spcBef>
                <a:spcPts val="1080"/>
              </a:spcBef>
              <a:spcAft>
                <a:spcPts val="0"/>
              </a:spcAft>
              <a:buSzPts val="1200"/>
              <a:buAutoNum type="arabicPeriod" startAt="4"/>
              <a:tabLst>
                <a:tab pos="1778000" algn="l"/>
              </a:tabLst>
            </a:pPr>
            <a:r>
              <a:rPr lang="id-ID" sz="1800" spc="-15" dirty="0">
                <a:effectLst/>
                <a:latin typeface="Times New Roman" panose="02020603050405020304" pitchFamily="18" charset="0"/>
                <a:ea typeface="Times New Roman" panose="02020603050405020304" pitchFamily="18" charset="0"/>
              </a:rPr>
              <a:t>Putaran paksi dalam</a:t>
            </a:r>
            <a:endParaRPr lang="en-AU" sz="1800" spc="-15" dirty="0">
              <a:latin typeface="Times New Roman" panose="02020603050405020304" pitchFamily="18" charset="0"/>
              <a:ea typeface="Times New Roman" panose="02020603050405020304" pitchFamily="18" charset="0"/>
            </a:endParaRPr>
          </a:p>
          <a:p>
            <a:pPr marL="457200" lvl="1" indent="0" algn="just">
              <a:lnSpc>
                <a:spcPct val="100000"/>
              </a:lnSpc>
              <a:spcBef>
                <a:spcPts val="1080"/>
              </a:spcBef>
              <a:spcAft>
                <a:spcPts val="0"/>
              </a:spcAft>
              <a:buSzPts val="1200"/>
              <a:buNone/>
              <a:tabLst>
                <a:tab pos="1778000" algn="l"/>
              </a:tabLst>
            </a:pPr>
            <a:r>
              <a:rPr lang="id-ID" sz="1800" dirty="0">
                <a:effectLst/>
                <a:latin typeface="Times New Roman" panose="02020603050405020304" pitchFamily="18" charset="0"/>
                <a:ea typeface="Times New Roman" panose="02020603050405020304" pitchFamily="18" charset="0"/>
              </a:rPr>
              <a:t>Putaran paksi dalam dimulai pada bidang setinggi spina iskiadika. Setiap kali terjadi kontraksi kepala janin diarahkan ke bawah lengkung pubis, dan kepala hampir selalu berputar saat mencapai otot panggul.</a:t>
            </a:r>
            <a:endParaRPr lang="en-AU" sz="1800" dirty="0">
              <a:latin typeface="Times New Roman" panose="02020603050405020304" pitchFamily="18" charset="0"/>
              <a:ea typeface="Times New Roman" panose="02020603050405020304" pitchFamily="18" charset="0"/>
            </a:endParaRPr>
          </a:p>
          <a:p>
            <a:pPr marL="800100" lvl="1" indent="-342900" algn="just">
              <a:lnSpc>
                <a:spcPct val="100000"/>
              </a:lnSpc>
              <a:spcBef>
                <a:spcPts val="1080"/>
              </a:spcBef>
              <a:spcAft>
                <a:spcPts val="0"/>
              </a:spcAft>
              <a:buSzPts val="1200"/>
              <a:buAutoNum type="arabicPeriod" startAt="5"/>
              <a:tabLst>
                <a:tab pos="1778000" algn="l"/>
              </a:tabLst>
            </a:pPr>
            <a:r>
              <a:rPr lang="id-ID" sz="1800" spc="-15" dirty="0">
                <a:effectLst/>
                <a:latin typeface="Times New Roman" panose="02020603050405020304" pitchFamily="18" charset="0"/>
                <a:ea typeface="Times New Roman" panose="02020603050405020304" pitchFamily="18" charset="0"/>
              </a:rPr>
              <a:t>Ekstensi</a:t>
            </a:r>
            <a:endParaRPr lang="en-AU" sz="1800" spc="-15" dirty="0">
              <a:latin typeface="Times New Roman" panose="02020603050405020304" pitchFamily="18" charset="0"/>
              <a:ea typeface="Times New Roman" panose="02020603050405020304" pitchFamily="18" charset="0"/>
            </a:endParaRPr>
          </a:p>
          <a:p>
            <a:pPr marL="457200" lvl="1" indent="0" algn="just">
              <a:lnSpc>
                <a:spcPct val="100000"/>
              </a:lnSpc>
              <a:spcBef>
                <a:spcPts val="1080"/>
              </a:spcBef>
              <a:spcAft>
                <a:spcPts val="0"/>
              </a:spcAft>
              <a:buSzPts val="1200"/>
              <a:buNone/>
              <a:tabLst>
                <a:tab pos="1778000" algn="l"/>
              </a:tabLst>
            </a:pPr>
            <a:r>
              <a:rPr lang="id-ID" sz="1800" dirty="0">
                <a:effectLst/>
                <a:latin typeface="Times New Roman" panose="02020603050405020304" pitchFamily="18" charset="0"/>
                <a:ea typeface="Times New Roman" panose="02020603050405020304" pitchFamily="18" charset="0"/>
              </a:rPr>
              <a:t>Saat kepala janin mancapai perineum, kepala akan defleksi ke </a:t>
            </a:r>
            <a:r>
              <a:rPr lang="id-ID" sz="1800" spc="-15" dirty="0">
                <a:effectLst/>
                <a:latin typeface="Times New Roman" panose="02020603050405020304" pitchFamily="18" charset="0"/>
                <a:ea typeface="Times New Roman" panose="02020603050405020304" pitchFamily="18" charset="0"/>
              </a:rPr>
              <a:t>arah  </a:t>
            </a:r>
            <a:r>
              <a:rPr lang="id-ID" sz="1800" dirty="0">
                <a:effectLst/>
                <a:latin typeface="Times New Roman" panose="02020603050405020304" pitchFamily="18" charset="0"/>
                <a:ea typeface="Times New Roman" panose="02020603050405020304" pitchFamily="18" charset="0"/>
              </a:rPr>
              <a:t>anterior perineum. Mula-mula oksiput melewati permukaan bawah simfisis pubis, kemudian kepala muncul keluar akibat</a:t>
            </a:r>
            <a:r>
              <a:rPr lang="id-ID" sz="1800" spc="-3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ekstensi.</a:t>
            </a:r>
            <a:endParaRPr lang="en-AU" sz="1800" dirty="0">
              <a:effectLst/>
              <a:latin typeface="Times New Roman" panose="02020603050405020304" pitchFamily="18" charset="0"/>
              <a:ea typeface="Times New Roman" panose="02020603050405020304" pitchFamily="18" charset="0"/>
            </a:endParaRPr>
          </a:p>
          <a:p>
            <a:pPr>
              <a:lnSpc>
                <a:spcPct val="100000"/>
              </a:lnSpc>
            </a:pPr>
            <a:endParaRPr lang="en-AU" sz="4800" dirty="0"/>
          </a:p>
        </p:txBody>
      </p:sp>
    </p:spTree>
    <p:extLst>
      <p:ext uri="{BB962C8B-B14F-4D97-AF65-F5344CB8AC3E}">
        <p14:creationId xmlns:p14="http://schemas.microsoft.com/office/powerpoint/2010/main" val="160454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CC82-6002-400E-B667-113A93DB2B7D}"/>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5A2B6EA6-F2FD-4B3F-A26F-C7890F7D58AE}"/>
              </a:ext>
            </a:extLst>
          </p:cNvPr>
          <p:cNvSpPr>
            <a:spLocks noGrp="1"/>
          </p:cNvSpPr>
          <p:nvPr>
            <p:ph idx="1"/>
          </p:nvPr>
        </p:nvSpPr>
        <p:spPr/>
        <p:txBody>
          <a:bodyPr>
            <a:normAutofit/>
          </a:bodyPr>
          <a:lstStyle/>
          <a:p>
            <a:pPr marL="914400" lvl="1" indent="-457200" algn="just">
              <a:lnSpc>
                <a:spcPct val="110000"/>
              </a:lnSpc>
              <a:spcBef>
                <a:spcPts val="60"/>
              </a:spcBef>
              <a:spcAft>
                <a:spcPts val="0"/>
              </a:spcAft>
              <a:buSzPts val="1200"/>
              <a:buAutoNum type="arabicPeriod" startAt="6"/>
              <a:tabLst>
                <a:tab pos="1778000" algn="l"/>
              </a:tabLst>
            </a:pPr>
            <a:r>
              <a:rPr lang="id-ID" spc="-15" dirty="0">
                <a:effectLst/>
                <a:latin typeface="Times New Roman" panose="02020603050405020304" pitchFamily="18" charset="0"/>
                <a:ea typeface="Times New Roman" panose="02020603050405020304" pitchFamily="18" charset="0"/>
              </a:rPr>
              <a:t>Restitusi dan putaran paksi</a:t>
            </a:r>
            <a:r>
              <a:rPr lang="id-ID" spc="30" dirty="0">
                <a:effectLst/>
                <a:latin typeface="Times New Roman" panose="02020603050405020304" pitchFamily="18" charset="0"/>
                <a:ea typeface="Times New Roman" panose="02020603050405020304" pitchFamily="18" charset="0"/>
              </a:rPr>
              <a:t> </a:t>
            </a:r>
            <a:r>
              <a:rPr lang="id-ID" spc="-15" dirty="0">
                <a:effectLst/>
                <a:latin typeface="Times New Roman" panose="02020603050405020304" pitchFamily="18" charset="0"/>
                <a:ea typeface="Times New Roman" panose="02020603050405020304" pitchFamily="18" charset="0"/>
              </a:rPr>
              <a:t>luar</a:t>
            </a:r>
            <a:endParaRPr lang="en-AU" spc="-15" dirty="0">
              <a:latin typeface="Times New Roman" panose="02020603050405020304" pitchFamily="18" charset="0"/>
              <a:ea typeface="Times New Roman" panose="02020603050405020304" pitchFamily="18" charset="0"/>
            </a:endParaRPr>
          </a:p>
          <a:p>
            <a:pPr marL="457200" lvl="1" indent="0" algn="just">
              <a:lnSpc>
                <a:spcPct val="110000"/>
              </a:lnSpc>
              <a:spcBef>
                <a:spcPts val="60"/>
              </a:spcBef>
              <a:spcAft>
                <a:spcPts val="0"/>
              </a:spcAft>
              <a:buSzPts val="1200"/>
              <a:buNone/>
              <a:tabLst>
                <a:tab pos="1778000" algn="l"/>
              </a:tabLst>
            </a:pPr>
            <a:r>
              <a:rPr lang="id-ID" dirty="0">
                <a:effectLst/>
                <a:latin typeface="Times New Roman" panose="02020603050405020304" pitchFamily="18" charset="0"/>
                <a:ea typeface="Times New Roman" panose="02020603050405020304" pitchFamily="18" charset="0"/>
              </a:rPr>
              <a:t>Restitusi adalah gerakan berputar setelah kepala bayi lahir hingga mencapai posisi yang sama dengan saat ia memasuki pintu atas. Putaran paksi luar terjadi saat bahu engaged dan turun dengan gerakan mirip dengan gerakan kepala.</a:t>
            </a:r>
            <a:endParaRPr lang="en-AU" dirty="0">
              <a:effectLst/>
              <a:latin typeface="Times New Roman" panose="02020603050405020304" pitchFamily="18" charset="0"/>
              <a:ea typeface="Times New Roman" panose="02020603050405020304" pitchFamily="18" charset="0"/>
            </a:endParaRPr>
          </a:p>
          <a:p>
            <a:pPr marL="914400" lvl="1" indent="-457200" algn="just">
              <a:lnSpc>
                <a:spcPct val="110000"/>
              </a:lnSpc>
              <a:spcBef>
                <a:spcPts val="5"/>
              </a:spcBef>
              <a:spcAft>
                <a:spcPts val="0"/>
              </a:spcAft>
              <a:buSzPts val="1200"/>
              <a:buAutoNum type="arabicPeriod" startAt="8"/>
              <a:tabLst>
                <a:tab pos="1778000" algn="l"/>
              </a:tabLst>
            </a:pPr>
            <a:r>
              <a:rPr lang="id-ID" spc="-15" dirty="0">
                <a:effectLst/>
                <a:latin typeface="Times New Roman" panose="02020603050405020304" pitchFamily="18" charset="0"/>
                <a:ea typeface="Times New Roman" panose="02020603050405020304" pitchFamily="18" charset="0"/>
              </a:rPr>
              <a:t>Ekspulsi</a:t>
            </a:r>
            <a:endParaRPr lang="en-AU" sz="2000" spc="-15" dirty="0">
              <a:latin typeface="Times New Roman" panose="02020603050405020304" pitchFamily="18" charset="0"/>
              <a:ea typeface="Times New Roman" panose="02020603050405020304" pitchFamily="18" charset="0"/>
            </a:endParaRPr>
          </a:p>
          <a:p>
            <a:pPr marL="457200" lvl="1" indent="0" algn="just">
              <a:lnSpc>
                <a:spcPct val="110000"/>
              </a:lnSpc>
              <a:spcBef>
                <a:spcPts val="5"/>
              </a:spcBef>
              <a:spcAft>
                <a:spcPts val="0"/>
              </a:spcAft>
              <a:buSzPts val="1200"/>
              <a:buNone/>
              <a:tabLst>
                <a:tab pos="1778000" algn="l"/>
              </a:tabLst>
            </a:pPr>
            <a:r>
              <a:rPr lang="id-ID" dirty="0">
                <a:effectLst/>
                <a:latin typeface="Times New Roman" panose="02020603050405020304" pitchFamily="18" charset="0"/>
                <a:ea typeface="Times New Roman" panose="02020603050405020304" pitchFamily="18" charset="0"/>
              </a:rPr>
              <a:t>Setelah bahu keluar, kepala dan bahu diangkat ke atas tulang pubis ibu dan badan bayi di keluarkan dengan gerakan fleksi lateral kearah simfisis pubis.</a:t>
            </a:r>
            <a:endParaRPr lang="en-AU" dirty="0">
              <a:effectLst/>
              <a:latin typeface="Times New Roman" panose="02020603050405020304" pitchFamily="18" charset="0"/>
              <a:ea typeface="Times New Roman" panose="02020603050405020304" pitchFamily="18" charset="0"/>
            </a:endParaRPr>
          </a:p>
          <a:p>
            <a:pPr>
              <a:lnSpc>
                <a:spcPct val="110000"/>
              </a:lnSpc>
            </a:pPr>
            <a:endParaRPr lang="en-AU" sz="4800" dirty="0"/>
          </a:p>
        </p:txBody>
      </p:sp>
    </p:spTree>
    <p:extLst>
      <p:ext uri="{BB962C8B-B14F-4D97-AF65-F5344CB8AC3E}">
        <p14:creationId xmlns:p14="http://schemas.microsoft.com/office/powerpoint/2010/main" val="93617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D535A0-30E0-4645-A5F7-6AFCAFDF3C94}"/>
              </a:ext>
            </a:extLst>
          </p:cNvPr>
          <p:cNvPicPr>
            <a:picLocks noChangeAspect="1"/>
          </p:cNvPicPr>
          <p:nvPr/>
        </p:nvPicPr>
        <p:blipFill rotWithShape="1">
          <a:blip r:embed="rId2">
            <a:extLst>
              <a:ext uri="{28A0092B-C50C-407E-A947-70E740481C1C}">
                <a14:useLocalDpi xmlns:a14="http://schemas.microsoft.com/office/drawing/2010/main" val="0"/>
              </a:ext>
            </a:extLst>
          </a:blip>
          <a:srcRect l="11865"/>
          <a:stretch/>
        </p:blipFill>
        <p:spPr>
          <a:xfrm>
            <a:off x="3576866" y="-114024"/>
            <a:ext cx="5005137" cy="6972024"/>
          </a:xfrm>
          <a:prstGeom prst="rect">
            <a:avLst/>
          </a:prstGeom>
        </p:spPr>
      </p:pic>
      <p:sp>
        <p:nvSpPr>
          <p:cNvPr id="7" name="Content Placeholder 6">
            <a:extLst>
              <a:ext uri="{FF2B5EF4-FFF2-40B4-BE49-F238E27FC236}">
                <a16:creationId xmlns:a16="http://schemas.microsoft.com/office/drawing/2014/main" id="{DB909D87-2C3E-40D6-8AA2-250B31056E84}"/>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3126320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E069-ABB1-4154-A30C-CF601053208C}"/>
              </a:ext>
            </a:extLst>
          </p:cNvPr>
          <p:cNvSpPr>
            <a:spLocks noGrp="1"/>
          </p:cNvSpPr>
          <p:nvPr>
            <p:ph type="title"/>
          </p:nvPr>
        </p:nvSpPr>
        <p:spPr/>
        <p:txBody>
          <a:bodyPr/>
          <a:lstStyle/>
          <a:p>
            <a:r>
              <a:rPr lang="en-AU" dirty="0"/>
              <a:t>REFERENSI</a:t>
            </a:r>
          </a:p>
        </p:txBody>
      </p:sp>
      <p:sp>
        <p:nvSpPr>
          <p:cNvPr id="3" name="Content Placeholder 2">
            <a:extLst>
              <a:ext uri="{FF2B5EF4-FFF2-40B4-BE49-F238E27FC236}">
                <a16:creationId xmlns:a16="http://schemas.microsoft.com/office/drawing/2014/main" id="{1BDB1D04-F452-4D26-9D17-49CE82FCA8F5}"/>
              </a:ext>
            </a:extLst>
          </p:cNvPr>
          <p:cNvSpPr>
            <a:spLocks noGrp="1"/>
          </p:cNvSpPr>
          <p:nvPr>
            <p:ph idx="1"/>
          </p:nvPr>
        </p:nvSpPr>
        <p:spPr/>
        <p:txBody>
          <a:bodyPr/>
          <a:lstStyle/>
          <a:p>
            <a:r>
              <a:rPr lang="en-AU" dirty="0" err="1"/>
              <a:t>Fisiologi</a:t>
            </a:r>
            <a:r>
              <a:rPr lang="en-AU" dirty="0"/>
              <a:t> Sherwood</a:t>
            </a:r>
          </a:p>
          <a:p>
            <a:r>
              <a:rPr lang="en-AU" dirty="0" err="1"/>
              <a:t>Ilmu</a:t>
            </a:r>
            <a:r>
              <a:rPr lang="en-AU" dirty="0"/>
              <a:t> </a:t>
            </a:r>
            <a:r>
              <a:rPr lang="en-AU" dirty="0" err="1"/>
              <a:t>Kebidanan</a:t>
            </a:r>
            <a:r>
              <a:rPr lang="en-AU" dirty="0"/>
              <a:t> </a:t>
            </a:r>
            <a:r>
              <a:rPr lang="en-AU" dirty="0" err="1"/>
              <a:t>Sarwono</a:t>
            </a:r>
            <a:endParaRPr lang="en-AU" dirty="0"/>
          </a:p>
          <a:p>
            <a:r>
              <a:rPr lang="en-AU" dirty="0" err="1"/>
              <a:t>Jurnal</a:t>
            </a:r>
            <a:r>
              <a:rPr lang="en-AU" dirty="0"/>
              <a:t> </a:t>
            </a:r>
            <a:r>
              <a:rPr lang="en-AU" dirty="0" err="1"/>
              <a:t>Unimus</a:t>
            </a:r>
            <a:endParaRPr lang="en-AU" dirty="0"/>
          </a:p>
          <a:p>
            <a:r>
              <a:rPr lang="en-AU" dirty="0" err="1"/>
              <a:t>Jurnal</a:t>
            </a:r>
            <a:r>
              <a:rPr lang="en-AU" dirty="0"/>
              <a:t> </a:t>
            </a:r>
            <a:r>
              <a:rPr lang="en-AU" dirty="0" err="1"/>
              <a:t>Airlangga</a:t>
            </a:r>
            <a:endParaRPr lang="en-AU" dirty="0"/>
          </a:p>
        </p:txBody>
      </p:sp>
    </p:spTree>
    <p:extLst>
      <p:ext uri="{BB962C8B-B14F-4D97-AF65-F5344CB8AC3E}">
        <p14:creationId xmlns:p14="http://schemas.microsoft.com/office/powerpoint/2010/main" val="280524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F6C5-63E1-4786-9BA6-CD449172A6B7}"/>
              </a:ext>
            </a:extLst>
          </p:cNvPr>
          <p:cNvSpPr>
            <a:spLocks noGrp="1"/>
          </p:cNvSpPr>
          <p:nvPr>
            <p:ph type="title"/>
          </p:nvPr>
        </p:nvSpPr>
        <p:spPr/>
        <p:txBody>
          <a:bodyPr/>
          <a:lstStyle/>
          <a:p>
            <a:r>
              <a:rPr lang="en-AU" dirty="0" err="1"/>
              <a:t>Penyebab</a:t>
            </a:r>
            <a:r>
              <a:rPr lang="en-AU" dirty="0"/>
              <a:t> </a:t>
            </a:r>
            <a:r>
              <a:rPr lang="en-AU" dirty="0" err="1"/>
              <a:t>dapat</a:t>
            </a:r>
            <a:r>
              <a:rPr lang="en-AU" dirty="0"/>
              <a:t> </a:t>
            </a:r>
            <a:r>
              <a:rPr lang="en-AU" dirty="0" err="1"/>
              <a:t>terjadinya</a:t>
            </a:r>
            <a:r>
              <a:rPr lang="en-AU" dirty="0"/>
              <a:t> </a:t>
            </a:r>
            <a:r>
              <a:rPr lang="en-AU" dirty="0" err="1"/>
              <a:t>parturisi</a:t>
            </a:r>
            <a:endParaRPr lang="en-AU" dirty="0"/>
          </a:p>
        </p:txBody>
      </p:sp>
      <p:sp>
        <p:nvSpPr>
          <p:cNvPr id="3" name="Content Placeholder 2">
            <a:extLst>
              <a:ext uri="{FF2B5EF4-FFF2-40B4-BE49-F238E27FC236}">
                <a16:creationId xmlns:a16="http://schemas.microsoft.com/office/drawing/2014/main" id="{1E5EB2EA-1931-444E-82F6-554E87BBD467}"/>
              </a:ext>
            </a:extLst>
          </p:cNvPr>
          <p:cNvSpPr>
            <a:spLocks noGrp="1"/>
          </p:cNvSpPr>
          <p:nvPr>
            <p:ph idx="1"/>
          </p:nvPr>
        </p:nvSpPr>
        <p:spPr/>
        <p:txBody>
          <a:bodyPr/>
          <a:lstStyle/>
          <a:p>
            <a:r>
              <a:rPr lang="en-AU" dirty="0" err="1"/>
              <a:t>Penurunan</a:t>
            </a:r>
            <a:r>
              <a:rPr lang="en-AU" dirty="0"/>
              <a:t> progesterone</a:t>
            </a:r>
          </a:p>
          <a:p>
            <a:r>
              <a:rPr lang="en-AU" dirty="0" err="1"/>
              <a:t>Oxytocine</a:t>
            </a:r>
            <a:r>
              <a:rPr lang="en-AU" dirty="0"/>
              <a:t> </a:t>
            </a:r>
            <a:r>
              <a:rPr lang="en-AU" dirty="0" err="1"/>
              <a:t>meningkat</a:t>
            </a:r>
            <a:endParaRPr lang="en-AU" dirty="0"/>
          </a:p>
          <a:p>
            <a:r>
              <a:rPr lang="en-AU" dirty="0" err="1"/>
              <a:t>Pengaruh</a:t>
            </a:r>
            <a:r>
              <a:rPr lang="en-AU" dirty="0"/>
              <a:t> </a:t>
            </a:r>
            <a:r>
              <a:rPr lang="en-AU" dirty="0" err="1"/>
              <a:t>janin</a:t>
            </a:r>
            <a:endParaRPr lang="en-AU" dirty="0"/>
          </a:p>
          <a:p>
            <a:r>
              <a:rPr lang="en-AU" dirty="0" err="1"/>
              <a:t>Sekresi</a:t>
            </a:r>
            <a:r>
              <a:rPr lang="en-AU" dirty="0"/>
              <a:t> Prostaglandin</a:t>
            </a:r>
          </a:p>
          <a:p>
            <a:r>
              <a:rPr lang="en-AU" dirty="0" err="1"/>
              <a:t>Keregangan</a:t>
            </a:r>
            <a:r>
              <a:rPr lang="en-AU" dirty="0"/>
              <a:t> </a:t>
            </a:r>
            <a:r>
              <a:rPr lang="en-AU" dirty="0" err="1"/>
              <a:t>otot</a:t>
            </a:r>
            <a:r>
              <a:rPr lang="en-AU" dirty="0"/>
              <a:t> dan ligament pelvis</a:t>
            </a:r>
          </a:p>
        </p:txBody>
      </p:sp>
    </p:spTree>
    <p:extLst>
      <p:ext uri="{BB962C8B-B14F-4D97-AF65-F5344CB8AC3E}">
        <p14:creationId xmlns:p14="http://schemas.microsoft.com/office/powerpoint/2010/main" val="105030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1B35-D35A-4A7B-89E0-E9F6C9C3518B}"/>
              </a:ext>
            </a:extLst>
          </p:cNvPr>
          <p:cNvSpPr>
            <a:spLocks noGrp="1"/>
          </p:cNvSpPr>
          <p:nvPr>
            <p:ph type="title"/>
          </p:nvPr>
        </p:nvSpPr>
        <p:spPr/>
        <p:txBody>
          <a:bodyPr/>
          <a:lstStyle/>
          <a:p>
            <a:r>
              <a:rPr lang="en-AU" dirty="0" err="1"/>
              <a:t>Faktor</a:t>
            </a:r>
            <a:r>
              <a:rPr lang="en-AU" dirty="0"/>
              <a:t> yang </a:t>
            </a:r>
            <a:r>
              <a:rPr lang="en-AU" dirty="0" err="1"/>
              <a:t>mempengaruhi</a:t>
            </a:r>
            <a:endParaRPr lang="en-AU" dirty="0"/>
          </a:p>
        </p:txBody>
      </p:sp>
      <p:sp>
        <p:nvSpPr>
          <p:cNvPr id="3" name="Content Placeholder 2">
            <a:extLst>
              <a:ext uri="{FF2B5EF4-FFF2-40B4-BE49-F238E27FC236}">
                <a16:creationId xmlns:a16="http://schemas.microsoft.com/office/drawing/2014/main" id="{0455C1C6-C43E-45FC-A630-4D1EEEA930A6}"/>
              </a:ext>
            </a:extLst>
          </p:cNvPr>
          <p:cNvSpPr>
            <a:spLocks noGrp="1"/>
          </p:cNvSpPr>
          <p:nvPr>
            <p:ph idx="1"/>
          </p:nvPr>
        </p:nvSpPr>
        <p:spPr/>
        <p:txBody>
          <a:bodyPr/>
          <a:lstStyle/>
          <a:p>
            <a:r>
              <a:rPr lang="en-AU" dirty="0"/>
              <a:t>POWER </a:t>
            </a:r>
            <a:r>
              <a:rPr lang="en-AU" dirty="0">
                <a:sym typeface="Wingdings" panose="05000000000000000000" pitchFamily="2" charset="2"/>
              </a:rPr>
              <a:t> </a:t>
            </a:r>
            <a:r>
              <a:rPr lang="en-AU" dirty="0" err="1">
                <a:sym typeface="Wingdings" panose="05000000000000000000" pitchFamily="2" charset="2"/>
              </a:rPr>
              <a:t>kekuatan</a:t>
            </a:r>
            <a:r>
              <a:rPr lang="en-AU" dirty="0">
                <a:sym typeface="Wingdings" panose="05000000000000000000" pitchFamily="2" charset="2"/>
              </a:rPr>
              <a:t> </a:t>
            </a:r>
            <a:r>
              <a:rPr lang="en-AU" dirty="0" err="1">
                <a:sym typeface="Wingdings" panose="05000000000000000000" pitchFamily="2" charset="2"/>
              </a:rPr>
              <a:t>ibu</a:t>
            </a:r>
            <a:r>
              <a:rPr lang="en-AU" dirty="0">
                <a:sym typeface="Wingdings" panose="05000000000000000000" pitchFamily="2" charset="2"/>
              </a:rPr>
              <a:t> </a:t>
            </a:r>
            <a:r>
              <a:rPr lang="en-AU" dirty="0" err="1">
                <a:sym typeface="Wingdings" panose="05000000000000000000" pitchFamily="2" charset="2"/>
              </a:rPr>
              <a:t>mengejan</a:t>
            </a:r>
            <a:r>
              <a:rPr lang="en-AU" dirty="0">
                <a:sym typeface="Wingdings" panose="05000000000000000000" pitchFamily="2" charset="2"/>
              </a:rPr>
              <a:t> dan </a:t>
            </a:r>
            <a:r>
              <a:rPr lang="en-AU" dirty="0" err="1">
                <a:sym typeface="Wingdings" panose="05000000000000000000" pitchFamily="2" charset="2"/>
              </a:rPr>
              <a:t>kontraksi</a:t>
            </a:r>
            <a:r>
              <a:rPr lang="en-AU" dirty="0">
                <a:sym typeface="Wingdings" panose="05000000000000000000" pitchFamily="2" charset="2"/>
              </a:rPr>
              <a:t> uterus (his)</a:t>
            </a:r>
          </a:p>
          <a:p>
            <a:r>
              <a:rPr lang="en-AU" dirty="0">
                <a:sym typeface="Wingdings" panose="05000000000000000000" pitchFamily="2" charset="2"/>
              </a:rPr>
              <a:t>PASSAGE  </a:t>
            </a:r>
            <a:r>
              <a:rPr lang="en-AU" dirty="0" err="1">
                <a:sym typeface="Wingdings" panose="05000000000000000000" pitchFamily="2" charset="2"/>
              </a:rPr>
              <a:t>jalan</a:t>
            </a:r>
            <a:r>
              <a:rPr lang="en-AU" dirty="0">
                <a:sym typeface="Wingdings" panose="05000000000000000000" pitchFamily="2" charset="2"/>
              </a:rPr>
              <a:t> </a:t>
            </a:r>
            <a:r>
              <a:rPr lang="en-AU" dirty="0" err="1">
                <a:sym typeface="Wingdings" panose="05000000000000000000" pitchFamily="2" charset="2"/>
              </a:rPr>
              <a:t>lahir</a:t>
            </a:r>
            <a:r>
              <a:rPr lang="en-AU" dirty="0">
                <a:sym typeface="Wingdings" panose="05000000000000000000" pitchFamily="2" charset="2"/>
              </a:rPr>
              <a:t>, </a:t>
            </a:r>
            <a:r>
              <a:rPr lang="en-AU" dirty="0" err="1">
                <a:sym typeface="Wingdings" panose="05000000000000000000" pitchFamily="2" charset="2"/>
              </a:rPr>
              <a:t>meliputi</a:t>
            </a:r>
            <a:r>
              <a:rPr lang="en-AU" dirty="0">
                <a:sym typeface="Wingdings" panose="05000000000000000000" pitchFamily="2" charset="2"/>
              </a:rPr>
              <a:t> </a:t>
            </a:r>
            <a:r>
              <a:rPr lang="en-AU" dirty="0" err="1">
                <a:sym typeface="Wingdings" panose="05000000000000000000" pitchFamily="2" charset="2"/>
              </a:rPr>
              <a:t>jalan</a:t>
            </a:r>
            <a:r>
              <a:rPr lang="en-AU" dirty="0">
                <a:sym typeface="Wingdings" panose="05000000000000000000" pitchFamily="2" charset="2"/>
              </a:rPr>
              <a:t> </a:t>
            </a:r>
            <a:r>
              <a:rPr lang="en-AU" dirty="0" err="1">
                <a:sym typeface="Wingdings" panose="05000000000000000000" pitchFamily="2" charset="2"/>
              </a:rPr>
              <a:t>lahir</a:t>
            </a:r>
            <a:r>
              <a:rPr lang="en-AU" dirty="0">
                <a:sym typeface="Wingdings" panose="05000000000000000000" pitchFamily="2" charset="2"/>
              </a:rPr>
              <a:t> </a:t>
            </a:r>
            <a:r>
              <a:rPr lang="en-AU" dirty="0" err="1">
                <a:sym typeface="Wingdings" panose="05000000000000000000" pitchFamily="2" charset="2"/>
              </a:rPr>
              <a:t>keras</a:t>
            </a:r>
            <a:r>
              <a:rPr lang="en-AU" dirty="0">
                <a:sym typeface="Wingdings" panose="05000000000000000000" pitchFamily="2" charset="2"/>
              </a:rPr>
              <a:t> (</a:t>
            </a:r>
            <a:r>
              <a:rPr lang="en-AU" dirty="0" err="1">
                <a:sym typeface="Wingdings" panose="05000000000000000000" pitchFamily="2" charset="2"/>
              </a:rPr>
              <a:t>tulang</a:t>
            </a:r>
            <a:r>
              <a:rPr lang="en-AU" dirty="0">
                <a:sym typeface="Wingdings" panose="05000000000000000000" pitchFamily="2" charset="2"/>
              </a:rPr>
              <a:t> </a:t>
            </a:r>
            <a:r>
              <a:rPr lang="en-AU" dirty="0" err="1">
                <a:sym typeface="Wingdings" panose="05000000000000000000" pitchFamily="2" charset="2"/>
              </a:rPr>
              <a:t>panggul</a:t>
            </a:r>
            <a:r>
              <a:rPr lang="en-AU" dirty="0">
                <a:sym typeface="Wingdings" panose="05000000000000000000" pitchFamily="2" charset="2"/>
              </a:rPr>
              <a:t>) dan </a:t>
            </a:r>
            <a:r>
              <a:rPr lang="en-AU" dirty="0" err="1">
                <a:sym typeface="Wingdings" panose="05000000000000000000" pitchFamily="2" charset="2"/>
              </a:rPr>
              <a:t>jalan</a:t>
            </a:r>
            <a:r>
              <a:rPr lang="en-AU" dirty="0">
                <a:sym typeface="Wingdings" panose="05000000000000000000" pitchFamily="2" charset="2"/>
              </a:rPr>
              <a:t> </a:t>
            </a:r>
            <a:r>
              <a:rPr lang="en-AU" dirty="0" err="1">
                <a:sym typeface="Wingdings" panose="05000000000000000000" pitchFamily="2" charset="2"/>
              </a:rPr>
              <a:t>lahir</a:t>
            </a:r>
            <a:r>
              <a:rPr lang="en-AU" dirty="0">
                <a:sym typeface="Wingdings" panose="05000000000000000000" pitchFamily="2" charset="2"/>
              </a:rPr>
              <a:t> </a:t>
            </a:r>
            <a:r>
              <a:rPr lang="en-AU" dirty="0" err="1">
                <a:sym typeface="Wingdings" panose="05000000000000000000" pitchFamily="2" charset="2"/>
              </a:rPr>
              <a:t>lunak</a:t>
            </a:r>
            <a:r>
              <a:rPr lang="en-AU" dirty="0">
                <a:sym typeface="Wingdings" panose="05000000000000000000" pitchFamily="2" charset="2"/>
              </a:rPr>
              <a:t> (</a:t>
            </a:r>
            <a:r>
              <a:rPr lang="en-AU" dirty="0" err="1">
                <a:sym typeface="Wingdings" panose="05000000000000000000" pitchFamily="2" charset="2"/>
              </a:rPr>
              <a:t>otot</a:t>
            </a:r>
            <a:r>
              <a:rPr lang="en-AU" dirty="0">
                <a:sym typeface="Wingdings" panose="05000000000000000000" pitchFamily="2" charset="2"/>
              </a:rPr>
              <a:t> dan </a:t>
            </a:r>
            <a:r>
              <a:rPr lang="en-AU" dirty="0" err="1">
                <a:sym typeface="Wingdings" panose="05000000000000000000" pitchFamily="2" charset="2"/>
              </a:rPr>
              <a:t>jar.ikat</a:t>
            </a:r>
            <a:r>
              <a:rPr lang="en-AU" dirty="0">
                <a:sym typeface="Wingdings" panose="05000000000000000000" pitchFamily="2" charset="2"/>
              </a:rPr>
              <a:t>)</a:t>
            </a:r>
          </a:p>
          <a:p>
            <a:r>
              <a:rPr lang="en-AU" dirty="0">
                <a:sym typeface="Wingdings" panose="05000000000000000000" pitchFamily="2" charset="2"/>
              </a:rPr>
              <a:t>PASSANGER  </a:t>
            </a:r>
            <a:r>
              <a:rPr lang="en-AU" dirty="0" err="1">
                <a:sym typeface="Wingdings" panose="05000000000000000000" pitchFamily="2" charset="2"/>
              </a:rPr>
              <a:t>janin</a:t>
            </a:r>
            <a:r>
              <a:rPr lang="en-AU" dirty="0">
                <a:sym typeface="Wingdings" panose="05000000000000000000" pitchFamily="2" charset="2"/>
              </a:rPr>
              <a:t> yang </a:t>
            </a:r>
            <a:r>
              <a:rPr lang="en-AU" dirty="0" err="1">
                <a:sym typeface="Wingdings" panose="05000000000000000000" pitchFamily="2" charset="2"/>
              </a:rPr>
              <a:t>dilahirkan</a:t>
            </a:r>
            <a:endParaRPr lang="en-AU" dirty="0">
              <a:sym typeface="Wingdings" panose="05000000000000000000" pitchFamily="2" charset="2"/>
            </a:endParaRPr>
          </a:p>
          <a:p>
            <a:r>
              <a:rPr lang="en-AU" dirty="0">
                <a:sym typeface="Wingdings" panose="05000000000000000000" pitchFamily="2" charset="2"/>
              </a:rPr>
              <a:t>PENOLONG</a:t>
            </a:r>
            <a:endParaRPr lang="en-AU" dirty="0"/>
          </a:p>
        </p:txBody>
      </p:sp>
    </p:spTree>
    <p:extLst>
      <p:ext uri="{BB962C8B-B14F-4D97-AF65-F5344CB8AC3E}">
        <p14:creationId xmlns:p14="http://schemas.microsoft.com/office/powerpoint/2010/main" val="330892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DA4D-C866-4D93-B80A-200440227872}"/>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278ADFEE-163E-46CB-91E1-6553829587E2}"/>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873854FF-1D39-405F-A53A-609BD7FA6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25" y="12032"/>
            <a:ext cx="5885949" cy="6668406"/>
          </a:xfrm>
          <a:prstGeom prst="rect">
            <a:avLst/>
          </a:prstGeom>
        </p:spPr>
      </p:pic>
    </p:spTree>
    <p:extLst>
      <p:ext uri="{BB962C8B-B14F-4D97-AF65-F5344CB8AC3E}">
        <p14:creationId xmlns:p14="http://schemas.microsoft.com/office/powerpoint/2010/main" val="359383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E5A3-2E07-4DFB-83F9-9945A116D87C}"/>
              </a:ext>
            </a:extLst>
          </p:cNvPr>
          <p:cNvSpPr>
            <a:spLocks noGrp="1"/>
          </p:cNvSpPr>
          <p:nvPr>
            <p:ph type="title"/>
          </p:nvPr>
        </p:nvSpPr>
        <p:spPr/>
        <p:txBody>
          <a:bodyPr/>
          <a:lstStyle/>
          <a:p>
            <a:r>
              <a:rPr lang="en-AU" dirty="0"/>
              <a:t>Tanda </a:t>
            </a:r>
            <a:r>
              <a:rPr lang="en-AU" dirty="0" err="1"/>
              <a:t>permulaan</a:t>
            </a:r>
            <a:r>
              <a:rPr lang="en-AU" dirty="0"/>
              <a:t> </a:t>
            </a:r>
            <a:r>
              <a:rPr lang="en-AU" dirty="0" err="1"/>
              <a:t>parturisi</a:t>
            </a:r>
            <a:endParaRPr lang="en-AU" dirty="0"/>
          </a:p>
        </p:txBody>
      </p:sp>
      <p:sp>
        <p:nvSpPr>
          <p:cNvPr id="3" name="Content Placeholder 2">
            <a:extLst>
              <a:ext uri="{FF2B5EF4-FFF2-40B4-BE49-F238E27FC236}">
                <a16:creationId xmlns:a16="http://schemas.microsoft.com/office/drawing/2014/main" id="{E444EE35-98ED-44B4-B0BA-8C114FDEDA82}"/>
              </a:ext>
            </a:extLst>
          </p:cNvPr>
          <p:cNvSpPr>
            <a:spLocks noGrp="1"/>
          </p:cNvSpPr>
          <p:nvPr>
            <p:ph idx="1"/>
          </p:nvPr>
        </p:nvSpPr>
        <p:spPr/>
        <p:txBody>
          <a:bodyPr/>
          <a:lstStyle/>
          <a:p>
            <a:r>
              <a:rPr lang="en-AU" dirty="0"/>
              <a:t>Lightening </a:t>
            </a:r>
            <a:r>
              <a:rPr lang="en-AU" dirty="0">
                <a:sym typeface="Wingdings" panose="05000000000000000000" pitchFamily="2" charset="2"/>
              </a:rPr>
              <a:t> </a:t>
            </a:r>
            <a:r>
              <a:rPr lang="en-AU" dirty="0" err="1">
                <a:sym typeface="Wingdings" panose="05000000000000000000" pitchFamily="2" charset="2"/>
              </a:rPr>
              <a:t>kepala</a:t>
            </a:r>
            <a:r>
              <a:rPr lang="en-AU" dirty="0">
                <a:sym typeface="Wingdings" panose="05000000000000000000" pitchFamily="2" charset="2"/>
              </a:rPr>
              <a:t> </a:t>
            </a:r>
            <a:r>
              <a:rPr lang="en-AU" dirty="0" err="1">
                <a:sym typeface="Wingdings" panose="05000000000000000000" pitchFamily="2" charset="2"/>
              </a:rPr>
              <a:t>janin</a:t>
            </a:r>
            <a:r>
              <a:rPr lang="en-AU" dirty="0">
                <a:sym typeface="Wingdings" panose="05000000000000000000" pitchFamily="2" charset="2"/>
              </a:rPr>
              <a:t> </a:t>
            </a:r>
            <a:r>
              <a:rPr lang="en-AU" dirty="0" err="1">
                <a:sym typeface="Wingdings" panose="05000000000000000000" pitchFamily="2" charset="2"/>
              </a:rPr>
              <a:t>turun</a:t>
            </a:r>
            <a:r>
              <a:rPr lang="en-AU" dirty="0">
                <a:sym typeface="Wingdings" panose="05000000000000000000" pitchFamily="2" charset="2"/>
              </a:rPr>
              <a:t> </a:t>
            </a:r>
            <a:r>
              <a:rPr lang="en-AU" dirty="0" err="1">
                <a:sym typeface="Wingdings" panose="05000000000000000000" pitchFamily="2" charset="2"/>
              </a:rPr>
              <a:t>memasuki</a:t>
            </a:r>
            <a:r>
              <a:rPr lang="en-AU" dirty="0">
                <a:sym typeface="Wingdings" panose="05000000000000000000" pitchFamily="2" charset="2"/>
              </a:rPr>
              <a:t> PAP </a:t>
            </a:r>
            <a:r>
              <a:rPr lang="en-AU" dirty="0" err="1">
                <a:sym typeface="Wingdings" panose="05000000000000000000" pitchFamily="2" charset="2"/>
              </a:rPr>
              <a:t>terutama</a:t>
            </a:r>
            <a:r>
              <a:rPr lang="en-AU" dirty="0">
                <a:sym typeface="Wingdings" panose="05000000000000000000" pitchFamily="2" charset="2"/>
              </a:rPr>
              <a:t> pada primipara</a:t>
            </a:r>
          </a:p>
          <a:p>
            <a:r>
              <a:rPr lang="en-AU" dirty="0" err="1">
                <a:sym typeface="Wingdings" panose="05000000000000000000" pitchFamily="2" charset="2"/>
              </a:rPr>
              <a:t>Perut</a:t>
            </a:r>
            <a:r>
              <a:rPr lang="en-AU" dirty="0">
                <a:sym typeface="Wingdings" panose="05000000000000000000" pitchFamily="2" charset="2"/>
              </a:rPr>
              <a:t> </a:t>
            </a:r>
            <a:r>
              <a:rPr lang="en-AU" dirty="0" err="1">
                <a:sym typeface="Wingdings" panose="05000000000000000000" pitchFamily="2" charset="2"/>
              </a:rPr>
              <a:t>kelihatan</a:t>
            </a:r>
            <a:r>
              <a:rPr lang="en-AU" dirty="0">
                <a:sym typeface="Wingdings" panose="05000000000000000000" pitchFamily="2" charset="2"/>
              </a:rPr>
              <a:t> </a:t>
            </a:r>
            <a:r>
              <a:rPr lang="en-AU" dirty="0" err="1">
                <a:sym typeface="Wingdings" panose="05000000000000000000" pitchFamily="2" charset="2"/>
              </a:rPr>
              <a:t>lebih</a:t>
            </a:r>
            <a:r>
              <a:rPr lang="en-AU" dirty="0">
                <a:sym typeface="Wingdings" panose="05000000000000000000" pitchFamily="2" charset="2"/>
              </a:rPr>
              <a:t> </a:t>
            </a:r>
            <a:r>
              <a:rPr lang="en-AU" dirty="0" err="1">
                <a:sym typeface="Wingdings" panose="05000000000000000000" pitchFamily="2" charset="2"/>
              </a:rPr>
              <a:t>besar</a:t>
            </a:r>
            <a:r>
              <a:rPr lang="en-AU" dirty="0">
                <a:sym typeface="Wingdings" panose="05000000000000000000" pitchFamily="2" charset="2"/>
              </a:rPr>
              <a:t>/</a:t>
            </a:r>
            <a:r>
              <a:rPr lang="en-AU" dirty="0" err="1">
                <a:sym typeface="Wingdings" panose="05000000000000000000" pitchFamily="2" charset="2"/>
              </a:rPr>
              <a:t>melebar</a:t>
            </a:r>
            <a:r>
              <a:rPr lang="en-AU" dirty="0">
                <a:sym typeface="Wingdings" panose="05000000000000000000" pitchFamily="2" charset="2"/>
              </a:rPr>
              <a:t>, fundus uteri </a:t>
            </a:r>
            <a:r>
              <a:rPr lang="en-AU" dirty="0" err="1">
                <a:sym typeface="Wingdings" panose="05000000000000000000" pitchFamily="2" charset="2"/>
              </a:rPr>
              <a:t>menurun</a:t>
            </a:r>
            <a:endParaRPr lang="en-AU" dirty="0">
              <a:sym typeface="Wingdings" panose="05000000000000000000" pitchFamily="2" charset="2"/>
            </a:endParaRPr>
          </a:p>
          <a:p>
            <a:r>
              <a:rPr lang="en-AU" dirty="0" err="1">
                <a:sym typeface="Wingdings" panose="05000000000000000000" pitchFamily="2" charset="2"/>
              </a:rPr>
              <a:t>Sering</a:t>
            </a:r>
            <a:r>
              <a:rPr lang="en-AU" dirty="0">
                <a:sym typeface="Wingdings" panose="05000000000000000000" pitchFamily="2" charset="2"/>
              </a:rPr>
              <a:t> </a:t>
            </a:r>
            <a:r>
              <a:rPr lang="en-AU" dirty="0" err="1">
                <a:sym typeface="Wingdings" panose="05000000000000000000" pitchFamily="2" charset="2"/>
              </a:rPr>
              <a:t>buang</a:t>
            </a:r>
            <a:r>
              <a:rPr lang="en-AU" dirty="0">
                <a:sym typeface="Wingdings" panose="05000000000000000000" pitchFamily="2" charset="2"/>
              </a:rPr>
              <a:t> air </a:t>
            </a:r>
            <a:r>
              <a:rPr lang="en-AU" dirty="0" err="1">
                <a:sym typeface="Wingdings" panose="05000000000000000000" pitchFamily="2" charset="2"/>
              </a:rPr>
              <a:t>kecil</a:t>
            </a:r>
            <a:r>
              <a:rPr lang="en-AU" dirty="0">
                <a:sym typeface="Wingdings" panose="05000000000000000000" pitchFamily="2" charset="2"/>
              </a:rPr>
              <a:t> </a:t>
            </a:r>
            <a:r>
              <a:rPr lang="en-AU" dirty="0" err="1">
                <a:sym typeface="Wingdings" panose="05000000000000000000" pitchFamily="2" charset="2"/>
              </a:rPr>
              <a:t>atau</a:t>
            </a:r>
            <a:r>
              <a:rPr lang="en-AU" dirty="0">
                <a:sym typeface="Wingdings" panose="05000000000000000000" pitchFamily="2" charset="2"/>
              </a:rPr>
              <a:t> </a:t>
            </a:r>
            <a:r>
              <a:rPr lang="en-AU" dirty="0" err="1">
                <a:sym typeface="Wingdings" panose="05000000000000000000" pitchFamily="2" charset="2"/>
              </a:rPr>
              <a:t>sulit</a:t>
            </a:r>
            <a:r>
              <a:rPr lang="en-AU" dirty="0">
                <a:sym typeface="Wingdings" panose="05000000000000000000" pitchFamily="2" charset="2"/>
              </a:rPr>
              <a:t> </a:t>
            </a:r>
            <a:r>
              <a:rPr lang="en-AU" dirty="0" err="1">
                <a:sym typeface="Wingdings" panose="05000000000000000000" pitchFamily="2" charset="2"/>
              </a:rPr>
              <a:t>berkemih</a:t>
            </a:r>
            <a:r>
              <a:rPr lang="en-AU" dirty="0">
                <a:sym typeface="Wingdings" panose="05000000000000000000" pitchFamily="2" charset="2"/>
              </a:rPr>
              <a:t> (</a:t>
            </a:r>
            <a:r>
              <a:rPr lang="en-AU" dirty="0" err="1">
                <a:sym typeface="Wingdings" panose="05000000000000000000" pitchFamily="2" charset="2"/>
              </a:rPr>
              <a:t>polakisuria</a:t>
            </a:r>
            <a:r>
              <a:rPr lang="en-AU" dirty="0">
                <a:sym typeface="Wingdings" panose="05000000000000000000" pitchFamily="2" charset="2"/>
              </a:rPr>
              <a:t>) </a:t>
            </a:r>
            <a:r>
              <a:rPr lang="en-AU" dirty="0" err="1">
                <a:sym typeface="Wingdings" panose="05000000000000000000" pitchFamily="2" charset="2"/>
              </a:rPr>
              <a:t>karena</a:t>
            </a:r>
            <a:r>
              <a:rPr lang="en-AU" dirty="0">
                <a:sym typeface="Wingdings" panose="05000000000000000000" pitchFamily="2" charset="2"/>
              </a:rPr>
              <a:t> vesica </a:t>
            </a:r>
            <a:r>
              <a:rPr lang="en-AU" dirty="0" err="1">
                <a:sym typeface="Wingdings" panose="05000000000000000000" pitchFamily="2" charset="2"/>
              </a:rPr>
              <a:t>urinaria</a:t>
            </a:r>
            <a:r>
              <a:rPr lang="en-AU" dirty="0">
                <a:sym typeface="Wingdings" panose="05000000000000000000" pitchFamily="2" charset="2"/>
              </a:rPr>
              <a:t> </a:t>
            </a:r>
            <a:r>
              <a:rPr lang="en-AU" dirty="0" err="1">
                <a:sym typeface="Wingdings" panose="05000000000000000000" pitchFamily="2" charset="2"/>
              </a:rPr>
              <a:t>tertekan</a:t>
            </a:r>
            <a:r>
              <a:rPr lang="en-AU" dirty="0">
                <a:sym typeface="Wingdings" panose="05000000000000000000" pitchFamily="2" charset="2"/>
              </a:rPr>
              <a:t> </a:t>
            </a:r>
            <a:r>
              <a:rPr lang="en-AU" dirty="0" err="1">
                <a:sym typeface="Wingdings" panose="05000000000000000000" pitchFamily="2" charset="2"/>
              </a:rPr>
              <a:t>bagian</a:t>
            </a:r>
            <a:r>
              <a:rPr lang="en-AU" dirty="0">
                <a:sym typeface="Wingdings" panose="05000000000000000000" pitchFamily="2" charset="2"/>
              </a:rPr>
              <a:t> </a:t>
            </a:r>
            <a:r>
              <a:rPr lang="en-AU" dirty="0" err="1">
                <a:sym typeface="Wingdings" panose="05000000000000000000" pitchFamily="2" charset="2"/>
              </a:rPr>
              <a:t>bawah</a:t>
            </a:r>
            <a:r>
              <a:rPr lang="en-AU" dirty="0">
                <a:sym typeface="Wingdings" panose="05000000000000000000" pitchFamily="2" charset="2"/>
              </a:rPr>
              <a:t> </a:t>
            </a:r>
            <a:r>
              <a:rPr lang="en-AU" dirty="0" err="1">
                <a:sym typeface="Wingdings" panose="05000000000000000000" pitchFamily="2" charset="2"/>
              </a:rPr>
              <a:t>janin</a:t>
            </a:r>
            <a:endParaRPr lang="en-AU" dirty="0">
              <a:sym typeface="Wingdings" panose="05000000000000000000" pitchFamily="2" charset="2"/>
            </a:endParaRPr>
          </a:p>
          <a:p>
            <a:r>
              <a:rPr lang="en-AU" dirty="0">
                <a:sym typeface="Wingdings" panose="05000000000000000000" pitchFamily="2" charset="2"/>
              </a:rPr>
              <a:t>False </a:t>
            </a:r>
            <a:r>
              <a:rPr lang="en-AU" dirty="0" err="1">
                <a:sym typeface="Wingdings" panose="05000000000000000000" pitchFamily="2" charset="2"/>
              </a:rPr>
              <a:t>labor</a:t>
            </a:r>
            <a:r>
              <a:rPr lang="en-AU" dirty="0">
                <a:sym typeface="Wingdings" panose="05000000000000000000" pitchFamily="2" charset="2"/>
              </a:rPr>
              <a:t> pain  </a:t>
            </a:r>
            <a:r>
              <a:rPr lang="en-AU" dirty="0" err="1">
                <a:sym typeface="Wingdings" panose="05000000000000000000" pitchFamily="2" charset="2"/>
              </a:rPr>
              <a:t>perasaan</a:t>
            </a:r>
            <a:r>
              <a:rPr lang="en-AU" dirty="0">
                <a:sym typeface="Wingdings" panose="05000000000000000000" pitchFamily="2" charset="2"/>
              </a:rPr>
              <a:t> </a:t>
            </a:r>
            <a:r>
              <a:rPr lang="en-AU" dirty="0" err="1">
                <a:sym typeface="Wingdings" panose="05000000000000000000" pitchFamily="2" charset="2"/>
              </a:rPr>
              <a:t>nyeri</a:t>
            </a:r>
            <a:r>
              <a:rPr lang="en-AU" dirty="0">
                <a:sym typeface="Wingdings" panose="05000000000000000000" pitchFamily="2" charset="2"/>
              </a:rPr>
              <a:t> di </a:t>
            </a:r>
            <a:r>
              <a:rPr lang="en-AU" dirty="0" err="1">
                <a:sym typeface="Wingdings" panose="05000000000000000000" pitchFamily="2" charset="2"/>
              </a:rPr>
              <a:t>perut</a:t>
            </a:r>
            <a:r>
              <a:rPr lang="en-AU" dirty="0">
                <a:sym typeface="Wingdings" panose="05000000000000000000" pitchFamily="2" charset="2"/>
              </a:rPr>
              <a:t> dan </a:t>
            </a:r>
            <a:r>
              <a:rPr lang="en-AU" dirty="0" err="1">
                <a:sym typeface="Wingdings" panose="05000000000000000000" pitchFamily="2" charset="2"/>
              </a:rPr>
              <a:t>pinggang</a:t>
            </a:r>
            <a:r>
              <a:rPr lang="en-AU" dirty="0">
                <a:sym typeface="Wingdings" panose="05000000000000000000" pitchFamily="2" charset="2"/>
              </a:rPr>
              <a:t> </a:t>
            </a:r>
            <a:r>
              <a:rPr lang="en-AU" dirty="0" err="1">
                <a:sym typeface="Wingdings" panose="05000000000000000000" pitchFamily="2" charset="2"/>
              </a:rPr>
              <a:t>karena</a:t>
            </a:r>
            <a:r>
              <a:rPr lang="en-AU" dirty="0">
                <a:sym typeface="Wingdings" panose="05000000000000000000" pitchFamily="2" charset="2"/>
              </a:rPr>
              <a:t> </a:t>
            </a:r>
            <a:r>
              <a:rPr lang="en-AU" dirty="0" err="1">
                <a:sym typeface="Wingdings" panose="05000000000000000000" pitchFamily="2" charset="2"/>
              </a:rPr>
              <a:t>kontraksi</a:t>
            </a:r>
            <a:r>
              <a:rPr lang="en-AU" dirty="0">
                <a:sym typeface="Wingdings" panose="05000000000000000000" pitchFamily="2" charset="2"/>
              </a:rPr>
              <a:t> </a:t>
            </a:r>
            <a:r>
              <a:rPr lang="en-AU" dirty="0" err="1">
                <a:sym typeface="Wingdings" panose="05000000000000000000" pitchFamily="2" charset="2"/>
              </a:rPr>
              <a:t>lemah</a:t>
            </a:r>
            <a:r>
              <a:rPr lang="en-AU" dirty="0">
                <a:sym typeface="Wingdings" panose="05000000000000000000" pitchFamily="2" charset="2"/>
              </a:rPr>
              <a:t> </a:t>
            </a:r>
            <a:r>
              <a:rPr lang="en-AU" dirty="0" err="1">
                <a:sym typeface="Wingdings" panose="05000000000000000000" pitchFamily="2" charset="2"/>
              </a:rPr>
              <a:t>dari</a:t>
            </a:r>
            <a:r>
              <a:rPr lang="en-AU" dirty="0">
                <a:sym typeface="Wingdings" panose="05000000000000000000" pitchFamily="2" charset="2"/>
              </a:rPr>
              <a:t> uterus</a:t>
            </a:r>
          </a:p>
          <a:p>
            <a:r>
              <a:rPr lang="en-AU" dirty="0" err="1">
                <a:sym typeface="Wingdings" panose="05000000000000000000" pitchFamily="2" charset="2"/>
              </a:rPr>
              <a:t>Serviks</a:t>
            </a:r>
            <a:r>
              <a:rPr lang="en-AU" dirty="0">
                <a:sym typeface="Wingdings" panose="05000000000000000000" pitchFamily="2" charset="2"/>
              </a:rPr>
              <a:t> </a:t>
            </a:r>
            <a:r>
              <a:rPr lang="en-AU" dirty="0" err="1">
                <a:sym typeface="Wingdings" panose="05000000000000000000" pitchFamily="2" charset="2"/>
              </a:rPr>
              <a:t>menjadi</a:t>
            </a:r>
            <a:r>
              <a:rPr lang="en-AU" dirty="0">
                <a:sym typeface="Wingdings" panose="05000000000000000000" pitchFamily="2" charset="2"/>
              </a:rPr>
              <a:t> </a:t>
            </a:r>
            <a:r>
              <a:rPr lang="en-AU" dirty="0" err="1">
                <a:sym typeface="Wingdings" panose="05000000000000000000" pitchFamily="2" charset="2"/>
              </a:rPr>
              <a:t>lembek</a:t>
            </a:r>
            <a:r>
              <a:rPr lang="en-AU" dirty="0">
                <a:sym typeface="Wingdings" panose="05000000000000000000" pitchFamily="2" charset="2"/>
              </a:rPr>
              <a:t> ; </a:t>
            </a:r>
            <a:r>
              <a:rPr lang="en-AU" dirty="0" err="1">
                <a:sym typeface="Wingdings" panose="05000000000000000000" pitchFamily="2" charset="2"/>
              </a:rPr>
              <a:t>mulai</a:t>
            </a:r>
            <a:r>
              <a:rPr lang="en-AU" dirty="0">
                <a:sym typeface="Wingdings" panose="05000000000000000000" pitchFamily="2" charset="2"/>
              </a:rPr>
              <a:t> </a:t>
            </a:r>
            <a:r>
              <a:rPr lang="en-AU" dirty="0" err="1">
                <a:sym typeface="Wingdings" panose="05000000000000000000" pitchFamily="2" charset="2"/>
              </a:rPr>
              <a:t>mendatar</a:t>
            </a:r>
            <a:r>
              <a:rPr lang="en-AU" dirty="0">
                <a:sym typeface="Wingdings" panose="05000000000000000000" pitchFamily="2" charset="2"/>
              </a:rPr>
              <a:t>, </a:t>
            </a:r>
            <a:r>
              <a:rPr lang="en-AU" dirty="0" err="1">
                <a:sym typeface="Wingdings" panose="05000000000000000000" pitchFamily="2" charset="2"/>
              </a:rPr>
              <a:t>sekresinya</a:t>
            </a:r>
            <a:r>
              <a:rPr lang="en-AU" dirty="0">
                <a:sym typeface="Wingdings" panose="05000000000000000000" pitchFamily="2" charset="2"/>
              </a:rPr>
              <a:t> </a:t>
            </a:r>
            <a:r>
              <a:rPr lang="en-AU" dirty="0" err="1">
                <a:sym typeface="Wingdings" panose="05000000000000000000" pitchFamily="2" charset="2"/>
              </a:rPr>
              <a:t>bertambah</a:t>
            </a:r>
            <a:r>
              <a:rPr lang="en-AU" dirty="0">
                <a:sym typeface="Wingdings" panose="05000000000000000000" pitchFamily="2" charset="2"/>
              </a:rPr>
              <a:t>, </a:t>
            </a:r>
            <a:r>
              <a:rPr lang="en-AU" dirty="0" err="1">
                <a:sym typeface="Wingdings" panose="05000000000000000000" pitchFamily="2" charset="2"/>
              </a:rPr>
              <a:t>mungkin</a:t>
            </a:r>
            <a:r>
              <a:rPr lang="en-AU" dirty="0">
                <a:sym typeface="Wingdings" panose="05000000000000000000" pitchFamily="2" charset="2"/>
              </a:rPr>
              <a:t> </a:t>
            </a:r>
            <a:r>
              <a:rPr lang="en-AU" dirty="0" err="1">
                <a:sym typeface="Wingdings" panose="05000000000000000000" pitchFamily="2" charset="2"/>
              </a:rPr>
              <a:t>bercampur</a:t>
            </a:r>
            <a:r>
              <a:rPr lang="en-AU" dirty="0">
                <a:sym typeface="Wingdings" panose="05000000000000000000" pitchFamily="2" charset="2"/>
              </a:rPr>
              <a:t> </a:t>
            </a:r>
            <a:r>
              <a:rPr lang="en-AU" dirty="0" err="1">
                <a:sym typeface="Wingdings" panose="05000000000000000000" pitchFamily="2" charset="2"/>
              </a:rPr>
              <a:t>darah</a:t>
            </a:r>
            <a:r>
              <a:rPr lang="en-AU" dirty="0">
                <a:sym typeface="Wingdings" panose="05000000000000000000" pitchFamily="2" charset="2"/>
              </a:rPr>
              <a:t> (bloody show)</a:t>
            </a:r>
          </a:p>
          <a:p>
            <a:endParaRPr lang="en-AU" dirty="0">
              <a:sym typeface="Wingdings" panose="05000000000000000000" pitchFamily="2" charset="2"/>
            </a:endParaRPr>
          </a:p>
        </p:txBody>
      </p:sp>
    </p:spTree>
    <p:extLst>
      <p:ext uri="{BB962C8B-B14F-4D97-AF65-F5344CB8AC3E}">
        <p14:creationId xmlns:p14="http://schemas.microsoft.com/office/powerpoint/2010/main" val="20352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E64C-D736-45AF-A1D2-BBB3CB66E300}"/>
              </a:ext>
            </a:extLst>
          </p:cNvPr>
          <p:cNvSpPr>
            <a:spLocks noGrp="1"/>
          </p:cNvSpPr>
          <p:nvPr>
            <p:ph type="title"/>
          </p:nvPr>
        </p:nvSpPr>
        <p:spPr/>
        <p:txBody>
          <a:bodyPr/>
          <a:lstStyle/>
          <a:p>
            <a:r>
              <a:rPr lang="en-AU" dirty="0"/>
              <a:t>Tanda-</a:t>
            </a:r>
            <a:r>
              <a:rPr lang="en-AU" dirty="0" err="1"/>
              <a:t>tanda</a:t>
            </a:r>
            <a:r>
              <a:rPr lang="en-AU" dirty="0"/>
              <a:t> </a:t>
            </a:r>
            <a:r>
              <a:rPr lang="en-AU" dirty="0" err="1"/>
              <a:t>Inpartu</a:t>
            </a:r>
            <a:endParaRPr lang="en-AU" dirty="0"/>
          </a:p>
        </p:txBody>
      </p:sp>
      <p:sp>
        <p:nvSpPr>
          <p:cNvPr id="3" name="Content Placeholder 2">
            <a:extLst>
              <a:ext uri="{FF2B5EF4-FFF2-40B4-BE49-F238E27FC236}">
                <a16:creationId xmlns:a16="http://schemas.microsoft.com/office/drawing/2014/main" id="{80E2FB58-174C-46C3-87B5-E3A4843EB651}"/>
              </a:ext>
            </a:extLst>
          </p:cNvPr>
          <p:cNvSpPr>
            <a:spLocks noGrp="1"/>
          </p:cNvSpPr>
          <p:nvPr>
            <p:ph idx="1"/>
          </p:nvPr>
        </p:nvSpPr>
        <p:spPr/>
        <p:txBody>
          <a:bodyPr/>
          <a:lstStyle/>
          <a:p>
            <a:r>
              <a:rPr lang="en-AU" dirty="0"/>
              <a:t>Rasa </a:t>
            </a:r>
            <a:r>
              <a:rPr lang="en-AU" dirty="0" err="1"/>
              <a:t>nyeri</a:t>
            </a:r>
            <a:r>
              <a:rPr lang="en-AU" dirty="0"/>
              <a:t> oleh </a:t>
            </a:r>
            <a:r>
              <a:rPr lang="en-AU" dirty="0" err="1"/>
              <a:t>adanya</a:t>
            </a:r>
            <a:r>
              <a:rPr lang="en-AU" dirty="0"/>
              <a:t> his yang </a:t>
            </a:r>
            <a:r>
              <a:rPr lang="en-AU" dirty="0" err="1"/>
              <a:t>datang</a:t>
            </a:r>
            <a:r>
              <a:rPr lang="en-AU" dirty="0"/>
              <a:t> </a:t>
            </a:r>
            <a:r>
              <a:rPr lang="en-AU" dirty="0" err="1"/>
              <a:t>lebih</a:t>
            </a:r>
            <a:r>
              <a:rPr lang="en-AU" dirty="0"/>
              <a:t> </a:t>
            </a:r>
            <a:r>
              <a:rPr lang="en-AU" dirty="0" err="1"/>
              <a:t>kuat</a:t>
            </a:r>
            <a:r>
              <a:rPr lang="en-AU" dirty="0"/>
              <a:t>, </a:t>
            </a:r>
            <a:r>
              <a:rPr lang="en-AU" dirty="0" err="1"/>
              <a:t>sering</a:t>
            </a:r>
            <a:r>
              <a:rPr lang="en-AU" dirty="0"/>
              <a:t> dan </a:t>
            </a:r>
            <a:r>
              <a:rPr lang="en-AU" dirty="0" err="1"/>
              <a:t>teratur</a:t>
            </a:r>
            <a:endParaRPr lang="en-AU" dirty="0"/>
          </a:p>
          <a:p>
            <a:r>
              <a:rPr lang="en-AU" dirty="0" err="1"/>
              <a:t>Keluar</a:t>
            </a:r>
            <a:r>
              <a:rPr lang="en-AU" dirty="0"/>
              <a:t> lender </a:t>
            </a:r>
            <a:r>
              <a:rPr lang="en-AU" dirty="0" err="1"/>
              <a:t>bercampur</a:t>
            </a:r>
            <a:r>
              <a:rPr lang="en-AU" dirty="0"/>
              <a:t> </a:t>
            </a:r>
            <a:r>
              <a:rPr lang="en-AU" dirty="0" err="1"/>
              <a:t>darah</a:t>
            </a:r>
            <a:r>
              <a:rPr lang="en-AU" dirty="0"/>
              <a:t> yang </a:t>
            </a:r>
            <a:r>
              <a:rPr lang="en-AU" dirty="0" err="1"/>
              <a:t>lebih</a:t>
            </a:r>
            <a:r>
              <a:rPr lang="en-AU" dirty="0"/>
              <a:t> </a:t>
            </a:r>
            <a:r>
              <a:rPr lang="en-AU" dirty="0" err="1"/>
              <a:t>banyak</a:t>
            </a:r>
            <a:r>
              <a:rPr lang="en-AU" dirty="0"/>
              <a:t> </a:t>
            </a:r>
            <a:r>
              <a:rPr lang="en-AU" dirty="0" err="1"/>
              <a:t>karena</a:t>
            </a:r>
            <a:r>
              <a:rPr lang="en-AU" dirty="0"/>
              <a:t> </a:t>
            </a:r>
            <a:r>
              <a:rPr lang="en-AU" dirty="0" err="1"/>
              <a:t>robekan</a:t>
            </a:r>
            <a:r>
              <a:rPr lang="en-AU" dirty="0"/>
              <a:t> </a:t>
            </a:r>
            <a:r>
              <a:rPr lang="en-AU" dirty="0" err="1"/>
              <a:t>kecil</a:t>
            </a:r>
            <a:r>
              <a:rPr lang="en-AU" dirty="0"/>
              <a:t> pada </a:t>
            </a:r>
            <a:r>
              <a:rPr lang="en-AU" dirty="0" err="1"/>
              <a:t>serviks</a:t>
            </a:r>
            <a:endParaRPr lang="en-AU" dirty="0"/>
          </a:p>
          <a:p>
            <a:r>
              <a:rPr lang="en-AU" dirty="0" err="1"/>
              <a:t>Kadang</a:t>
            </a:r>
            <a:r>
              <a:rPr lang="en-AU" dirty="0"/>
              <a:t>, </a:t>
            </a:r>
            <a:r>
              <a:rPr lang="en-AU" dirty="0" err="1"/>
              <a:t>ketuban</a:t>
            </a:r>
            <a:r>
              <a:rPr lang="en-AU" dirty="0"/>
              <a:t> </a:t>
            </a:r>
            <a:r>
              <a:rPr lang="en-AU" dirty="0" err="1"/>
              <a:t>pecah</a:t>
            </a:r>
            <a:r>
              <a:rPr lang="en-AU" dirty="0"/>
              <a:t> </a:t>
            </a:r>
            <a:r>
              <a:rPr lang="en-AU" dirty="0" err="1"/>
              <a:t>dengan</a:t>
            </a:r>
            <a:r>
              <a:rPr lang="en-AU" dirty="0"/>
              <a:t> </a:t>
            </a:r>
            <a:r>
              <a:rPr lang="en-AU" dirty="0" err="1"/>
              <a:t>sendirinya</a:t>
            </a:r>
            <a:endParaRPr lang="en-AU" dirty="0"/>
          </a:p>
          <a:p>
            <a:r>
              <a:rPr lang="en-AU" dirty="0"/>
              <a:t>Pada px </a:t>
            </a:r>
            <a:r>
              <a:rPr lang="en-AU" dirty="0" err="1"/>
              <a:t>dalam</a:t>
            </a:r>
            <a:r>
              <a:rPr lang="en-AU" dirty="0"/>
              <a:t>, </a:t>
            </a:r>
            <a:r>
              <a:rPr lang="en-AU" dirty="0" err="1"/>
              <a:t>serviks</a:t>
            </a:r>
            <a:r>
              <a:rPr lang="en-AU" dirty="0"/>
              <a:t> </a:t>
            </a:r>
            <a:r>
              <a:rPr lang="en-AU" dirty="0" err="1"/>
              <a:t>mendatar</a:t>
            </a:r>
            <a:r>
              <a:rPr lang="en-AU" dirty="0"/>
              <a:t> dan </a:t>
            </a:r>
            <a:r>
              <a:rPr lang="en-AU" dirty="0" err="1"/>
              <a:t>telah</a:t>
            </a:r>
            <a:r>
              <a:rPr lang="en-AU" dirty="0"/>
              <a:t> </a:t>
            </a:r>
            <a:r>
              <a:rPr lang="en-AU" dirty="0" err="1"/>
              <a:t>ada</a:t>
            </a:r>
            <a:r>
              <a:rPr lang="en-AU" dirty="0"/>
              <a:t> </a:t>
            </a:r>
            <a:r>
              <a:rPr lang="en-AU" dirty="0" err="1"/>
              <a:t>pembukaan</a:t>
            </a:r>
            <a:endParaRPr lang="en-AU" dirty="0"/>
          </a:p>
        </p:txBody>
      </p:sp>
    </p:spTree>
    <p:extLst>
      <p:ext uri="{BB962C8B-B14F-4D97-AF65-F5344CB8AC3E}">
        <p14:creationId xmlns:p14="http://schemas.microsoft.com/office/powerpoint/2010/main" val="333908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6A97-DE62-4D6D-841F-4FF54ADF7AAC}"/>
              </a:ext>
            </a:extLst>
          </p:cNvPr>
          <p:cNvSpPr>
            <a:spLocks noGrp="1"/>
          </p:cNvSpPr>
          <p:nvPr>
            <p:ph type="title"/>
          </p:nvPr>
        </p:nvSpPr>
        <p:spPr>
          <a:xfrm>
            <a:off x="485274" y="116722"/>
            <a:ext cx="10515600" cy="1325563"/>
          </a:xfrm>
        </p:spPr>
        <p:txBody>
          <a:bodyPr/>
          <a:lstStyle/>
          <a:p>
            <a:r>
              <a:rPr lang="en-AU" dirty="0"/>
              <a:t>Kala </a:t>
            </a:r>
            <a:r>
              <a:rPr lang="en-AU" dirty="0" err="1"/>
              <a:t>dalam</a:t>
            </a:r>
            <a:r>
              <a:rPr lang="en-AU" dirty="0"/>
              <a:t> </a:t>
            </a:r>
            <a:r>
              <a:rPr lang="en-AU" dirty="0" err="1"/>
              <a:t>Parturisi</a:t>
            </a:r>
            <a:endParaRPr lang="en-AU" dirty="0"/>
          </a:p>
        </p:txBody>
      </p:sp>
      <p:sp>
        <p:nvSpPr>
          <p:cNvPr id="3" name="Content Placeholder 2">
            <a:extLst>
              <a:ext uri="{FF2B5EF4-FFF2-40B4-BE49-F238E27FC236}">
                <a16:creationId xmlns:a16="http://schemas.microsoft.com/office/drawing/2014/main" id="{A85E694D-B650-49ED-8E47-B27970EF1495}"/>
              </a:ext>
            </a:extLst>
          </p:cNvPr>
          <p:cNvSpPr>
            <a:spLocks noGrp="1"/>
          </p:cNvSpPr>
          <p:nvPr>
            <p:ph idx="1"/>
          </p:nvPr>
        </p:nvSpPr>
        <p:spPr>
          <a:xfrm>
            <a:off x="485274" y="1210427"/>
            <a:ext cx="11145253" cy="5310689"/>
          </a:xfrm>
        </p:spPr>
        <p:txBody>
          <a:bodyPr>
            <a:normAutofit fontScale="92500" lnSpcReduction="20000"/>
          </a:bodyPr>
          <a:lstStyle/>
          <a:p>
            <a:pPr marL="373380" marR="786765" indent="0">
              <a:lnSpc>
                <a:spcPct val="100000"/>
              </a:lnSpc>
              <a:spcAft>
                <a:spcPts val="0"/>
              </a:spcAft>
              <a:buNone/>
              <a:tabLst>
                <a:tab pos="2940050" algn="l"/>
              </a:tabLst>
            </a:pPr>
            <a:r>
              <a:rPr lang="en-AU" sz="3000" spc="25" dirty="0">
                <a:effectLst/>
                <a:latin typeface="Times New Roman" panose="02020603050405020304" pitchFamily="18" charset="0"/>
                <a:ea typeface="Times New Roman" panose="02020603050405020304" pitchFamily="18" charset="0"/>
              </a:rPr>
              <a:t>KALA I</a:t>
            </a:r>
          </a:p>
          <a:p>
            <a:pPr marL="373380" marR="786765" indent="0">
              <a:lnSpc>
                <a:spcPct val="100000"/>
              </a:lnSpc>
              <a:spcAft>
                <a:spcPts val="0"/>
              </a:spcAft>
              <a:buNone/>
              <a:tabLst>
                <a:tab pos="2940050" algn="l"/>
              </a:tabLst>
            </a:pPr>
            <a:r>
              <a:rPr lang="id-ID" sz="1800" spc="25" dirty="0">
                <a:effectLst/>
                <a:latin typeface="Times New Roman" panose="02020603050405020304" pitchFamily="18" charset="0"/>
                <a:ea typeface="Times New Roman" panose="02020603050405020304" pitchFamily="18" charset="0"/>
              </a:rPr>
              <a:t>Kala satu </a:t>
            </a:r>
            <a:r>
              <a:rPr lang="id-ID" sz="1800" spc="30" dirty="0">
                <a:effectLst/>
                <a:latin typeface="Times New Roman" panose="02020603050405020304" pitchFamily="18" charset="0"/>
                <a:ea typeface="Times New Roman" panose="02020603050405020304" pitchFamily="18" charset="0"/>
              </a:rPr>
              <a:t>persalinan</a:t>
            </a:r>
            <a:r>
              <a:rPr lang="id-ID" sz="1800" spc="360" dirty="0">
                <a:effectLst/>
                <a:latin typeface="Times New Roman" panose="02020603050405020304" pitchFamily="18" charset="0"/>
                <a:ea typeface="Times New Roman" panose="02020603050405020304" pitchFamily="18" charset="0"/>
              </a:rPr>
              <a:t> </a:t>
            </a:r>
            <a:r>
              <a:rPr lang="id-ID" sz="1800" spc="25" dirty="0">
                <a:effectLst/>
                <a:latin typeface="Times New Roman" panose="02020603050405020304" pitchFamily="18" charset="0"/>
                <a:ea typeface="Times New Roman" panose="02020603050405020304" pitchFamily="18" charset="0"/>
              </a:rPr>
              <a:t>adalah </a:t>
            </a:r>
            <a:r>
              <a:rPr lang="id-ID" sz="1800" spc="30" dirty="0">
                <a:effectLst/>
                <a:latin typeface="Times New Roman" panose="02020603050405020304" pitchFamily="18" charset="0"/>
                <a:ea typeface="Times New Roman" panose="02020603050405020304" pitchFamily="18" charset="0"/>
              </a:rPr>
              <a:t>permulaan</a:t>
            </a:r>
            <a:r>
              <a:rPr lang="id-ID" sz="1800" spc="36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kontraksi persalinan </a:t>
            </a:r>
            <a:r>
              <a:rPr lang="id-ID" sz="1800" spc="25" dirty="0">
                <a:effectLst/>
                <a:latin typeface="Times New Roman" panose="02020603050405020304" pitchFamily="18" charset="0"/>
                <a:ea typeface="Times New Roman" panose="02020603050405020304" pitchFamily="18" charset="0"/>
              </a:rPr>
              <a:t>sejati, </a:t>
            </a:r>
            <a:r>
              <a:rPr lang="id-ID" sz="1800" dirty="0">
                <a:effectLst/>
                <a:latin typeface="Times New Roman" panose="02020603050405020304" pitchFamily="18" charset="0"/>
                <a:ea typeface="Times New Roman" panose="02020603050405020304" pitchFamily="18" charset="0"/>
              </a:rPr>
              <a:t>y</a:t>
            </a:r>
            <a:r>
              <a:rPr lang="id-ID" sz="1800" spc="30" dirty="0">
                <a:effectLst/>
                <a:latin typeface="Times New Roman" panose="02020603050405020304" pitchFamily="18" charset="0"/>
                <a:ea typeface="Times New Roman" panose="02020603050405020304" pitchFamily="18" charset="0"/>
              </a:rPr>
              <a:t>a</a:t>
            </a:r>
            <a:r>
              <a:rPr lang="id-ID" sz="1800" spc="60" dirty="0">
                <a:effectLst/>
                <a:latin typeface="Times New Roman" panose="02020603050405020304" pitchFamily="18" charset="0"/>
                <a:ea typeface="Times New Roman" panose="02020603050405020304" pitchFamily="18" charset="0"/>
              </a:rPr>
              <a:t>n</a:t>
            </a:r>
            <a:r>
              <a:rPr lang="id-ID" sz="1800" dirty="0">
                <a:effectLst/>
                <a:latin typeface="Times New Roman" panose="02020603050405020304" pitchFamily="18" charset="0"/>
                <a:ea typeface="Times New Roman" panose="02020603050405020304" pitchFamily="18" charset="0"/>
              </a:rPr>
              <a:t>g </a:t>
            </a:r>
            <a:r>
              <a:rPr lang="id-ID" sz="1800" spc="-120" dirty="0">
                <a:effectLst/>
                <a:latin typeface="Times New Roman" panose="02020603050405020304" pitchFamily="18" charset="0"/>
                <a:ea typeface="Times New Roman" panose="02020603050405020304" pitchFamily="18" charset="0"/>
              </a:rPr>
              <a:t> </a:t>
            </a:r>
            <a:r>
              <a:rPr lang="id-ID" sz="1800" spc="35" dirty="0">
                <a:effectLst/>
                <a:latin typeface="Times New Roman" panose="02020603050405020304" pitchFamily="18" charset="0"/>
                <a:ea typeface="Times New Roman" panose="02020603050405020304" pitchFamily="18" charset="0"/>
              </a:rPr>
              <a:t>di</a:t>
            </a:r>
            <a:r>
              <a:rPr lang="id-ID" sz="1800" spc="50" dirty="0">
                <a:effectLst/>
                <a:latin typeface="Times New Roman" panose="02020603050405020304" pitchFamily="18" charset="0"/>
                <a:ea typeface="Times New Roman" panose="02020603050405020304" pitchFamily="18" charset="0"/>
              </a:rPr>
              <a:t>t</a:t>
            </a:r>
            <a:r>
              <a:rPr lang="id-ID" sz="1800" spc="30" dirty="0">
                <a:effectLst/>
                <a:latin typeface="Times New Roman" panose="02020603050405020304" pitchFamily="18" charset="0"/>
                <a:ea typeface="Times New Roman" panose="02020603050405020304" pitchFamily="18" charset="0"/>
              </a:rPr>
              <a:t>a</a:t>
            </a:r>
            <a:r>
              <a:rPr lang="id-ID" sz="1800" spc="35" dirty="0">
                <a:effectLst/>
                <a:latin typeface="Times New Roman" panose="02020603050405020304" pitchFamily="18" charset="0"/>
                <a:ea typeface="Times New Roman" panose="02020603050405020304" pitchFamily="18" charset="0"/>
              </a:rPr>
              <a:t>n</a:t>
            </a:r>
            <a:r>
              <a:rPr lang="id-ID" sz="1800" spc="45" dirty="0">
                <a:effectLst/>
                <a:latin typeface="Times New Roman" panose="02020603050405020304" pitchFamily="18" charset="0"/>
                <a:ea typeface="Times New Roman" panose="02020603050405020304" pitchFamily="18" charset="0"/>
              </a:rPr>
              <a:t>d</a:t>
            </a:r>
            <a:r>
              <a:rPr lang="id-ID" sz="1800" spc="30" dirty="0">
                <a:effectLst/>
                <a:latin typeface="Times New Roman" panose="02020603050405020304" pitchFamily="18" charset="0"/>
                <a:ea typeface="Times New Roman" panose="02020603050405020304" pitchFamily="18" charset="0"/>
              </a:rPr>
              <a:t>a</a:t>
            </a:r>
            <a:r>
              <a:rPr lang="id-ID" sz="1800" dirty="0">
                <a:effectLst/>
                <a:latin typeface="Times New Roman" panose="02020603050405020304" pitchFamily="18" charset="0"/>
                <a:ea typeface="Times New Roman" panose="02020603050405020304" pitchFamily="18" charset="0"/>
              </a:rPr>
              <a:t>i </a:t>
            </a:r>
            <a:r>
              <a:rPr lang="id-ID" sz="1800" spc="-95" dirty="0">
                <a:effectLst/>
                <a:latin typeface="Times New Roman" panose="02020603050405020304" pitchFamily="18" charset="0"/>
                <a:ea typeface="Times New Roman" panose="02020603050405020304" pitchFamily="18" charset="0"/>
              </a:rPr>
              <a:t> </a:t>
            </a:r>
            <a:r>
              <a:rPr lang="id-ID" sz="1800" spc="35" dirty="0">
                <a:effectLst/>
                <a:latin typeface="Times New Roman" panose="02020603050405020304" pitchFamily="18" charset="0"/>
                <a:ea typeface="Times New Roman" panose="02020603050405020304" pitchFamily="18" charset="0"/>
              </a:rPr>
              <a:t>o</a:t>
            </a:r>
            <a:r>
              <a:rPr lang="id-ID" sz="1800" spc="50" dirty="0">
                <a:effectLst/>
                <a:latin typeface="Times New Roman" panose="02020603050405020304" pitchFamily="18" charset="0"/>
                <a:ea typeface="Times New Roman" panose="02020603050405020304" pitchFamily="18" charset="0"/>
              </a:rPr>
              <a:t>l</a:t>
            </a:r>
            <a:r>
              <a:rPr lang="id-ID" sz="1800" spc="30" dirty="0">
                <a:effectLst/>
                <a:latin typeface="Times New Roman" panose="02020603050405020304" pitchFamily="18" charset="0"/>
                <a:ea typeface="Times New Roman" panose="02020603050405020304" pitchFamily="18" charset="0"/>
              </a:rPr>
              <a:t>e</a:t>
            </a:r>
            <a:r>
              <a:rPr lang="id-ID" sz="1800" dirty="0">
                <a:effectLst/>
                <a:latin typeface="Times New Roman" panose="02020603050405020304" pitchFamily="18" charset="0"/>
                <a:ea typeface="Times New Roman" panose="02020603050405020304" pitchFamily="18" charset="0"/>
              </a:rPr>
              <a:t>h </a:t>
            </a:r>
            <a:r>
              <a:rPr lang="id-ID" sz="1800" spc="-100" dirty="0">
                <a:effectLst/>
                <a:latin typeface="Times New Roman" panose="02020603050405020304" pitchFamily="18" charset="0"/>
                <a:ea typeface="Times New Roman" panose="02020603050405020304" pitchFamily="18" charset="0"/>
              </a:rPr>
              <a:t> </a:t>
            </a:r>
            <a:r>
              <a:rPr lang="id-ID" sz="1800" spc="35" dirty="0">
                <a:effectLst/>
                <a:latin typeface="Times New Roman" panose="02020603050405020304" pitchFamily="18" charset="0"/>
                <a:ea typeface="Times New Roman" panose="02020603050405020304" pitchFamily="18" charset="0"/>
              </a:rPr>
              <a:t>p</a:t>
            </a:r>
            <a:r>
              <a:rPr lang="id-ID" sz="1800" spc="30" dirty="0">
                <a:effectLst/>
                <a:latin typeface="Times New Roman" panose="02020603050405020304" pitchFamily="18" charset="0"/>
                <a:ea typeface="Times New Roman" panose="02020603050405020304" pitchFamily="18" charset="0"/>
              </a:rPr>
              <a:t>e</a:t>
            </a:r>
            <a:r>
              <a:rPr lang="id-ID" sz="1800" spc="40" dirty="0">
                <a:effectLst/>
                <a:latin typeface="Times New Roman" panose="02020603050405020304" pitchFamily="18" charset="0"/>
                <a:ea typeface="Times New Roman" panose="02020603050405020304" pitchFamily="18" charset="0"/>
              </a:rPr>
              <a:t>r</a:t>
            </a:r>
            <a:r>
              <a:rPr lang="id-ID" sz="1800" spc="45" dirty="0">
                <a:effectLst/>
                <a:latin typeface="Times New Roman" panose="02020603050405020304" pitchFamily="18" charset="0"/>
                <a:ea typeface="Times New Roman" panose="02020603050405020304" pitchFamily="18" charset="0"/>
              </a:rPr>
              <a:t>u</a:t>
            </a:r>
            <a:r>
              <a:rPr lang="id-ID" sz="1800" spc="35" dirty="0">
                <a:effectLst/>
                <a:latin typeface="Times New Roman" panose="02020603050405020304" pitchFamily="18" charset="0"/>
                <a:ea typeface="Times New Roman" panose="02020603050405020304" pitchFamily="18" charset="0"/>
              </a:rPr>
              <a:t>b</a:t>
            </a:r>
            <a:r>
              <a:rPr lang="id-ID" sz="1800" spc="30" dirty="0">
                <a:effectLst/>
                <a:latin typeface="Times New Roman" panose="02020603050405020304" pitchFamily="18" charset="0"/>
                <a:ea typeface="Times New Roman" panose="02020603050405020304" pitchFamily="18" charset="0"/>
              </a:rPr>
              <a:t>a</a:t>
            </a:r>
            <a:r>
              <a:rPr lang="id-ID" sz="1800" spc="45" dirty="0">
                <a:effectLst/>
                <a:latin typeface="Times New Roman" panose="02020603050405020304" pitchFamily="18" charset="0"/>
                <a:ea typeface="Times New Roman" panose="02020603050405020304" pitchFamily="18" charset="0"/>
              </a:rPr>
              <a:t>h</a:t>
            </a:r>
            <a:r>
              <a:rPr lang="id-ID" sz="1800" spc="30" dirty="0">
                <a:effectLst/>
                <a:latin typeface="Times New Roman" panose="02020603050405020304" pitchFamily="18" charset="0"/>
                <a:ea typeface="Times New Roman" panose="02020603050405020304" pitchFamily="18" charset="0"/>
              </a:rPr>
              <a:t>a</a:t>
            </a:r>
            <a:r>
              <a:rPr lang="id-ID" sz="1800" dirty="0">
                <a:effectLst/>
                <a:latin typeface="Times New Roman" panose="02020603050405020304" pitchFamily="18" charset="0"/>
                <a:ea typeface="Times New Roman" panose="02020603050405020304" pitchFamily="18" charset="0"/>
              </a:rPr>
              <a:t>n</a:t>
            </a:r>
            <a:r>
              <a:rPr lang="en-AU" sz="1800" dirty="0">
                <a:latin typeface="Times New Roman" panose="02020603050405020304" pitchFamily="18" charset="0"/>
                <a:ea typeface="Times New Roman" panose="02020603050405020304" pitchFamily="18" charset="0"/>
              </a:rPr>
              <a:t> </a:t>
            </a:r>
            <a:r>
              <a:rPr lang="en-AU" sz="1800" dirty="0">
                <a:effectLst/>
                <a:latin typeface="Times New Roman" panose="02020603050405020304" pitchFamily="18" charset="0"/>
                <a:ea typeface="Times New Roman" panose="02020603050405020304" pitchFamily="18" charset="0"/>
              </a:rPr>
              <a:t>S</a:t>
            </a:r>
            <a:r>
              <a:rPr lang="id-ID" sz="1800" i="1" spc="30" dirty="0">
                <a:effectLst/>
                <a:latin typeface="Times New Roman" panose="02020603050405020304" pitchFamily="18" charset="0"/>
                <a:ea typeface="Times New Roman" panose="02020603050405020304" pitchFamily="18" charset="0"/>
              </a:rPr>
              <a:t>e</a:t>
            </a:r>
            <a:r>
              <a:rPr lang="id-ID" sz="1800" i="1" spc="45" dirty="0">
                <a:effectLst/>
                <a:latin typeface="Times New Roman" panose="02020603050405020304" pitchFamily="18" charset="0"/>
                <a:ea typeface="Times New Roman" panose="02020603050405020304" pitchFamily="18" charset="0"/>
              </a:rPr>
              <a:t>r</a:t>
            </a:r>
            <a:r>
              <a:rPr lang="id-ID" sz="1800" i="1" spc="30" dirty="0">
                <a:effectLst/>
                <a:latin typeface="Times New Roman" panose="02020603050405020304" pitchFamily="18" charset="0"/>
                <a:ea typeface="Times New Roman" panose="02020603050405020304" pitchFamily="18" charset="0"/>
              </a:rPr>
              <a:t>v</a:t>
            </a:r>
            <a:r>
              <a:rPr lang="id-ID" sz="1800" i="1" spc="35" dirty="0">
                <a:effectLst/>
                <a:latin typeface="Times New Roman" panose="02020603050405020304" pitchFamily="18" charset="0"/>
                <a:ea typeface="Times New Roman" panose="02020603050405020304" pitchFamily="18" charset="0"/>
              </a:rPr>
              <a:t>i</a:t>
            </a:r>
            <a:r>
              <a:rPr lang="id-ID" sz="1800" i="1" spc="30" dirty="0">
                <a:effectLst/>
                <a:latin typeface="Times New Roman" panose="02020603050405020304" pitchFamily="18" charset="0"/>
                <a:ea typeface="Times New Roman" panose="02020603050405020304" pitchFamily="18" charset="0"/>
              </a:rPr>
              <a:t>k</a:t>
            </a:r>
            <a:r>
              <a:rPr lang="en-AU" sz="1800" i="1" spc="30" dirty="0">
                <a:latin typeface="Times New Roman" panose="02020603050405020304" pitchFamily="18" charset="0"/>
                <a:ea typeface="Times New Roman" panose="02020603050405020304" pitchFamily="18" charset="0"/>
              </a:rPr>
              <a:t>s </a:t>
            </a:r>
            <a:r>
              <a:rPr lang="id-ID" sz="1800" spc="-10" dirty="0">
                <a:effectLst/>
                <a:latin typeface="Times New Roman" panose="02020603050405020304" pitchFamily="18" charset="0"/>
                <a:ea typeface="Times New Roman" panose="02020603050405020304" pitchFamily="18" charset="0"/>
              </a:rPr>
              <a:t>y</a:t>
            </a:r>
            <a:r>
              <a:rPr lang="id-ID" sz="1800" spc="30" dirty="0">
                <a:effectLst/>
                <a:latin typeface="Times New Roman" panose="02020603050405020304" pitchFamily="18" charset="0"/>
                <a:ea typeface="Times New Roman" panose="02020603050405020304" pitchFamily="18" charset="0"/>
              </a:rPr>
              <a:t>a</a:t>
            </a:r>
            <a:r>
              <a:rPr lang="id-ID" sz="1800" spc="60" dirty="0">
                <a:effectLst/>
                <a:latin typeface="Times New Roman" panose="02020603050405020304" pitchFamily="18" charset="0"/>
                <a:ea typeface="Times New Roman" panose="02020603050405020304" pitchFamily="18" charset="0"/>
              </a:rPr>
              <a:t>n</a:t>
            </a:r>
            <a:r>
              <a:rPr lang="id-ID" sz="1800" dirty="0">
                <a:effectLst/>
                <a:latin typeface="Times New Roman" panose="02020603050405020304" pitchFamily="18" charset="0"/>
                <a:ea typeface="Times New Roman" panose="02020603050405020304" pitchFamily="18" charset="0"/>
              </a:rPr>
              <a:t>g </a:t>
            </a:r>
            <a:r>
              <a:rPr lang="id-ID" sz="1800" spc="-110" dirty="0">
                <a:effectLst/>
                <a:latin typeface="Times New Roman" panose="02020603050405020304" pitchFamily="18" charset="0"/>
                <a:ea typeface="Times New Roman" panose="02020603050405020304" pitchFamily="18" charset="0"/>
              </a:rPr>
              <a:t> </a:t>
            </a:r>
            <a:r>
              <a:rPr lang="id-ID" sz="1800" spc="35" dirty="0">
                <a:effectLst/>
                <a:latin typeface="Times New Roman" panose="02020603050405020304" pitchFamily="18" charset="0"/>
                <a:ea typeface="Times New Roman" panose="02020603050405020304" pitchFamily="18" charset="0"/>
              </a:rPr>
              <a:t>p</a:t>
            </a:r>
            <a:r>
              <a:rPr lang="id-ID" sz="1800" spc="30" dirty="0">
                <a:effectLst/>
                <a:latin typeface="Times New Roman" panose="02020603050405020304" pitchFamily="18" charset="0"/>
                <a:ea typeface="Times New Roman" panose="02020603050405020304" pitchFamily="18" charset="0"/>
              </a:rPr>
              <a:t>r</a:t>
            </a:r>
            <a:r>
              <a:rPr lang="id-ID" sz="1800" spc="45" dirty="0">
                <a:effectLst/>
                <a:latin typeface="Times New Roman" panose="02020603050405020304" pitchFamily="18" charset="0"/>
                <a:ea typeface="Times New Roman" panose="02020603050405020304" pitchFamily="18" charset="0"/>
              </a:rPr>
              <a:t>o</a:t>
            </a:r>
            <a:r>
              <a:rPr lang="id-ID" sz="1800" spc="20" dirty="0">
                <a:effectLst/>
                <a:latin typeface="Times New Roman" panose="02020603050405020304" pitchFamily="18" charset="0"/>
                <a:ea typeface="Times New Roman" panose="02020603050405020304" pitchFamily="18" charset="0"/>
              </a:rPr>
              <a:t>g</a:t>
            </a:r>
            <a:r>
              <a:rPr lang="id-ID" sz="1800" spc="40" dirty="0">
                <a:effectLst/>
                <a:latin typeface="Times New Roman" panose="02020603050405020304" pitchFamily="18" charset="0"/>
                <a:ea typeface="Times New Roman" panose="02020603050405020304" pitchFamily="18" charset="0"/>
              </a:rPr>
              <a:t>r</a:t>
            </a:r>
            <a:r>
              <a:rPr lang="id-ID" sz="1800" spc="30" dirty="0">
                <a:effectLst/>
                <a:latin typeface="Times New Roman" panose="02020603050405020304" pitchFamily="18" charset="0"/>
                <a:ea typeface="Times New Roman" panose="02020603050405020304" pitchFamily="18" charset="0"/>
              </a:rPr>
              <a:t>e</a:t>
            </a:r>
            <a:r>
              <a:rPr lang="id-ID" sz="1800" spc="35" dirty="0">
                <a:effectLst/>
                <a:latin typeface="Times New Roman" panose="02020603050405020304" pitchFamily="18" charset="0"/>
                <a:ea typeface="Times New Roman" panose="02020603050405020304" pitchFamily="18" charset="0"/>
              </a:rPr>
              <a:t>s</a:t>
            </a:r>
            <a:r>
              <a:rPr lang="id-ID" sz="1800" spc="50" dirty="0">
                <a:effectLst/>
                <a:latin typeface="Times New Roman" panose="02020603050405020304" pitchFamily="18" charset="0"/>
                <a:ea typeface="Times New Roman" panose="02020603050405020304" pitchFamily="18" charset="0"/>
              </a:rPr>
              <a:t>i</a:t>
            </a:r>
            <a:r>
              <a:rPr lang="id-ID" sz="1800" dirty="0">
                <a:effectLst/>
                <a:latin typeface="Times New Roman" panose="02020603050405020304" pitchFamily="18" charset="0"/>
                <a:ea typeface="Times New Roman" panose="02020603050405020304" pitchFamily="18" charset="0"/>
              </a:rPr>
              <a:t>f </a:t>
            </a:r>
            <a:r>
              <a:rPr lang="id-ID" sz="1800" spc="-30" dirty="0">
                <a:effectLst/>
                <a:latin typeface="Times New Roman" panose="02020603050405020304" pitchFamily="18" charset="0"/>
                <a:ea typeface="Times New Roman" panose="02020603050405020304" pitchFamily="18" charset="0"/>
              </a:rPr>
              <a:t> </a:t>
            </a:r>
            <a:r>
              <a:rPr lang="id-ID" sz="1800" spc="-15" dirty="0">
                <a:effectLst/>
                <a:latin typeface="Times New Roman" panose="02020603050405020304" pitchFamily="18" charset="0"/>
                <a:ea typeface="Times New Roman" panose="02020603050405020304" pitchFamily="18" charset="0"/>
              </a:rPr>
              <a:t>y</a:t>
            </a:r>
            <a:r>
              <a:rPr lang="id-ID" sz="1800" spc="30" dirty="0">
                <a:effectLst/>
                <a:latin typeface="Times New Roman" panose="02020603050405020304" pitchFamily="18" charset="0"/>
                <a:ea typeface="Times New Roman" panose="02020603050405020304" pitchFamily="18" charset="0"/>
              </a:rPr>
              <a:t>a</a:t>
            </a:r>
            <a:r>
              <a:rPr lang="id-ID" sz="1800" spc="60" dirty="0">
                <a:effectLst/>
                <a:latin typeface="Times New Roman" panose="02020603050405020304" pitchFamily="18" charset="0"/>
                <a:ea typeface="Times New Roman" panose="02020603050405020304" pitchFamily="18" charset="0"/>
              </a:rPr>
              <a:t>n</a:t>
            </a:r>
            <a:r>
              <a:rPr lang="id-ID" sz="1800" dirty="0">
                <a:effectLst/>
                <a:latin typeface="Times New Roman" panose="02020603050405020304" pitchFamily="18" charset="0"/>
                <a:ea typeface="Times New Roman" panose="02020603050405020304" pitchFamily="18" charset="0"/>
              </a:rPr>
              <a:t>g </a:t>
            </a:r>
            <a:r>
              <a:rPr lang="id-ID" sz="1800" spc="-65" dirty="0">
                <a:effectLst/>
                <a:latin typeface="Times New Roman" panose="02020603050405020304" pitchFamily="18" charset="0"/>
                <a:ea typeface="Times New Roman" panose="02020603050405020304" pitchFamily="18" charset="0"/>
              </a:rPr>
              <a:t> </a:t>
            </a:r>
            <a:r>
              <a:rPr lang="id-ID" sz="1800" spc="20" dirty="0">
                <a:effectLst/>
                <a:latin typeface="Times New Roman" panose="02020603050405020304" pitchFamily="18" charset="0"/>
                <a:ea typeface="Times New Roman" panose="02020603050405020304" pitchFamily="18" charset="0"/>
              </a:rPr>
              <a:t>d</a:t>
            </a:r>
            <a:r>
              <a:rPr lang="id-ID" sz="1800" spc="25" dirty="0">
                <a:effectLst/>
                <a:latin typeface="Times New Roman" panose="02020603050405020304" pitchFamily="18" charset="0"/>
                <a:ea typeface="Times New Roman" panose="02020603050405020304" pitchFamily="18" charset="0"/>
              </a:rPr>
              <a:t>i</a:t>
            </a:r>
            <a:r>
              <a:rPr lang="id-ID" sz="1800" spc="15" dirty="0">
                <a:effectLst/>
                <a:latin typeface="Times New Roman" panose="02020603050405020304" pitchFamily="18" charset="0"/>
                <a:ea typeface="Times New Roman" panose="02020603050405020304" pitchFamily="18" charset="0"/>
              </a:rPr>
              <a:t>a</a:t>
            </a:r>
            <a:r>
              <a:rPr lang="id-ID" sz="1800" spc="20" dirty="0">
                <a:effectLst/>
                <a:latin typeface="Times New Roman" panose="02020603050405020304" pitchFamily="18" charset="0"/>
                <a:ea typeface="Times New Roman" panose="02020603050405020304" pitchFamily="18" charset="0"/>
              </a:rPr>
              <a:t>kh</a:t>
            </a:r>
            <a:r>
              <a:rPr lang="id-ID" sz="1800" spc="25" dirty="0">
                <a:effectLst/>
                <a:latin typeface="Times New Roman" panose="02020603050405020304" pitchFamily="18" charset="0"/>
                <a:ea typeface="Times New Roman" panose="02020603050405020304" pitchFamily="18" charset="0"/>
              </a:rPr>
              <a:t>i</a:t>
            </a:r>
            <a:r>
              <a:rPr lang="id-ID" sz="1800" spc="20" dirty="0">
                <a:effectLst/>
                <a:latin typeface="Times New Roman" panose="02020603050405020304" pitchFamily="18" charset="0"/>
                <a:ea typeface="Times New Roman" panose="02020603050405020304" pitchFamily="18" charset="0"/>
              </a:rPr>
              <a:t>r</a:t>
            </a:r>
            <a:r>
              <a:rPr lang="id-ID" sz="1800" dirty="0">
                <a:effectLst/>
                <a:latin typeface="Times New Roman" panose="02020603050405020304" pitchFamily="18" charset="0"/>
                <a:ea typeface="Times New Roman" panose="02020603050405020304" pitchFamily="18" charset="0"/>
              </a:rPr>
              <a:t>i </a:t>
            </a:r>
            <a:r>
              <a:rPr lang="id-ID" sz="1800" spc="-85" dirty="0">
                <a:effectLst/>
                <a:latin typeface="Times New Roman" panose="02020603050405020304" pitchFamily="18" charset="0"/>
                <a:ea typeface="Times New Roman" panose="02020603050405020304" pitchFamily="18" charset="0"/>
              </a:rPr>
              <a:t> </a:t>
            </a:r>
            <a:r>
              <a:rPr lang="id-ID" sz="1800" spc="20" dirty="0">
                <a:effectLst/>
                <a:latin typeface="Times New Roman" panose="02020603050405020304" pitchFamily="18" charset="0"/>
                <a:ea typeface="Times New Roman" panose="02020603050405020304" pitchFamily="18" charset="0"/>
              </a:rPr>
              <a:t>d</a:t>
            </a:r>
            <a:r>
              <a:rPr lang="id-ID" sz="1800" spc="15" dirty="0">
                <a:effectLst/>
                <a:latin typeface="Times New Roman" panose="02020603050405020304" pitchFamily="18" charset="0"/>
                <a:ea typeface="Times New Roman" panose="02020603050405020304" pitchFamily="18" charset="0"/>
              </a:rPr>
              <a:t>e</a:t>
            </a:r>
            <a:r>
              <a:rPr lang="id-ID" sz="1800" spc="20" dirty="0">
                <a:effectLst/>
                <a:latin typeface="Times New Roman" panose="02020603050405020304" pitchFamily="18" charset="0"/>
                <a:ea typeface="Times New Roman" panose="02020603050405020304" pitchFamily="18" charset="0"/>
              </a:rPr>
              <a:t>n</a:t>
            </a:r>
            <a:r>
              <a:rPr lang="id-ID" sz="1800" dirty="0">
                <a:effectLst/>
                <a:latin typeface="Times New Roman" panose="02020603050405020304" pitchFamily="18" charset="0"/>
                <a:ea typeface="Times New Roman" panose="02020603050405020304" pitchFamily="18" charset="0"/>
              </a:rPr>
              <a:t>g</a:t>
            </a:r>
            <a:r>
              <a:rPr lang="id-ID" sz="1800" spc="30" dirty="0">
                <a:effectLst/>
                <a:latin typeface="Times New Roman" panose="02020603050405020304" pitchFamily="18" charset="0"/>
                <a:ea typeface="Times New Roman" panose="02020603050405020304" pitchFamily="18" charset="0"/>
              </a:rPr>
              <a:t>a</a:t>
            </a:r>
            <a:r>
              <a:rPr lang="id-ID" sz="1800" dirty="0">
                <a:effectLst/>
                <a:latin typeface="Times New Roman" panose="02020603050405020304" pitchFamily="18" charset="0"/>
                <a:ea typeface="Times New Roman" panose="02020603050405020304" pitchFamily="18" charset="0"/>
              </a:rPr>
              <a:t>n</a:t>
            </a:r>
            <a:r>
              <a:rPr lang="en-AU" sz="1800" dirty="0">
                <a:latin typeface="Times New Roman" panose="02020603050405020304" pitchFamily="18" charset="0"/>
                <a:ea typeface="Times New Roman" panose="02020603050405020304" pitchFamily="18" charset="0"/>
              </a:rPr>
              <a:t> </a:t>
            </a:r>
            <a:r>
              <a:rPr lang="id-ID" sz="1800" spc="10" dirty="0">
                <a:effectLst/>
                <a:latin typeface="Times New Roman" panose="02020603050405020304" pitchFamily="18" charset="0"/>
                <a:ea typeface="Times New Roman" panose="02020603050405020304" pitchFamily="18" charset="0"/>
              </a:rPr>
              <a:t>pembukaan  </a:t>
            </a:r>
            <a:r>
              <a:rPr lang="id-ID" sz="1800" spc="-45" dirty="0">
                <a:effectLst/>
                <a:latin typeface="Times New Roman" panose="02020603050405020304" pitchFamily="18" charset="0"/>
                <a:ea typeface="Times New Roman" panose="02020603050405020304" pitchFamily="18" charset="0"/>
              </a:rPr>
              <a:t>lengkap</a:t>
            </a:r>
            <a:r>
              <a:rPr lang="en-AU" sz="1800" spc="-45" dirty="0">
                <a:effectLst/>
                <a:latin typeface="Times New Roman" panose="02020603050405020304" pitchFamily="18" charset="0"/>
                <a:ea typeface="Times New Roman" panose="02020603050405020304" pitchFamily="18" charset="0"/>
              </a:rPr>
              <a:t> </a:t>
            </a:r>
            <a:r>
              <a:rPr lang="id-ID" sz="1800" spc="-45" dirty="0">
                <a:effectLst/>
                <a:latin typeface="Times New Roman" panose="02020603050405020304" pitchFamily="18" charset="0"/>
                <a:ea typeface="Times New Roman" panose="02020603050405020304" pitchFamily="18" charset="0"/>
              </a:rPr>
              <a:t>(10</a:t>
            </a:r>
            <a:r>
              <a:rPr lang="id-ID" sz="1800" dirty="0">
                <a:effectLst/>
                <a:latin typeface="Times New Roman" panose="02020603050405020304" pitchFamily="18" charset="0"/>
                <a:ea typeface="Times New Roman" panose="02020603050405020304" pitchFamily="18" charset="0"/>
              </a:rPr>
              <a:t> </a:t>
            </a:r>
            <a:r>
              <a:rPr lang="id-ID" sz="1800" spc="10" dirty="0">
                <a:effectLst/>
                <a:latin typeface="Times New Roman" panose="02020603050405020304" pitchFamily="18" charset="0"/>
                <a:ea typeface="Times New Roman" panose="02020603050405020304" pitchFamily="18" charset="0"/>
              </a:rPr>
              <a:t>cm)</a:t>
            </a:r>
            <a:r>
              <a:rPr lang="id-ID" sz="1800" spc="15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p</a:t>
            </a:r>
            <a:r>
              <a:rPr lang="en-AU" sz="1800" dirty="0">
                <a:effectLst/>
                <a:latin typeface="Times New Roman" panose="02020603050405020304" pitchFamily="18" charset="0"/>
                <a:ea typeface="Times New Roman" panose="02020603050405020304" pitchFamily="18" charset="0"/>
              </a:rPr>
              <a:t>ad</a:t>
            </a:r>
            <a:r>
              <a:rPr lang="id-ID" sz="1800" dirty="0">
                <a:effectLst/>
                <a:latin typeface="Times New Roman" panose="02020603050405020304" pitchFamily="18" charset="0"/>
                <a:ea typeface="Times New Roman" panose="02020603050405020304" pitchFamily="18" charset="0"/>
              </a:rPr>
              <a:t>a  </a:t>
            </a:r>
            <a:r>
              <a:rPr lang="id-ID" sz="1800" spc="15" dirty="0">
                <a:effectLst/>
                <a:latin typeface="Times New Roman" panose="02020603050405020304" pitchFamily="18" charset="0"/>
                <a:ea typeface="Times New Roman" panose="02020603050405020304" pitchFamily="18" charset="0"/>
              </a:rPr>
              <a:t>primipara kala  </a:t>
            </a:r>
            <a:r>
              <a:rPr lang="id-ID" sz="1800" dirty="0">
                <a:effectLst/>
                <a:latin typeface="Times New Roman" panose="02020603050405020304" pitchFamily="18" charset="0"/>
                <a:ea typeface="Times New Roman" panose="02020603050405020304" pitchFamily="18" charset="0"/>
              </a:rPr>
              <a:t>I </a:t>
            </a:r>
            <a:r>
              <a:rPr lang="id-ID" sz="1800" spc="35" dirty="0">
                <a:effectLst/>
                <a:latin typeface="Times New Roman" panose="02020603050405020304" pitchFamily="18" charset="0"/>
                <a:ea typeface="Times New Roman" panose="02020603050405020304" pitchFamily="18" charset="0"/>
              </a:rPr>
              <a:t>berlangsung kira-kira</a:t>
            </a:r>
            <a:r>
              <a:rPr lang="id-ID" sz="1800" spc="210" dirty="0">
                <a:effectLst/>
                <a:latin typeface="Times New Roman" panose="02020603050405020304" pitchFamily="18" charset="0"/>
                <a:ea typeface="Times New Roman" panose="02020603050405020304" pitchFamily="18" charset="0"/>
              </a:rPr>
              <a:t> </a:t>
            </a:r>
            <a:r>
              <a:rPr lang="id-ID" sz="1800" spc="20" dirty="0">
                <a:effectLst/>
                <a:latin typeface="Times New Roman" panose="02020603050405020304" pitchFamily="18" charset="0"/>
                <a:ea typeface="Times New Roman" panose="02020603050405020304" pitchFamily="18" charset="0"/>
              </a:rPr>
              <a:t>13</a:t>
            </a:r>
            <a:r>
              <a:rPr lang="en-AU" sz="1800" spc="2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jam, sedangkan pada multipara kira-kira 7 jam. </a:t>
            </a:r>
            <a:endParaRPr lang="en-AU" sz="1800" dirty="0">
              <a:effectLst/>
              <a:latin typeface="Times New Roman" panose="02020603050405020304" pitchFamily="18" charset="0"/>
              <a:ea typeface="Times New Roman" panose="02020603050405020304" pitchFamily="18" charset="0"/>
            </a:endParaRPr>
          </a:p>
          <a:p>
            <a:pPr marL="373380" marR="786765" indent="0">
              <a:lnSpc>
                <a:spcPct val="100000"/>
              </a:lnSpc>
              <a:spcAft>
                <a:spcPts val="0"/>
              </a:spcAft>
              <a:buNone/>
              <a:tabLst>
                <a:tab pos="2940050" algn="l"/>
              </a:tabLst>
            </a:pPr>
            <a:r>
              <a:rPr lang="id-ID" sz="1800" dirty="0">
                <a:effectLst/>
                <a:latin typeface="Times New Roman" panose="02020603050405020304" pitchFamily="18" charset="0"/>
                <a:ea typeface="Times New Roman" panose="02020603050405020304" pitchFamily="18" charset="0"/>
              </a:rPr>
              <a:t>Terdapat 2 fase pada kala satu, yaitu :</a:t>
            </a:r>
            <a:endParaRPr lang="en-AU" sz="1800" dirty="0">
              <a:effectLst/>
              <a:latin typeface="Times New Roman" panose="02020603050405020304" pitchFamily="18" charset="0"/>
              <a:ea typeface="Times New Roman" panose="02020603050405020304" pitchFamily="18" charset="0"/>
            </a:endParaRPr>
          </a:p>
          <a:p>
            <a:pPr marL="800100" lvl="1" indent="-342900" algn="just">
              <a:lnSpc>
                <a:spcPts val="1335"/>
              </a:lnSpc>
              <a:buSzPts val="1200"/>
              <a:buFont typeface="Times New Roman" panose="02020603050405020304" pitchFamily="18" charset="0"/>
              <a:buAutoNum type="arabicParenR"/>
              <a:tabLst>
                <a:tab pos="678815" algn="l"/>
              </a:tabLst>
            </a:pPr>
            <a:r>
              <a:rPr lang="id-ID" sz="1700" spc="25" dirty="0">
                <a:effectLst/>
                <a:latin typeface="Times New Roman" panose="02020603050405020304" pitchFamily="18" charset="0"/>
                <a:ea typeface="Times New Roman" panose="02020603050405020304" pitchFamily="18" charset="0"/>
              </a:rPr>
              <a:t>Fase</a:t>
            </a:r>
            <a:r>
              <a:rPr lang="id-ID" sz="1700" spc="75" dirty="0">
                <a:effectLst/>
                <a:latin typeface="Times New Roman" panose="02020603050405020304" pitchFamily="18" charset="0"/>
                <a:ea typeface="Times New Roman" panose="02020603050405020304" pitchFamily="18" charset="0"/>
              </a:rPr>
              <a:t> </a:t>
            </a:r>
            <a:r>
              <a:rPr lang="id-ID" sz="1700" i="1" spc="25" dirty="0">
                <a:effectLst/>
                <a:latin typeface="Times New Roman" panose="02020603050405020304" pitchFamily="18" charset="0"/>
                <a:ea typeface="Times New Roman" panose="02020603050405020304" pitchFamily="18" charset="0"/>
              </a:rPr>
              <a:t>laten</a:t>
            </a:r>
            <a:endParaRPr lang="en-AU" sz="1700" spc="-140" dirty="0">
              <a:effectLst/>
              <a:latin typeface="Times New Roman" panose="02020603050405020304" pitchFamily="18" charset="0"/>
              <a:ea typeface="Times New Roman" panose="02020603050405020304" pitchFamily="18" charset="0"/>
            </a:endParaRPr>
          </a:p>
          <a:p>
            <a:pPr marL="0" indent="0">
              <a:buNone/>
            </a:pPr>
            <a:r>
              <a:rPr lang="en-AU" sz="1800" spc="3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Merupakan periode </a:t>
            </a:r>
            <a:r>
              <a:rPr lang="id-ID" sz="1800" spc="25" dirty="0">
                <a:effectLst/>
                <a:latin typeface="Times New Roman" panose="02020603050405020304" pitchFamily="18" charset="0"/>
                <a:ea typeface="Times New Roman" panose="02020603050405020304" pitchFamily="18" charset="0"/>
              </a:rPr>
              <a:t>waktu dari </a:t>
            </a:r>
            <a:r>
              <a:rPr lang="id-ID" sz="1800" spc="20" dirty="0">
                <a:effectLst/>
                <a:latin typeface="Times New Roman" panose="02020603050405020304" pitchFamily="18" charset="0"/>
                <a:ea typeface="Times New Roman" panose="02020603050405020304" pitchFamily="18" charset="0"/>
              </a:rPr>
              <a:t>awal </a:t>
            </a:r>
            <a:r>
              <a:rPr lang="id-ID" sz="1800" spc="30" dirty="0">
                <a:effectLst/>
                <a:latin typeface="Times New Roman" panose="02020603050405020304" pitchFamily="18" charset="0"/>
                <a:ea typeface="Times New Roman" panose="02020603050405020304" pitchFamily="18" charset="0"/>
              </a:rPr>
              <a:t>persalinan </a:t>
            </a:r>
            <a:r>
              <a:rPr lang="id-ID" sz="1800" spc="25" dirty="0">
                <a:effectLst/>
                <a:latin typeface="Times New Roman" panose="02020603050405020304" pitchFamily="18" charset="0"/>
                <a:ea typeface="Times New Roman" panose="02020603050405020304" pitchFamily="18" charset="0"/>
              </a:rPr>
              <a:t>hingga </a:t>
            </a:r>
            <a:r>
              <a:rPr lang="id-ID" sz="1800" spc="15" dirty="0">
                <a:effectLst/>
                <a:latin typeface="Times New Roman" panose="02020603050405020304" pitchFamily="18" charset="0"/>
                <a:ea typeface="Times New Roman" panose="02020603050405020304" pitchFamily="18" charset="0"/>
              </a:rPr>
              <a:t>ke </a:t>
            </a:r>
            <a:r>
              <a:rPr lang="id-ID" sz="1800" spc="30" dirty="0">
                <a:effectLst/>
                <a:latin typeface="Times New Roman" panose="02020603050405020304" pitchFamily="18" charset="0"/>
                <a:ea typeface="Times New Roman" panose="02020603050405020304" pitchFamily="18" charset="0"/>
              </a:rPr>
              <a:t>titik</a:t>
            </a:r>
            <a:r>
              <a:rPr lang="id-ID" sz="1800" spc="36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ketika</a:t>
            </a:r>
            <a:r>
              <a:rPr lang="id-ID" sz="1800" spc="36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pembukaan mulai berjalan </a:t>
            </a:r>
            <a:r>
              <a:rPr lang="id-ID" sz="1800" spc="25" dirty="0">
                <a:effectLst/>
                <a:latin typeface="Times New Roman" panose="02020603050405020304" pitchFamily="18" charset="0"/>
                <a:ea typeface="Times New Roman" panose="02020603050405020304" pitchFamily="18" charset="0"/>
              </a:rPr>
              <a:t>secara </a:t>
            </a:r>
            <a:r>
              <a:rPr lang="en-AU" sz="1800" spc="25"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progresif, </a:t>
            </a:r>
            <a:r>
              <a:rPr lang="id-ID" sz="1800" spc="25" dirty="0">
                <a:effectLst/>
                <a:latin typeface="Times New Roman" panose="02020603050405020304" pitchFamily="18" charset="0"/>
                <a:ea typeface="Times New Roman" panose="02020603050405020304" pitchFamily="18" charset="0"/>
              </a:rPr>
              <a:t>yang </a:t>
            </a:r>
            <a:r>
              <a:rPr lang="id-ID" sz="1800" spc="30" dirty="0">
                <a:effectLst/>
                <a:latin typeface="Times New Roman" panose="02020603050405020304" pitchFamily="18" charset="0"/>
                <a:ea typeface="Times New Roman" panose="02020603050405020304" pitchFamily="18" charset="0"/>
              </a:rPr>
              <a:t>umumnya dimulai </a:t>
            </a:r>
            <a:r>
              <a:rPr lang="id-ID" sz="1800" spc="25" dirty="0">
                <a:effectLst/>
                <a:latin typeface="Times New Roman" panose="02020603050405020304" pitchFamily="18" charset="0"/>
                <a:ea typeface="Times New Roman" panose="02020603050405020304" pitchFamily="18" charset="0"/>
              </a:rPr>
              <a:t>sejak </a:t>
            </a:r>
            <a:r>
              <a:rPr lang="id-ID" sz="1800" spc="30" dirty="0">
                <a:effectLst/>
                <a:latin typeface="Times New Roman" panose="02020603050405020304" pitchFamily="18" charset="0"/>
                <a:ea typeface="Times New Roman" panose="02020603050405020304" pitchFamily="18" charset="0"/>
              </a:rPr>
              <a:t>kontraksi </a:t>
            </a:r>
            <a:r>
              <a:rPr lang="id-ID" sz="1800" spc="25" dirty="0">
                <a:effectLst/>
                <a:latin typeface="Times New Roman" panose="02020603050405020304" pitchFamily="18" charset="0"/>
                <a:ea typeface="Times New Roman" panose="02020603050405020304" pitchFamily="18" charset="0"/>
              </a:rPr>
              <a:t>mulai muncul hingga </a:t>
            </a:r>
            <a:r>
              <a:rPr lang="id-ID" sz="1800" spc="30" dirty="0">
                <a:effectLst/>
                <a:latin typeface="Times New Roman" panose="02020603050405020304" pitchFamily="18" charset="0"/>
                <a:ea typeface="Times New Roman" panose="02020603050405020304" pitchFamily="18" charset="0"/>
              </a:rPr>
              <a:t>pembukaan </a:t>
            </a:r>
            <a:r>
              <a:rPr lang="en-AU" sz="1800" spc="25" dirty="0">
                <a:effectLst/>
                <a:latin typeface="Times New Roman" panose="02020603050405020304" pitchFamily="18" charset="0"/>
                <a:ea typeface="Times New Roman" panose="02020603050405020304" pitchFamily="18" charset="0"/>
              </a:rPr>
              <a:t>3-4cm </a:t>
            </a:r>
            <a:r>
              <a:rPr lang="id-ID" sz="1800" spc="20" dirty="0">
                <a:effectLst/>
                <a:latin typeface="Times New Roman" panose="02020603050405020304" pitchFamily="18" charset="0"/>
                <a:ea typeface="Times New Roman" panose="02020603050405020304" pitchFamily="18" charset="0"/>
              </a:rPr>
              <a:t>atau </a:t>
            </a:r>
            <a:r>
              <a:rPr lang="id-ID" sz="1800" spc="30" dirty="0">
                <a:effectLst/>
                <a:latin typeface="Times New Roman" panose="02020603050405020304" pitchFamily="18" charset="0"/>
                <a:ea typeface="Times New Roman" panose="02020603050405020304" pitchFamily="18" charset="0"/>
              </a:rPr>
              <a:t>berlangsung </a:t>
            </a:r>
            <a:r>
              <a:rPr lang="en-AU" sz="1800" spc="30" dirty="0">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dalam </a:t>
            </a:r>
            <a:r>
              <a:rPr lang="en-AU" sz="1800" spc="30" dirty="0">
                <a:effectLst/>
                <a:latin typeface="Times New Roman" panose="02020603050405020304" pitchFamily="18" charset="0"/>
                <a:ea typeface="Times New Roman" panose="02020603050405020304" pitchFamily="18" charset="0"/>
              </a:rPr>
              <a:t>10-12/20</a:t>
            </a:r>
            <a:r>
              <a:rPr lang="id-ID" sz="1800" spc="30" dirty="0">
                <a:effectLst/>
                <a:latin typeface="Times New Roman" panose="02020603050405020304" pitchFamily="18" charset="0"/>
                <a:ea typeface="Times New Roman" panose="02020603050405020304" pitchFamily="18" charset="0"/>
              </a:rPr>
              <a:t> </a:t>
            </a:r>
            <a:r>
              <a:rPr lang="id-ID" sz="1800" spc="25" dirty="0">
                <a:effectLst/>
                <a:latin typeface="Times New Roman" panose="02020603050405020304" pitchFamily="18" charset="0"/>
                <a:ea typeface="Times New Roman" panose="02020603050405020304" pitchFamily="18" charset="0"/>
              </a:rPr>
              <a:t>jam. </a:t>
            </a:r>
            <a:endParaRPr lang="en-AU" sz="1800" spc="30" dirty="0">
              <a:effectLst/>
              <a:latin typeface="Times New Roman" panose="02020603050405020304" pitchFamily="18" charset="0"/>
              <a:ea typeface="Times New Roman" panose="02020603050405020304" pitchFamily="18" charset="0"/>
            </a:endParaRPr>
          </a:p>
          <a:p>
            <a:pPr marL="0" lvl="0" indent="0" algn="just">
              <a:lnSpc>
                <a:spcPct val="110000"/>
              </a:lnSpc>
              <a:spcBef>
                <a:spcPts val="25"/>
              </a:spcBef>
              <a:spcAft>
                <a:spcPts val="0"/>
              </a:spcAft>
              <a:buSzPts val="1200"/>
              <a:buNone/>
              <a:tabLst>
                <a:tab pos="619125" algn="l"/>
              </a:tabLst>
            </a:pPr>
            <a:r>
              <a:rPr lang="en-AU" sz="1800" spc="25" dirty="0">
                <a:latin typeface="Times New Roman" panose="02020603050405020304" pitchFamily="18" charset="0"/>
                <a:ea typeface="Times New Roman" panose="02020603050405020304" pitchFamily="18" charset="0"/>
              </a:rPr>
              <a:t>	</a:t>
            </a:r>
            <a:r>
              <a:rPr lang="en-AU" sz="1800" spc="25" dirty="0">
                <a:effectLst/>
                <a:latin typeface="Times New Roman" panose="02020603050405020304" pitchFamily="18" charset="0"/>
                <a:ea typeface="Times New Roman" panose="02020603050405020304" pitchFamily="18" charset="0"/>
              </a:rPr>
              <a:t>2) </a:t>
            </a:r>
            <a:r>
              <a:rPr lang="id-ID" sz="1800" spc="25" dirty="0">
                <a:effectLst/>
                <a:latin typeface="Times New Roman" panose="02020603050405020304" pitchFamily="18" charset="0"/>
                <a:ea typeface="Times New Roman" panose="02020603050405020304" pitchFamily="18" charset="0"/>
              </a:rPr>
              <a:t>Fase</a:t>
            </a:r>
            <a:r>
              <a:rPr lang="id-ID" sz="1800" spc="65"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aktif</a:t>
            </a:r>
            <a:endParaRPr lang="en-AU" sz="1800" spc="-140" dirty="0">
              <a:latin typeface="Times New Roman" panose="02020603050405020304" pitchFamily="18" charset="0"/>
              <a:ea typeface="Times New Roman" panose="02020603050405020304" pitchFamily="18" charset="0"/>
            </a:endParaRPr>
          </a:p>
          <a:p>
            <a:pPr marL="0" lvl="0" indent="0" algn="just">
              <a:lnSpc>
                <a:spcPct val="110000"/>
              </a:lnSpc>
              <a:spcBef>
                <a:spcPts val="25"/>
              </a:spcBef>
              <a:spcAft>
                <a:spcPts val="0"/>
              </a:spcAft>
              <a:buSzPts val="1200"/>
              <a:buNone/>
              <a:tabLst>
                <a:tab pos="619125" algn="l"/>
              </a:tabLst>
            </a:pPr>
            <a:r>
              <a:rPr lang="en-AU" sz="1800" spc="3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Merupakan periode waktu </a:t>
            </a:r>
            <a:r>
              <a:rPr lang="id-ID" sz="1800" spc="20" dirty="0">
                <a:effectLst/>
                <a:latin typeface="Times New Roman" panose="02020603050405020304" pitchFamily="18" charset="0"/>
                <a:ea typeface="Times New Roman" panose="02020603050405020304" pitchFamily="18" charset="0"/>
              </a:rPr>
              <a:t>dari awal </a:t>
            </a:r>
            <a:r>
              <a:rPr lang="id-ID" sz="1800" spc="30" dirty="0">
                <a:effectLst/>
                <a:latin typeface="Times New Roman" panose="02020603050405020304" pitchFamily="18" charset="0"/>
                <a:ea typeface="Times New Roman" panose="02020603050405020304" pitchFamily="18" charset="0"/>
              </a:rPr>
              <a:t>kemajuan aktif pembukaan menjadi </a:t>
            </a:r>
            <a:r>
              <a:rPr lang="id-ID" sz="1800" spc="25" dirty="0">
                <a:effectLst/>
                <a:latin typeface="Times New Roman" panose="02020603050405020304" pitchFamily="18" charset="0"/>
                <a:ea typeface="Times New Roman" panose="02020603050405020304" pitchFamily="18" charset="0"/>
              </a:rPr>
              <a:t>komplit dan </a:t>
            </a:r>
            <a:r>
              <a:rPr lang="id-ID" sz="1800" spc="30" dirty="0">
                <a:effectLst/>
                <a:latin typeface="Times New Roman" panose="02020603050405020304" pitchFamily="18" charset="0"/>
                <a:ea typeface="Times New Roman" panose="02020603050405020304" pitchFamily="18" charset="0"/>
              </a:rPr>
              <a:t>mencakup </a:t>
            </a:r>
            <a:r>
              <a:rPr lang="id-ID" sz="1800" spc="25" dirty="0">
                <a:effectLst/>
                <a:latin typeface="Times New Roman" panose="02020603050405020304" pitchFamily="18" charset="0"/>
                <a:ea typeface="Times New Roman" panose="02020603050405020304" pitchFamily="18" charset="0"/>
              </a:rPr>
              <a:t>fase </a:t>
            </a:r>
            <a:r>
              <a:rPr lang="id-ID" sz="1800" spc="30" dirty="0">
                <a:effectLst/>
                <a:latin typeface="Times New Roman" panose="02020603050405020304" pitchFamily="18" charset="0"/>
                <a:ea typeface="Times New Roman" panose="02020603050405020304" pitchFamily="18" charset="0"/>
              </a:rPr>
              <a:t>transisi, </a:t>
            </a:r>
            <a:r>
              <a:rPr lang="en-AU" sz="1800" spc="3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pembukaan pada  </a:t>
            </a:r>
            <a:r>
              <a:rPr lang="id-ID" sz="1800" spc="25" dirty="0">
                <a:effectLst/>
                <a:latin typeface="Times New Roman" panose="02020603050405020304" pitchFamily="18" charset="0"/>
                <a:ea typeface="Times New Roman" panose="02020603050405020304" pitchFamily="18" charset="0"/>
              </a:rPr>
              <a:t>umumnya  </a:t>
            </a:r>
            <a:r>
              <a:rPr lang="id-ID" sz="1800" spc="30" dirty="0">
                <a:effectLst/>
                <a:latin typeface="Times New Roman" panose="02020603050405020304" pitchFamily="18" charset="0"/>
                <a:ea typeface="Times New Roman" panose="02020603050405020304" pitchFamily="18" charset="0"/>
              </a:rPr>
              <a:t>dimulai </a:t>
            </a:r>
            <a:r>
              <a:rPr lang="id-ID" sz="1800" spc="25" dirty="0">
                <a:effectLst/>
                <a:latin typeface="Times New Roman" panose="02020603050405020304" pitchFamily="18" charset="0"/>
                <a:ea typeface="Times New Roman" panose="02020603050405020304" pitchFamily="18" charset="0"/>
              </a:rPr>
              <a:t>dari </a:t>
            </a:r>
            <a:r>
              <a:rPr lang="id-ID" sz="1800" dirty="0">
                <a:effectLst/>
                <a:latin typeface="Times New Roman" panose="02020603050405020304" pitchFamily="18" charset="0"/>
                <a:ea typeface="Times New Roman" panose="02020603050405020304" pitchFamily="18" charset="0"/>
              </a:rPr>
              <a:t>3 </a:t>
            </a:r>
            <a:r>
              <a:rPr lang="id-ID" sz="1800" spc="15" dirty="0">
                <a:effectLst/>
                <a:latin typeface="Times New Roman" panose="02020603050405020304" pitchFamily="18" charset="0"/>
                <a:ea typeface="Times New Roman" panose="02020603050405020304" pitchFamily="18" charset="0"/>
              </a:rPr>
              <a:t>-4 cm </a:t>
            </a:r>
            <a:r>
              <a:rPr lang="id-ID" sz="1800" spc="25" dirty="0">
                <a:effectLst/>
                <a:latin typeface="Times New Roman" panose="02020603050405020304" pitchFamily="18" charset="0"/>
                <a:ea typeface="Times New Roman" panose="02020603050405020304" pitchFamily="18" charset="0"/>
              </a:rPr>
              <a:t>hingga </a:t>
            </a:r>
            <a:r>
              <a:rPr lang="id-ID" sz="1800" spc="15" dirty="0">
                <a:effectLst/>
                <a:latin typeface="Times New Roman" panose="02020603050405020304" pitchFamily="18" charset="0"/>
                <a:ea typeface="Times New Roman" panose="02020603050405020304" pitchFamily="18" charset="0"/>
              </a:rPr>
              <a:t>10 cm </a:t>
            </a:r>
            <a:r>
              <a:rPr lang="id-ID" sz="1800" spc="20" dirty="0">
                <a:effectLst/>
                <a:latin typeface="Times New Roman" panose="02020603050405020304" pitchFamily="18" charset="0"/>
                <a:ea typeface="Times New Roman" panose="02020603050405020304" pitchFamily="18" charset="0"/>
              </a:rPr>
              <a:t>dan </a:t>
            </a:r>
            <a:r>
              <a:rPr lang="id-ID" sz="1800" spc="30" dirty="0">
                <a:effectLst/>
                <a:latin typeface="Times New Roman" panose="02020603050405020304" pitchFamily="18" charset="0"/>
                <a:ea typeface="Times New Roman" panose="02020603050405020304" pitchFamily="18" charset="0"/>
              </a:rPr>
              <a:t>berlangsung selama </a:t>
            </a:r>
            <a:r>
              <a:rPr lang="id-ID" sz="1800" dirty="0">
                <a:effectLst/>
                <a:latin typeface="Times New Roman" panose="02020603050405020304" pitchFamily="18" charset="0"/>
                <a:ea typeface="Times New Roman" panose="02020603050405020304" pitchFamily="18" charset="0"/>
              </a:rPr>
              <a:t>6 </a:t>
            </a:r>
            <a:r>
              <a:rPr lang="id-ID" sz="1800" spc="25" dirty="0">
                <a:effectLst/>
                <a:latin typeface="Times New Roman" panose="02020603050405020304" pitchFamily="18" charset="0"/>
                <a:ea typeface="Times New Roman" panose="02020603050405020304" pitchFamily="18" charset="0"/>
              </a:rPr>
              <a:t>jam. </a:t>
            </a:r>
            <a:r>
              <a:rPr lang="id-ID" sz="1800" spc="30" dirty="0">
                <a:effectLst/>
                <a:latin typeface="Times New Roman" panose="02020603050405020304" pitchFamily="18" charset="0"/>
                <a:ea typeface="Times New Roman" panose="02020603050405020304" pitchFamily="18" charset="0"/>
              </a:rPr>
              <a:t>Penurunan </a:t>
            </a:r>
            <a:r>
              <a:rPr lang="en-AU" sz="1800" spc="30" dirty="0">
                <a:effectLst/>
                <a:latin typeface="Times New Roman" panose="02020603050405020304" pitchFamily="18" charset="0"/>
                <a:ea typeface="Times New Roman" panose="02020603050405020304" pitchFamily="18" charset="0"/>
              </a:rPr>
              <a:t>		</a:t>
            </a:r>
            <a:r>
              <a:rPr lang="id-ID" sz="1800" spc="25" dirty="0">
                <a:effectLst/>
                <a:latin typeface="Times New Roman" panose="02020603050405020304" pitchFamily="18" charset="0"/>
                <a:ea typeface="Times New Roman" panose="02020603050405020304" pitchFamily="18" charset="0"/>
              </a:rPr>
              <a:t>bagian</a:t>
            </a:r>
            <a:r>
              <a:rPr lang="en-AU" sz="1800" spc="25"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presentasi janin </a:t>
            </a:r>
            <a:r>
              <a:rPr lang="id-ID" sz="1800" spc="15" dirty="0">
                <a:effectLst/>
                <a:latin typeface="Times New Roman" panose="02020603050405020304" pitchFamily="18" charset="0"/>
                <a:ea typeface="Times New Roman" panose="02020603050405020304" pitchFamily="18" charset="0"/>
              </a:rPr>
              <a:t>yang </a:t>
            </a:r>
            <a:r>
              <a:rPr lang="id-ID" sz="1800" spc="30" dirty="0">
                <a:effectLst/>
                <a:latin typeface="Times New Roman" panose="02020603050405020304" pitchFamily="18" charset="0"/>
                <a:ea typeface="Times New Roman" panose="02020603050405020304" pitchFamily="18" charset="0"/>
              </a:rPr>
              <a:t>progresif </a:t>
            </a:r>
            <a:r>
              <a:rPr lang="id-ID" sz="1800" spc="25" dirty="0">
                <a:effectLst/>
                <a:latin typeface="Times New Roman" panose="02020603050405020304" pitchFamily="18" charset="0"/>
                <a:ea typeface="Times New Roman" panose="02020603050405020304" pitchFamily="18" charset="0"/>
              </a:rPr>
              <a:t>terjadi </a:t>
            </a:r>
            <a:r>
              <a:rPr lang="id-ID" sz="1800" spc="30" dirty="0">
                <a:effectLst/>
                <a:latin typeface="Times New Roman" panose="02020603050405020304" pitchFamily="18" charset="0"/>
                <a:ea typeface="Times New Roman" panose="02020603050405020304" pitchFamily="18" charset="0"/>
              </a:rPr>
              <a:t>selama </a:t>
            </a:r>
            <a:r>
              <a:rPr lang="id-ID" sz="1800" spc="25" dirty="0">
                <a:effectLst/>
                <a:latin typeface="Times New Roman" panose="02020603050405020304" pitchFamily="18" charset="0"/>
                <a:ea typeface="Times New Roman" panose="02020603050405020304" pitchFamily="18" charset="0"/>
              </a:rPr>
              <a:t>akhir </a:t>
            </a:r>
            <a:r>
              <a:rPr lang="id-ID" sz="1800" spc="20" dirty="0">
                <a:effectLst/>
                <a:latin typeface="Times New Roman" panose="02020603050405020304" pitchFamily="18" charset="0"/>
                <a:ea typeface="Times New Roman" panose="02020603050405020304" pitchFamily="18" charset="0"/>
              </a:rPr>
              <a:t>fase </a:t>
            </a:r>
            <a:r>
              <a:rPr lang="id-ID" sz="1800" spc="30" dirty="0">
                <a:effectLst/>
                <a:latin typeface="Times New Roman" panose="02020603050405020304" pitchFamily="18" charset="0"/>
                <a:ea typeface="Times New Roman" panose="02020603050405020304" pitchFamily="18" charset="0"/>
              </a:rPr>
              <a:t>aktif </a:t>
            </a:r>
            <a:r>
              <a:rPr lang="id-ID" sz="1800" spc="25" dirty="0">
                <a:effectLst/>
                <a:latin typeface="Times New Roman" panose="02020603050405020304" pitchFamily="18" charset="0"/>
                <a:ea typeface="Times New Roman" panose="02020603050405020304" pitchFamily="18" charset="0"/>
              </a:rPr>
              <a:t>dan selama kala dua</a:t>
            </a:r>
            <a:r>
              <a:rPr lang="id-ID" sz="1800" spc="95"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persalinan.</a:t>
            </a:r>
            <a:endParaRPr lang="en-AU" sz="1800" spc="30" dirty="0">
              <a:effectLst/>
              <a:latin typeface="Times New Roman" panose="02020603050405020304" pitchFamily="18" charset="0"/>
              <a:ea typeface="Times New Roman" panose="02020603050405020304" pitchFamily="18" charset="0"/>
            </a:endParaRPr>
          </a:p>
          <a:p>
            <a:pPr marL="1600200" marR="1016000" lvl="3" indent="-228600">
              <a:lnSpc>
                <a:spcPct val="120000"/>
              </a:lnSpc>
              <a:spcBef>
                <a:spcPts val="1080"/>
              </a:spcBef>
              <a:spcAft>
                <a:spcPts val="0"/>
              </a:spcAft>
              <a:buSzPts val="1200"/>
              <a:buFont typeface="Times New Roman" panose="02020603050405020304" pitchFamily="18" charset="0"/>
              <a:buAutoNum type="arabicParenR"/>
              <a:tabLst>
                <a:tab pos="2399665" algn="l"/>
                <a:tab pos="2400300" algn="l"/>
              </a:tabLst>
            </a:pPr>
            <a:r>
              <a:rPr lang="id-ID" sz="2100" spc="-80" dirty="0">
                <a:effectLst/>
                <a:latin typeface="Times New Roman" panose="02020603050405020304" pitchFamily="18" charset="0"/>
                <a:ea typeface="Times New Roman" panose="02020603050405020304" pitchFamily="18" charset="0"/>
              </a:rPr>
              <a:t>Fase akselerasi: dalam waktu 3 jam pembukaan 3cm tersebut menjadi 4cm</a:t>
            </a:r>
            <a:endParaRPr lang="en-AU" sz="2100" spc="-80" dirty="0">
              <a:effectLst/>
              <a:latin typeface="Times New Roman" panose="02020603050405020304" pitchFamily="18" charset="0"/>
              <a:ea typeface="Times New Roman" panose="02020603050405020304" pitchFamily="18" charset="0"/>
            </a:endParaRPr>
          </a:p>
          <a:p>
            <a:pPr marL="1600200" marR="1021080" lvl="3" indent="-228600">
              <a:lnSpc>
                <a:spcPct val="120000"/>
              </a:lnSpc>
              <a:spcBef>
                <a:spcPts val="90"/>
              </a:spcBef>
              <a:spcAft>
                <a:spcPts val="0"/>
              </a:spcAft>
              <a:buSzPts val="1200"/>
              <a:buFont typeface="Times New Roman" panose="02020603050405020304" pitchFamily="18" charset="0"/>
              <a:buAutoNum type="arabicParenR"/>
              <a:tabLst>
                <a:tab pos="2399665" algn="l"/>
                <a:tab pos="2400300" algn="l"/>
              </a:tabLst>
            </a:pPr>
            <a:r>
              <a:rPr lang="id-ID" sz="2100" spc="-80" dirty="0">
                <a:effectLst/>
                <a:latin typeface="Times New Roman" panose="02020603050405020304" pitchFamily="18" charset="0"/>
                <a:ea typeface="Times New Roman" panose="02020603050405020304" pitchFamily="18" charset="0"/>
              </a:rPr>
              <a:t>Fase dilatasi maksimal : dalam waktu 2 jam pembukaan berlangsung sangat cepat dari 4cm menjadi</a:t>
            </a:r>
            <a:r>
              <a:rPr lang="id-ID" sz="2100" spc="-25" dirty="0">
                <a:effectLst/>
                <a:latin typeface="Times New Roman" panose="02020603050405020304" pitchFamily="18" charset="0"/>
                <a:ea typeface="Times New Roman" panose="02020603050405020304" pitchFamily="18" charset="0"/>
              </a:rPr>
              <a:t> </a:t>
            </a:r>
            <a:r>
              <a:rPr lang="id-ID" sz="2100" spc="-80" dirty="0">
                <a:effectLst/>
                <a:latin typeface="Times New Roman" panose="02020603050405020304" pitchFamily="18" charset="0"/>
                <a:ea typeface="Times New Roman" panose="02020603050405020304" pitchFamily="18" charset="0"/>
              </a:rPr>
              <a:t>9cm</a:t>
            </a:r>
            <a:endParaRPr lang="en-AU" sz="2100" spc="-80" dirty="0">
              <a:effectLst/>
              <a:latin typeface="Times New Roman" panose="02020603050405020304" pitchFamily="18" charset="0"/>
              <a:ea typeface="Times New Roman" panose="02020603050405020304" pitchFamily="18" charset="0"/>
            </a:endParaRPr>
          </a:p>
          <a:p>
            <a:pPr marL="1600200" marR="1021715" lvl="3" indent="-228600">
              <a:lnSpc>
                <a:spcPct val="120000"/>
              </a:lnSpc>
              <a:spcBef>
                <a:spcPts val="90"/>
              </a:spcBef>
              <a:spcAft>
                <a:spcPts val="0"/>
              </a:spcAft>
              <a:buSzPts val="1200"/>
              <a:buFont typeface="Times New Roman" panose="02020603050405020304" pitchFamily="18" charset="0"/>
              <a:buAutoNum type="arabicParenR"/>
              <a:tabLst>
                <a:tab pos="2399665" algn="l"/>
                <a:tab pos="2400300" algn="l"/>
              </a:tabLst>
            </a:pPr>
            <a:r>
              <a:rPr lang="id-ID" sz="2100" spc="-80" dirty="0">
                <a:effectLst/>
                <a:latin typeface="Times New Roman" panose="02020603050405020304" pitchFamily="18" charset="0"/>
                <a:ea typeface="Times New Roman" panose="02020603050405020304" pitchFamily="18" charset="0"/>
              </a:rPr>
              <a:t>Fase deselerasi : pembukaan menjadi lambat kembali, </a:t>
            </a:r>
            <a:r>
              <a:rPr lang="id-ID" sz="2100" spc="-15" dirty="0">
                <a:effectLst/>
                <a:latin typeface="Times New Roman" panose="02020603050405020304" pitchFamily="18" charset="0"/>
                <a:ea typeface="Times New Roman" panose="02020603050405020304" pitchFamily="18" charset="0"/>
              </a:rPr>
              <a:t>dalam </a:t>
            </a:r>
            <a:r>
              <a:rPr lang="id-ID" sz="2100" spc="-80" dirty="0">
                <a:effectLst/>
                <a:latin typeface="Times New Roman" panose="02020603050405020304" pitchFamily="18" charset="0"/>
                <a:ea typeface="Times New Roman" panose="02020603050405020304" pitchFamily="18" charset="0"/>
              </a:rPr>
              <a:t>waktu 2 jam pembukaan dari 9cm menjadi</a:t>
            </a:r>
            <a:r>
              <a:rPr lang="id-ID" sz="2100" spc="-25" dirty="0">
                <a:effectLst/>
                <a:latin typeface="Times New Roman" panose="02020603050405020304" pitchFamily="18" charset="0"/>
                <a:ea typeface="Times New Roman" panose="02020603050405020304" pitchFamily="18" charset="0"/>
              </a:rPr>
              <a:t> </a:t>
            </a:r>
            <a:r>
              <a:rPr lang="id-ID" sz="2100" spc="-80" dirty="0">
                <a:effectLst/>
                <a:latin typeface="Times New Roman" panose="02020603050405020304" pitchFamily="18" charset="0"/>
                <a:ea typeface="Times New Roman" panose="02020603050405020304" pitchFamily="18" charset="0"/>
              </a:rPr>
              <a:t>lengkap</a:t>
            </a:r>
            <a:endParaRPr lang="en-AU" sz="2100" spc="-80" dirty="0">
              <a:effectLst/>
              <a:latin typeface="Times New Roman" panose="02020603050405020304" pitchFamily="18" charset="0"/>
              <a:ea typeface="Times New Roman" panose="02020603050405020304" pitchFamily="18" charset="0"/>
            </a:endParaRPr>
          </a:p>
          <a:p>
            <a:pPr marL="0" lvl="0" indent="0" algn="just">
              <a:lnSpc>
                <a:spcPct val="110000"/>
              </a:lnSpc>
              <a:spcBef>
                <a:spcPts val="25"/>
              </a:spcBef>
              <a:spcAft>
                <a:spcPts val="0"/>
              </a:spcAft>
              <a:buSzPts val="1200"/>
              <a:buNone/>
              <a:tabLst>
                <a:tab pos="619125" algn="l"/>
              </a:tabLst>
            </a:pPr>
            <a:endParaRPr lang="en-AU" sz="1800" dirty="0">
              <a:effectLst/>
              <a:latin typeface="Times New Roman" panose="02020603050405020304" pitchFamily="18" charset="0"/>
              <a:ea typeface="Times New Roman" panose="02020603050405020304" pitchFamily="18" charset="0"/>
            </a:endParaRPr>
          </a:p>
          <a:p>
            <a:endParaRPr lang="en-AU" sz="1800" dirty="0"/>
          </a:p>
          <a:p>
            <a:pPr marL="0" indent="0">
              <a:buNone/>
            </a:pPr>
            <a:endParaRPr lang="en-AU" sz="1800" spc="30" dirty="0">
              <a:effectLst/>
              <a:latin typeface="Times New Roman" panose="02020603050405020304" pitchFamily="18" charset="0"/>
              <a:ea typeface="Times New Roman" panose="02020603050405020304" pitchFamily="18" charset="0"/>
            </a:endParaRPr>
          </a:p>
          <a:p>
            <a:pPr marL="0" indent="0">
              <a:buNone/>
            </a:pPr>
            <a:endParaRPr lang="en-AU" sz="1800" dirty="0">
              <a:effectLst/>
              <a:latin typeface="Times New Roman" panose="02020603050405020304" pitchFamily="18" charset="0"/>
              <a:ea typeface="Times New Roman" panose="02020603050405020304" pitchFamily="18" charset="0"/>
            </a:endParaRPr>
          </a:p>
          <a:p>
            <a:endParaRPr lang="en-AU" sz="1400" dirty="0"/>
          </a:p>
        </p:txBody>
      </p:sp>
    </p:spTree>
    <p:extLst>
      <p:ext uri="{BB962C8B-B14F-4D97-AF65-F5344CB8AC3E}">
        <p14:creationId xmlns:p14="http://schemas.microsoft.com/office/powerpoint/2010/main" val="358920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B5249D-2FD3-44C7-893C-02C562ADD09E}"/>
              </a:ext>
            </a:extLst>
          </p:cNvPr>
          <p:cNvSpPr>
            <a:spLocks noGrp="1"/>
          </p:cNvSpPr>
          <p:nvPr>
            <p:ph idx="1"/>
          </p:nvPr>
        </p:nvSpPr>
        <p:spPr>
          <a:xfrm>
            <a:off x="838200" y="863099"/>
            <a:ext cx="10515600" cy="5409364"/>
          </a:xfrm>
        </p:spPr>
        <p:txBody>
          <a:bodyPr>
            <a:normAutofit lnSpcReduction="10000"/>
          </a:bodyPr>
          <a:lstStyle/>
          <a:p>
            <a:pPr marL="0" lvl="0" indent="0" algn="just">
              <a:spcBef>
                <a:spcPts val="30"/>
              </a:spcBef>
              <a:spcAft>
                <a:spcPts val="0"/>
              </a:spcAft>
              <a:buSzPts val="1200"/>
              <a:buNone/>
              <a:tabLst>
                <a:tab pos="645160" algn="l"/>
              </a:tabLst>
            </a:pPr>
            <a:r>
              <a:rPr lang="id-ID" spc="25" dirty="0">
                <a:effectLst/>
                <a:latin typeface="Times New Roman" panose="02020603050405020304" pitchFamily="18" charset="0"/>
                <a:ea typeface="Times New Roman" panose="02020603050405020304" pitchFamily="18" charset="0"/>
              </a:rPr>
              <a:t>K</a:t>
            </a:r>
            <a:r>
              <a:rPr lang="en-AU" spc="25" dirty="0">
                <a:effectLst/>
                <a:latin typeface="Times New Roman" panose="02020603050405020304" pitchFamily="18" charset="0"/>
                <a:ea typeface="Times New Roman" panose="02020603050405020304" pitchFamily="18" charset="0"/>
              </a:rPr>
              <a:t>ALA</a:t>
            </a:r>
            <a:r>
              <a:rPr lang="id-ID" spc="25" dirty="0">
                <a:effectLst/>
                <a:latin typeface="Times New Roman" panose="02020603050405020304" pitchFamily="18" charset="0"/>
                <a:ea typeface="Times New Roman" panose="02020603050405020304" pitchFamily="18" charset="0"/>
              </a:rPr>
              <a:t> </a:t>
            </a:r>
            <a:r>
              <a:rPr lang="id-ID" spc="15" dirty="0">
                <a:effectLst/>
                <a:latin typeface="Times New Roman" panose="02020603050405020304" pitchFamily="18" charset="0"/>
                <a:ea typeface="Times New Roman" panose="02020603050405020304" pitchFamily="18" charset="0"/>
              </a:rPr>
              <a:t>II </a:t>
            </a:r>
            <a:r>
              <a:rPr lang="id-ID" spc="30" dirty="0">
                <a:effectLst/>
                <a:latin typeface="Times New Roman" panose="02020603050405020304" pitchFamily="18" charset="0"/>
                <a:ea typeface="Times New Roman" panose="02020603050405020304" pitchFamily="18" charset="0"/>
              </a:rPr>
              <a:t>(kala pengeluaran</a:t>
            </a:r>
            <a:r>
              <a:rPr lang="id-ID" spc="195" dirty="0">
                <a:effectLst/>
                <a:latin typeface="Times New Roman" panose="02020603050405020304" pitchFamily="18" charset="0"/>
                <a:ea typeface="Times New Roman" panose="02020603050405020304" pitchFamily="18" charset="0"/>
              </a:rPr>
              <a:t> </a:t>
            </a:r>
            <a:r>
              <a:rPr lang="id-ID" spc="30" dirty="0">
                <a:effectLst/>
                <a:latin typeface="Times New Roman" panose="02020603050405020304" pitchFamily="18" charset="0"/>
                <a:ea typeface="Times New Roman" panose="02020603050405020304" pitchFamily="18" charset="0"/>
              </a:rPr>
              <a:t>janin)</a:t>
            </a:r>
            <a:endParaRPr lang="en-AU" dirty="0">
              <a:effectLst/>
              <a:latin typeface="Times New Roman" panose="02020603050405020304" pitchFamily="18" charset="0"/>
              <a:ea typeface="Times New Roman" panose="02020603050405020304" pitchFamily="18" charset="0"/>
            </a:endParaRPr>
          </a:p>
          <a:p>
            <a:pPr>
              <a:lnSpc>
                <a:spcPct val="160000"/>
              </a:lnSpc>
              <a:spcBef>
                <a:spcPts val="5"/>
              </a:spcBef>
            </a:pPr>
            <a:r>
              <a:rPr lang="id-ID" sz="180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Depkes </a:t>
            </a:r>
            <a:r>
              <a:rPr lang="id-ID" sz="1800" spc="35" dirty="0">
                <a:effectLst/>
                <a:latin typeface="Times New Roman" panose="02020603050405020304" pitchFamily="18" charset="0"/>
                <a:ea typeface="Times New Roman" panose="02020603050405020304" pitchFamily="18" charset="0"/>
              </a:rPr>
              <a:t>RI </a:t>
            </a:r>
            <a:r>
              <a:rPr lang="id-ID" sz="1800" spc="30" dirty="0">
                <a:effectLst/>
                <a:latin typeface="Times New Roman" panose="02020603050405020304" pitchFamily="18" charset="0"/>
                <a:ea typeface="Times New Roman" panose="02020603050405020304" pitchFamily="18" charset="0"/>
              </a:rPr>
              <a:t>(2002), beberapa tanda </a:t>
            </a:r>
            <a:r>
              <a:rPr lang="id-ID" sz="1800" spc="20" dirty="0">
                <a:effectLst/>
                <a:latin typeface="Times New Roman" panose="02020603050405020304" pitchFamily="18" charset="0"/>
                <a:ea typeface="Times New Roman" panose="02020603050405020304" pitchFamily="18" charset="0"/>
              </a:rPr>
              <a:t>dan </a:t>
            </a:r>
            <a:r>
              <a:rPr lang="id-ID" sz="1800" spc="25" dirty="0">
                <a:effectLst/>
                <a:latin typeface="Times New Roman" panose="02020603050405020304" pitchFamily="18" charset="0"/>
                <a:ea typeface="Times New Roman" panose="02020603050405020304" pitchFamily="18" charset="0"/>
              </a:rPr>
              <a:t>gejala </a:t>
            </a:r>
            <a:r>
              <a:rPr lang="id-ID" sz="1800" spc="30" dirty="0">
                <a:effectLst/>
                <a:latin typeface="Times New Roman" panose="02020603050405020304" pitchFamily="18" charset="0"/>
                <a:ea typeface="Times New Roman" panose="02020603050405020304" pitchFamily="18" charset="0"/>
              </a:rPr>
              <a:t>persalinan kala </a:t>
            </a:r>
            <a:r>
              <a:rPr lang="id-ID" sz="1800" spc="15" dirty="0">
                <a:effectLst/>
                <a:latin typeface="Times New Roman" panose="02020603050405020304" pitchFamily="18" charset="0"/>
                <a:ea typeface="Times New Roman" panose="02020603050405020304" pitchFamily="18" charset="0"/>
              </a:rPr>
              <a:t>II </a:t>
            </a:r>
            <a:r>
              <a:rPr lang="id-ID" sz="1800" spc="30" dirty="0">
                <a:effectLst/>
                <a:latin typeface="Times New Roman" panose="02020603050405020304" pitchFamily="18" charset="0"/>
                <a:ea typeface="Times New Roman" panose="02020603050405020304" pitchFamily="18" charset="0"/>
              </a:rPr>
              <a:t>adalah </a:t>
            </a:r>
            <a:endParaRPr lang="en-AU" sz="1800" spc="30" dirty="0">
              <a:effectLst/>
              <a:latin typeface="Times New Roman" panose="02020603050405020304" pitchFamily="18" charset="0"/>
              <a:ea typeface="Times New Roman" panose="02020603050405020304" pitchFamily="18" charset="0"/>
            </a:endParaRPr>
          </a:p>
          <a:p>
            <a:pPr marL="0" indent="0">
              <a:lnSpc>
                <a:spcPct val="160000"/>
              </a:lnSpc>
              <a:spcBef>
                <a:spcPts val="5"/>
              </a:spcBef>
              <a:buNone/>
            </a:pPr>
            <a:r>
              <a:rPr lang="id-ID" sz="1800" spc="10" dirty="0">
                <a:effectLst/>
                <a:latin typeface="Times New Roman" panose="02020603050405020304" pitchFamily="18" charset="0"/>
                <a:ea typeface="Times New Roman" panose="02020603050405020304" pitchFamily="18" charset="0"/>
              </a:rPr>
              <a:t>Ibu </a:t>
            </a:r>
            <a:r>
              <a:rPr lang="id-ID" sz="1800" spc="30" dirty="0">
                <a:effectLst/>
                <a:latin typeface="Times New Roman" panose="02020603050405020304" pitchFamily="18" charset="0"/>
                <a:ea typeface="Times New Roman" panose="02020603050405020304" pitchFamily="18" charset="0"/>
              </a:rPr>
              <a:t>merasakan  </a:t>
            </a:r>
            <a:r>
              <a:rPr lang="id-ID" sz="1800" spc="25" dirty="0">
                <a:effectLst/>
                <a:latin typeface="Times New Roman" panose="02020603050405020304" pitchFamily="18" charset="0"/>
                <a:ea typeface="Times New Roman" panose="02020603050405020304" pitchFamily="18" charset="0"/>
              </a:rPr>
              <a:t>ingin meneran </a:t>
            </a:r>
            <a:r>
              <a:rPr lang="id-ID" sz="1800" spc="30" dirty="0">
                <a:effectLst/>
                <a:latin typeface="Times New Roman" panose="02020603050405020304" pitchFamily="18" charset="0"/>
                <a:ea typeface="Times New Roman" panose="02020603050405020304" pitchFamily="18" charset="0"/>
              </a:rPr>
              <a:t>bersamaan</a:t>
            </a:r>
            <a:r>
              <a:rPr lang="id-ID" sz="1800" spc="360" dirty="0">
                <a:effectLst/>
                <a:latin typeface="Times New Roman" panose="02020603050405020304" pitchFamily="18" charset="0"/>
                <a:ea typeface="Times New Roman" panose="02020603050405020304" pitchFamily="18" charset="0"/>
              </a:rPr>
              <a:t> </a:t>
            </a:r>
            <a:r>
              <a:rPr lang="id-ID" sz="1800" spc="25" dirty="0">
                <a:effectLst/>
                <a:latin typeface="Times New Roman" panose="02020603050405020304" pitchFamily="18" charset="0"/>
                <a:ea typeface="Times New Roman" panose="02020603050405020304" pitchFamily="18" charset="0"/>
              </a:rPr>
              <a:t>terjadinya </a:t>
            </a:r>
            <a:r>
              <a:rPr lang="id-ID" sz="1800" spc="35" dirty="0">
                <a:effectLst/>
                <a:latin typeface="Times New Roman" panose="02020603050405020304" pitchFamily="18" charset="0"/>
                <a:ea typeface="Times New Roman" panose="02020603050405020304" pitchFamily="18" charset="0"/>
              </a:rPr>
              <a:t>kontraksi</a:t>
            </a:r>
            <a:r>
              <a:rPr lang="en-AU" sz="1800" spc="35" dirty="0">
                <a:effectLst/>
                <a:latin typeface="Times New Roman" panose="02020603050405020304" pitchFamily="18" charset="0"/>
                <a:ea typeface="Times New Roman" panose="02020603050405020304" pitchFamily="18" charset="0"/>
              </a:rPr>
              <a:t>;</a:t>
            </a:r>
            <a:r>
              <a:rPr lang="id-ID" sz="1800" spc="35" dirty="0">
                <a:effectLst/>
                <a:latin typeface="Times New Roman" panose="02020603050405020304" pitchFamily="18" charset="0"/>
                <a:ea typeface="Times New Roman" panose="02020603050405020304" pitchFamily="18" charset="0"/>
              </a:rPr>
              <a:t> </a:t>
            </a:r>
            <a:r>
              <a:rPr lang="id-ID" sz="1800" spc="10" dirty="0">
                <a:effectLst/>
                <a:latin typeface="Times New Roman" panose="02020603050405020304" pitchFamily="18" charset="0"/>
                <a:ea typeface="Times New Roman" panose="02020603050405020304" pitchFamily="18" charset="0"/>
              </a:rPr>
              <a:t>Ibu </a:t>
            </a:r>
            <a:r>
              <a:rPr lang="id-ID" sz="1800" spc="30" dirty="0">
                <a:effectLst/>
                <a:latin typeface="Times New Roman" panose="02020603050405020304" pitchFamily="18" charset="0"/>
                <a:ea typeface="Times New Roman" panose="02020603050405020304" pitchFamily="18" charset="0"/>
              </a:rPr>
              <a:t>merasakan peningkatan tekanan pada </a:t>
            </a:r>
            <a:r>
              <a:rPr lang="id-ID" sz="1800" spc="25" dirty="0">
                <a:effectLst/>
                <a:latin typeface="Times New Roman" panose="02020603050405020304" pitchFamily="18" charset="0"/>
                <a:ea typeface="Times New Roman" panose="02020603050405020304" pitchFamily="18" charset="0"/>
              </a:rPr>
              <a:t>rectum </a:t>
            </a:r>
            <a:r>
              <a:rPr lang="id-ID" sz="1800" spc="20" dirty="0">
                <a:effectLst/>
                <a:latin typeface="Times New Roman" panose="02020603050405020304" pitchFamily="18" charset="0"/>
                <a:ea typeface="Times New Roman" panose="02020603050405020304" pitchFamily="18" charset="0"/>
              </a:rPr>
              <a:t>atau </a:t>
            </a:r>
            <a:r>
              <a:rPr lang="id-ID" sz="1800" spc="35" dirty="0">
                <a:effectLst/>
                <a:latin typeface="Times New Roman" panose="02020603050405020304" pitchFamily="18" charset="0"/>
                <a:ea typeface="Times New Roman" panose="02020603050405020304" pitchFamily="18" charset="0"/>
              </a:rPr>
              <a:t>vaginanya</a:t>
            </a:r>
            <a:r>
              <a:rPr lang="en-AU" sz="1800" spc="35" dirty="0">
                <a:effectLst/>
                <a:latin typeface="Times New Roman" panose="02020603050405020304" pitchFamily="18" charset="0"/>
                <a:ea typeface="Times New Roman" panose="02020603050405020304" pitchFamily="18" charset="0"/>
              </a:rPr>
              <a:t>;</a:t>
            </a:r>
            <a:r>
              <a:rPr lang="id-ID" sz="1800" spc="35"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perineum</a:t>
            </a:r>
            <a:r>
              <a:rPr lang="id-ID" sz="1800" spc="36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terlihat menonjol</a:t>
            </a:r>
            <a:r>
              <a:rPr lang="en-AU" sz="1800" spc="3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vulva </a:t>
            </a:r>
            <a:r>
              <a:rPr lang="id-ID" sz="1800" spc="25" dirty="0">
                <a:effectLst/>
                <a:latin typeface="Times New Roman" panose="02020603050405020304" pitchFamily="18" charset="0"/>
                <a:ea typeface="Times New Roman" panose="02020603050405020304" pitchFamily="18" charset="0"/>
              </a:rPr>
              <a:t>vagina </a:t>
            </a:r>
            <a:r>
              <a:rPr lang="id-ID" sz="1800" spc="20" dirty="0">
                <a:effectLst/>
                <a:latin typeface="Times New Roman" panose="02020603050405020304" pitchFamily="18" charset="0"/>
                <a:ea typeface="Times New Roman" panose="02020603050405020304" pitchFamily="18" charset="0"/>
              </a:rPr>
              <a:t>dan </a:t>
            </a:r>
            <a:r>
              <a:rPr lang="id-ID" sz="1800" i="1" spc="25" dirty="0">
                <a:effectLst/>
                <a:latin typeface="Times New Roman" panose="02020603050405020304" pitchFamily="18" charset="0"/>
                <a:ea typeface="Times New Roman" panose="02020603050405020304" pitchFamily="18" charset="0"/>
              </a:rPr>
              <a:t>sfingter ani </a:t>
            </a:r>
            <a:r>
              <a:rPr lang="id-ID" sz="1800" spc="30" dirty="0">
                <a:effectLst/>
                <a:latin typeface="Times New Roman" panose="02020603050405020304" pitchFamily="18" charset="0"/>
                <a:ea typeface="Times New Roman" panose="02020603050405020304" pitchFamily="18" charset="0"/>
              </a:rPr>
              <a:t>terlihat membuka</a:t>
            </a:r>
            <a:r>
              <a:rPr lang="en-AU" sz="1800" spc="30" dirty="0">
                <a:effectLst/>
                <a:latin typeface="Times New Roman" panose="02020603050405020304" pitchFamily="18" charset="0"/>
                <a:ea typeface="Times New Roman" panose="02020603050405020304" pitchFamily="18" charset="0"/>
              </a:rPr>
              <a:t>;</a:t>
            </a:r>
            <a:r>
              <a:rPr lang="id-ID" sz="1800" spc="30" dirty="0">
                <a:effectLst/>
                <a:latin typeface="Times New Roman" panose="02020603050405020304" pitchFamily="18" charset="0"/>
                <a:ea typeface="Times New Roman" panose="02020603050405020304" pitchFamily="18" charset="0"/>
              </a:rPr>
              <a:t> peningkatan</a:t>
            </a:r>
            <a:r>
              <a:rPr lang="id-ID" sz="1800" spc="36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pengeluaran lendir darah.</a:t>
            </a:r>
            <a:endParaRPr lang="en-AU" sz="1800" dirty="0">
              <a:effectLst/>
              <a:latin typeface="Times New Roman" panose="02020603050405020304" pitchFamily="18" charset="0"/>
              <a:ea typeface="Times New Roman" panose="02020603050405020304" pitchFamily="18" charset="0"/>
            </a:endParaRPr>
          </a:p>
          <a:p>
            <a:pPr marL="373380" marR="733425" indent="271145" algn="just">
              <a:lnSpc>
                <a:spcPct val="120000"/>
              </a:lnSpc>
              <a:spcAft>
                <a:spcPts val="0"/>
              </a:spcAft>
            </a:pPr>
            <a:r>
              <a:rPr lang="id-ID" sz="1800" spc="25" dirty="0">
                <a:effectLst/>
                <a:latin typeface="Times New Roman" panose="02020603050405020304" pitchFamily="18" charset="0"/>
                <a:ea typeface="Times New Roman" panose="02020603050405020304" pitchFamily="18" charset="0"/>
              </a:rPr>
              <a:t>Pada </a:t>
            </a:r>
            <a:r>
              <a:rPr lang="id-ID" sz="1800" spc="30" dirty="0">
                <a:effectLst/>
                <a:latin typeface="Times New Roman" panose="02020603050405020304" pitchFamily="18" charset="0"/>
                <a:ea typeface="Times New Roman" panose="02020603050405020304" pitchFamily="18" charset="0"/>
              </a:rPr>
              <a:t>kala </a:t>
            </a:r>
            <a:r>
              <a:rPr lang="id-ID" sz="1800" dirty="0">
                <a:effectLst/>
                <a:latin typeface="Times New Roman" panose="02020603050405020304" pitchFamily="18" charset="0"/>
                <a:ea typeface="Times New Roman" panose="02020603050405020304" pitchFamily="18" charset="0"/>
              </a:rPr>
              <a:t>II </a:t>
            </a:r>
            <a:r>
              <a:rPr lang="id-ID" sz="1800" spc="25" dirty="0">
                <a:solidFill>
                  <a:srgbClr val="FF0000"/>
                </a:solidFill>
                <a:effectLst/>
                <a:latin typeface="Times New Roman" panose="02020603050405020304" pitchFamily="18" charset="0"/>
                <a:ea typeface="Times New Roman" panose="02020603050405020304" pitchFamily="18" charset="0"/>
              </a:rPr>
              <a:t>hi</a:t>
            </a:r>
            <a:r>
              <a:rPr lang="id-ID" sz="1800" i="1" spc="25" dirty="0">
                <a:solidFill>
                  <a:srgbClr val="FF0000"/>
                </a:solidFill>
                <a:effectLst/>
                <a:latin typeface="Times New Roman" panose="02020603050405020304" pitchFamily="18" charset="0"/>
                <a:ea typeface="Times New Roman" panose="02020603050405020304" pitchFamily="18" charset="0"/>
              </a:rPr>
              <a:t>s </a:t>
            </a:r>
            <a:r>
              <a:rPr lang="id-ID" sz="1800" spc="35" dirty="0">
                <a:solidFill>
                  <a:srgbClr val="FF0000"/>
                </a:solidFill>
                <a:effectLst/>
                <a:latin typeface="Times New Roman" panose="02020603050405020304" pitchFamily="18" charset="0"/>
                <a:ea typeface="Times New Roman" panose="02020603050405020304" pitchFamily="18" charset="0"/>
              </a:rPr>
              <a:t>terkoordinir, kuat, </a:t>
            </a:r>
            <a:r>
              <a:rPr lang="id-ID" sz="1800" spc="25" dirty="0">
                <a:solidFill>
                  <a:srgbClr val="FF0000"/>
                </a:solidFill>
                <a:effectLst/>
                <a:latin typeface="Times New Roman" panose="02020603050405020304" pitchFamily="18" charset="0"/>
                <a:ea typeface="Times New Roman" panose="02020603050405020304" pitchFamily="18" charset="0"/>
              </a:rPr>
              <a:t>cepat dan  lama</a:t>
            </a:r>
            <a:r>
              <a:rPr lang="id-ID" sz="1800" spc="25" dirty="0">
                <a:effectLst/>
                <a:latin typeface="Times New Roman" panose="02020603050405020304" pitchFamily="18" charset="0"/>
                <a:ea typeface="Times New Roman" panose="02020603050405020304" pitchFamily="18" charset="0"/>
              </a:rPr>
              <a:t>,  </a:t>
            </a:r>
            <a:r>
              <a:rPr lang="id-ID" sz="1800" spc="35" dirty="0">
                <a:effectLst/>
                <a:latin typeface="Times New Roman" panose="02020603050405020304" pitchFamily="18" charset="0"/>
                <a:ea typeface="Times New Roman" panose="02020603050405020304" pitchFamily="18" charset="0"/>
              </a:rPr>
              <a:t>kira-</a:t>
            </a:r>
            <a:r>
              <a:rPr lang="id-ID" sz="1800" spc="25" dirty="0">
                <a:effectLst/>
                <a:latin typeface="Times New Roman" panose="02020603050405020304" pitchFamily="18" charset="0"/>
                <a:ea typeface="Times New Roman" panose="02020603050405020304" pitchFamily="18" charset="0"/>
              </a:rPr>
              <a:t>kira  </a:t>
            </a:r>
            <a:r>
              <a:rPr lang="id-ID" sz="1800" spc="30" dirty="0">
                <a:effectLst/>
                <a:latin typeface="Times New Roman" panose="02020603050405020304" pitchFamily="18" charset="0"/>
                <a:ea typeface="Times New Roman" panose="02020603050405020304" pitchFamily="18" charset="0"/>
              </a:rPr>
              <a:t>2-3  menit</a:t>
            </a:r>
            <a:r>
              <a:rPr lang="id-ID" sz="1800" spc="23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sekali.</a:t>
            </a:r>
            <a:r>
              <a:rPr lang="id-ID" sz="1800" spc="250" dirty="0">
                <a:effectLst/>
                <a:latin typeface="Times New Roman" panose="02020603050405020304" pitchFamily="18" charset="0"/>
                <a:ea typeface="Times New Roman" panose="02020603050405020304" pitchFamily="18" charset="0"/>
              </a:rPr>
              <a:t> </a:t>
            </a:r>
            <a:r>
              <a:rPr lang="id-ID" sz="1800" spc="25" dirty="0">
                <a:solidFill>
                  <a:srgbClr val="FF0000"/>
                </a:solidFill>
                <a:effectLst/>
                <a:latin typeface="Times New Roman" panose="02020603050405020304" pitchFamily="18" charset="0"/>
                <a:ea typeface="Times New Roman" panose="02020603050405020304" pitchFamily="18" charset="0"/>
              </a:rPr>
              <a:t>Kepala</a:t>
            </a:r>
            <a:r>
              <a:rPr lang="id-ID" sz="1800" spc="225" dirty="0">
                <a:solidFill>
                  <a:srgbClr val="FF0000"/>
                </a:solidFill>
                <a:effectLst/>
                <a:latin typeface="Times New Roman" panose="02020603050405020304" pitchFamily="18" charset="0"/>
                <a:ea typeface="Times New Roman" panose="02020603050405020304" pitchFamily="18" charset="0"/>
              </a:rPr>
              <a:t> </a:t>
            </a:r>
            <a:r>
              <a:rPr lang="id-ID" sz="1800" spc="30" dirty="0">
                <a:solidFill>
                  <a:srgbClr val="FF0000"/>
                </a:solidFill>
                <a:effectLst/>
                <a:latin typeface="Times New Roman" panose="02020603050405020304" pitchFamily="18" charset="0"/>
                <a:ea typeface="Times New Roman" panose="02020603050405020304" pitchFamily="18" charset="0"/>
              </a:rPr>
              <a:t>janin</a:t>
            </a:r>
            <a:r>
              <a:rPr lang="id-ID" sz="1800" spc="235" dirty="0">
                <a:solidFill>
                  <a:srgbClr val="FF0000"/>
                </a:solidFill>
                <a:effectLst/>
                <a:latin typeface="Times New Roman" panose="02020603050405020304" pitchFamily="18" charset="0"/>
                <a:ea typeface="Times New Roman" panose="02020603050405020304" pitchFamily="18" charset="0"/>
              </a:rPr>
              <a:t> </a:t>
            </a:r>
            <a:r>
              <a:rPr lang="id-ID" sz="1800" spc="30" dirty="0">
                <a:solidFill>
                  <a:srgbClr val="FF0000"/>
                </a:solidFill>
                <a:effectLst/>
                <a:latin typeface="Times New Roman" panose="02020603050405020304" pitchFamily="18" charset="0"/>
                <a:ea typeface="Times New Roman" panose="02020603050405020304" pitchFamily="18" charset="0"/>
              </a:rPr>
              <a:t>telah</a:t>
            </a:r>
            <a:r>
              <a:rPr lang="id-ID" sz="1800" spc="235" dirty="0">
                <a:solidFill>
                  <a:srgbClr val="FF0000"/>
                </a:solidFill>
                <a:effectLst/>
                <a:latin typeface="Times New Roman" panose="02020603050405020304" pitchFamily="18" charset="0"/>
                <a:ea typeface="Times New Roman" panose="02020603050405020304" pitchFamily="18" charset="0"/>
              </a:rPr>
              <a:t> </a:t>
            </a:r>
            <a:r>
              <a:rPr lang="id-ID" sz="1800" spc="30" dirty="0">
                <a:solidFill>
                  <a:srgbClr val="FF0000"/>
                </a:solidFill>
                <a:effectLst/>
                <a:latin typeface="Times New Roman" panose="02020603050405020304" pitchFamily="18" charset="0"/>
                <a:ea typeface="Times New Roman" panose="02020603050405020304" pitchFamily="18" charset="0"/>
              </a:rPr>
              <a:t>turun</a:t>
            </a:r>
            <a:r>
              <a:rPr lang="id-ID" sz="1800" spc="235" dirty="0">
                <a:solidFill>
                  <a:srgbClr val="FF0000"/>
                </a:solidFill>
                <a:effectLst/>
                <a:latin typeface="Times New Roman" panose="02020603050405020304" pitchFamily="18" charset="0"/>
                <a:ea typeface="Times New Roman" panose="02020603050405020304" pitchFamily="18" charset="0"/>
              </a:rPr>
              <a:t> </a:t>
            </a:r>
            <a:r>
              <a:rPr lang="id-ID" sz="1800" spc="25" dirty="0">
                <a:solidFill>
                  <a:srgbClr val="FF0000"/>
                </a:solidFill>
                <a:effectLst/>
                <a:latin typeface="Times New Roman" panose="02020603050405020304" pitchFamily="18" charset="0"/>
                <a:ea typeface="Times New Roman" panose="02020603050405020304" pitchFamily="18" charset="0"/>
              </a:rPr>
              <a:t>masuk</a:t>
            </a:r>
            <a:r>
              <a:rPr lang="id-ID" sz="1800" spc="250" dirty="0">
                <a:solidFill>
                  <a:srgbClr val="FF0000"/>
                </a:solidFill>
                <a:effectLst/>
                <a:latin typeface="Times New Roman" panose="02020603050405020304" pitchFamily="18" charset="0"/>
                <a:ea typeface="Times New Roman" panose="02020603050405020304" pitchFamily="18" charset="0"/>
              </a:rPr>
              <a:t> </a:t>
            </a:r>
            <a:r>
              <a:rPr lang="id-ID" sz="1800" spc="30" dirty="0">
                <a:solidFill>
                  <a:srgbClr val="FF0000"/>
                </a:solidFill>
                <a:effectLst/>
                <a:latin typeface="Times New Roman" panose="02020603050405020304" pitchFamily="18" charset="0"/>
                <a:ea typeface="Times New Roman" panose="02020603050405020304" pitchFamily="18" charset="0"/>
              </a:rPr>
              <a:t>ruang</a:t>
            </a:r>
            <a:r>
              <a:rPr lang="id-ID" sz="1800" spc="110" dirty="0">
                <a:solidFill>
                  <a:srgbClr val="FF0000"/>
                </a:solidFill>
                <a:effectLst/>
                <a:latin typeface="Times New Roman" panose="02020603050405020304" pitchFamily="18" charset="0"/>
                <a:ea typeface="Times New Roman" panose="02020603050405020304" pitchFamily="18" charset="0"/>
              </a:rPr>
              <a:t> </a:t>
            </a:r>
            <a:r>
              <a:rPr lang="id-ID" sz="1800" spc="30" dirty="0">
                <a:solidFill>
                  <a:srgbClr val="FF0000"/>
                </a:solidFill>
                <a:effectLst/>
                <a:latin typeface="Times New Roman" panose="02020603050405020304" pitchFamily="18" charset="0"/>
                <a:ea typeface="Times New Roman" panose="02020603050405020304" pitchFamily="18" charset="0"/>
              </a:rPr>
              <a:t>panggul</a:t>
            </a:r>
            <a:r>
              <a:rPr lang="id-ID" sz="1800" spc="295" dirty="0">
                <a:solidFill>
                  <a:srgbClr val="FF0000"/>
                </a:solidFill>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sehingga</a:t>
            </a:r>
            <a:r>
              <a:rPr lang="en-AU" sz="1800" spc="3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terjadi</a:t>
            </a:r>
            <a:r>
              <a:rPr lang="id-ID" sz="1800" spc="36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tekanan</a:t>
            </a:r>
            <a:r>
              <a:rPr lang="id-ID" sz="1800" spc="360" dirty="0">
                <a:effectLst/>
                <a:latin typeface="Times New Roman" panose="02020603050405020304" pitchFamily="18" charset="0"/>
                <a:ea typeface="Times New Roman" panose="02020603050405020304" pitchFamily="18" charset="0"/>
              </a:rPr>
              <a:t> </a:t>
            </a:r>
            <a:r>
              <a:rPr lang="id-ID" sz="1800" spc="25" dirty="0">
                <a:effectLst/>
                <a:latin typeface="Times New Roman" panose="02020603050405020304" pitchFamily="18" charset="0"/>
                <a:ea typeface="Times New Roman" panose="02020603050405020304" pitchFamily="18" charset="0"/>
              </a:rPr>
              <a:t>pada </a:t>
            </a:r>
            <a:r>
              <a:rPr lang="id-ID" sz="1800" spc="30" dirty="0">
                <a:effectLst/>
                <a:latin typeface="Times New Roman" panose="02020603050405020304" pitchFamily="18" charset="0"/>
                <a:ea typeface="Times New Roman" panose="02020603050405020304" pitchFamily="18" charset="0"/>
              </a:rPr>
              <a:t>otot </a:t>
            </a:r>
            <a:r>
              <a:rPr lang="id-ID" sz="1800" spc="25" dirty="0">
                <a:effectLst/>
                <a:latin typeface="Times New Roman" panose="02020603050405020304" pitchFamily="18" charset="0"/>
                <a:ea typeface="Times New Roman" panose="02020603050405020304" pitchFamily="18" charset="0"/>
              </a:rPr>
              <a:t>-otot </a:t>
            </a:r>
            <a:r>
              <a:rPr lang="id-ID" sz="1800" spc="30" dirty="0">
                <a:effectLst/>
                <a:latin typeface="Times New Roman" panose="02020603050405020304" pitchFamily="18" charset="0"/>
                <a:ea typeface="Times New Roman" panose="02020603050405020304" pitchFamily="18" charset="0"/>
              </a:rPr>
              <a:t>dasar</a:t>
            </a:r>
            <a:r>
              <a:rPr lang="id-ID" sz="1800" spc="36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panggul</a:t>
            </a:r>
            <a:r>
              <a:rPr lang="id-ID" sz="1800" spc="360" dirty="0">
                <a:effectLst/>
                <a:latin typeface="Times New Roman" panose="02020603050405020304" pitchFamily="18" charset="0"/>
                <a:ea typeface="Times New Roman" panose="02020603050405020304" pitchFamily="18" charset="0"/>
              </a:rPr>
              <a:t> </a:t>
            </a:r>
            <a:r>
              <a:rPr lang="id-ID" sz="1800" spc="20" dirty="0">
                <a:effectLst/>
                <a:latin typeface="Times New Roman" panose="02020603050405020304" pitchFamily="18" charset="0"/>
                <a:ea typeface="Times New Roman" panose="02020603050405020304" pitchFamily="18" charset="0"/>
              </a:rPr>
              <a:t>yang</a:t>
            </a:r>
            <a:r>
              <a:rPr lang="id-ID" sz="1800" spc="340" dirty="0">
                <a:effectLst/>
                <a:latin typeface="Times New Roman" panose="02020603050405020304" pitchFamily="18" charset="0"/>
                <a:ea typeface="Times New Roman" panose="02020603050405020304" pitchFamily="18" charset="0"/>
              </a:rPr>
              <a:t> </a:t>
            </a:r>
            <a:r>
              <a:rPr lang="id-ID" sz="1800" spc="25" dirty="0">
                <a:solidFill>
                  <a:srgbClr val="FF0000"/>
                </a:solidFill>
                <a:effectLst/>
                <a:latin typeface="Times New Roman" panose="02020603050405020304" pitchFamily="18" charset="0"/>
                <a:ea typeface="Times New Roman" panose="02020603050405020304" pitchFamily="18" charset="0"/>
              </a:rPr>
              <a:t>secara</a:t>
            </a:r>
            <a:r>
              <a:rPr lang="id-ID" sz="1800" spc="350" dirty="0">
                <a:solidFill>
                  <a:srgbClr val="FF0000"/>
                </a:solidFill>
                <a:effectLst/>
                <a:latin typeface="Times New Roman" panose="02020603050405020304" pitchFamily="18" charset="0"/>
                <a:ea typeface="Times New Roman" panose="02020603050405020304" pitchFamily="18" charset="0"/>
              </a:rPr>
              <a:t> </a:t>
            </a:r>
            <a:r>
              <a:rPr lang="id-ID" sz="1800" i="1" spc="30" dirty="0">
                <a:solidFill>
                  <a:srgbClr val="FF0000"/>
                </a:solidFill>
                <a:effectLst/>
                <a:latin typeface="Times New Roman" panose="02020603050405020304" pitchFamily="18" charset="0"/>
                <a:ea typeface="Times New Roman" panose="02020603050405020304" pitchFamily="18" charset="0"/>
              </a:rPr>
              <a:t>reflektoris </a:t>
            </a:r>
            <a:r>
              <a:rPr lang="id-ID" sz="1800" spc="25" dirty="0">
                <a:solidFill>
                  <a:srgbClr val="FF0000"/>
                </a:solidFill>
                <a:effectLst/>
                <a:latin typeface="Times New Roman" panose="02020603050405020304" pitchFamily="18" charset="0"/>
                <a:ea typeface="Times New Roman" panose="02020603050405020304" pitchFamily="18" charset="0"/>
              </a:rPr>
              <a:t>timbul rasa </a:t>
            </a:r>
            <a:r>
              <a:rPr lang="id-ID" sz="1800" spc="30" dirty="0">
                <a:solidFill>
                  <a:srgbClr val="FF0000"/>
                </a:solidFill>
                <a:effectLst/>
                <a:latin typeface="Times New Roman" panose="02020603050405020304" pitchFamily="18" charset="0"/>
                <a:ea typeface="Times New Roman" panose="02020603050405020304" pitchFamily="18" charset="0"/>
              </a:rPr>
              <a:t>mengedan</a:t>
            </a:r>
            <a:r>
              <a:rPr lang="id-ID" sz="1800" spc="30" dirty="0">
                <a:effectLst/>
                <a:latin typeface="Times New Roman" panose="02020603050405020304" pitchFamily="18" charset="0"/>
                <a:ea typeface="Times New Roman" panose="02020603050405020304" pitchFamily="18" charset="0"/>
              </a:rPr>
              <a:t>, karena tekanan </a:t>
            </a:r>
            <a:r>
              <a:rPr lang="id-ID" sz="1800" spc="25" dirty="0">
                <a:effectLst/>
                <a:latin typeface="Times New Roman" panose="02020603050405020304" pitchFamily="18" charset="0"/>
                <a:ea typeface="Times New Roman" panose="02020603050405020304" pitchFamily="18" charset="0"/>
              </a:rPr>
              <a:t>pada </a:t>
            </a:r>
            <a:r>
              <a:rPr lang="id-ID" sz="1800" spc="30" dirty="0">
                <a:effectLst/>
                <a:latin typeface="Times New Roman" panose="02020603050405020304" pitchFamily="18" charset="0"/>
                <a:ea typeface="Times New Roman" panose="02020603050405020304" pitchFamily="18" charset="0"/>
              </a:rPr>
              <a:t>rectum, </a:t>
            </a:r>
            <a:r>
              <a:rPr lang="id-ID" sz="1800" spc="20" dirty="0">
                <a:effectLst/>
                <a:latin typeface="Times New Roman" panose="02020603050405020304" pitchFamily="18" charset="0"/>
                <a:ea typeface="Times New Roman" panose="02020603050405020304" pitchFamily="18" charset="0"/>
              </a:rPr>
              <a:t>ibu </a:t>
            </a:r>
            <a:r>
              <a:rPr lang="id-ID" sz="1800" spc="30" dirty="0">
                <a:effectLst/>
                <a:latin typeface="Times New Roman" panose="02020603050405020304" pitchFamily="18" charset="0"/>
                <a:ea typeface="Times New Roman" panose="02020603050405020304" pitchFamily="18" charset="0"/>
              </a:rPr>
              <a:t>seperti </a:t>
            </a:r>
            <a:r>
              <a:rPr lang="id-ID" sz="1800" spc="25" dirty="0">
                <a:effectLst/>
                <a:latin typeface="Times New Roman" panose="02020603050405020304" pitchFamily="18" charset="0"/>
                <a:ea typeface="Times New Roman" panose="02020603050405020304" pitchFamily="18" charset="0"/>
              </a:rPr>
              <a:t>ingin </a:t>
            </a:r>
            <a:r>
              <a:rPr lang="id-ID" sz="1800" spc="30" dirty="0">
                <a:effectLst/>
                <a:latin typeface="Times New Roman" panose="02020603050405020304" pitchFamily="18" charset="0"/>
                <a:ea typeface="Times New Roman" panose="02020603050405020304" pitchFamily="18" charset="0"/>
              </a:rPr>
              <a:t>buang </a:t>
            </a:r>
            <a:r>
              <a:rPr lang="id-ID" sz="1800" spc="25" dirty="0">
                <a:effectLst/>
                <a:latin typeface="Times New Roman" panose="02020603050405020304" pitchFamily="18" charset="0"/>
                <a:ea typeface="Times New Roman" panose="02020603050405020304" pitchFamily="18" charset="0"/>
              </a:rPr>
              <a:t>air </a:t>
            </a:r>
            <a:r>
              <a:rPr lang="id-ID" sz="1800" spc="30" dirty="0">
                <a:effectLst/>
                <a:latin typeface="Times New Roman" panose="02020603050405020304" pitchFamily="18" charset="0"/>
                <a:ea typeface="Times New Roman" panose="02020603050405020304" pitchFamily="18" charset="0"/>
              </a:rPr>
              <a:t>besar </a:t>
            </a:r>
            <a:r>
              <a:rPr lang="id-ID" sz="1800" spc="25" dirty="0">
                <a:effectLst/>
                <a:latin typeface="Times New Roman" panose="02020603050405020304" pitchFamily="18" charset="0"/>
                <a:ea typeface="Times New Roman" panose="02020603050405020304" pitchFamily="18" charset="0"/>
              </a:rPr>
              <a:t>dengan </a:t>
            </a:r>
            <a:r>
              <a:rPr lang="id-ID" sz="1800" spc="30" dirty="0">
                <a:effectLst/>
                <a:latin typeface="Times New Roman" panose="02020603050405020304" pitchFamily="18" charset="0"/>
                <a:ea typeface="Times New Roman" panose="02020603050405020304" pitchFamily="18" charset="0"/>
              </a:rPr>
              <a:t>tanda anus terbuka. </a:t>
            </a:r>
            <a:endParaRPr lang="en-AU" sz="1800" spc="30" dirty="0">
              <a:effectLst/>
              <a:latin typeface="Times New Roman" panose="02020603050405020304" pitchFamily="18" charset="0"/>
              <a:ea typeface="Times New Roman" panose="02020603050405020304" pitchFamily="18" charset="0"/>
            </a:endParaRPr>
          </a:p>
          <a:p>
            <a:pPr marL="373380" marR="733425" indent="271145" algn="just">
              <a:lnSpc>
                <a:spcPct val="120000"/>
              </a:lnSpc>
              <a:spcAft>
                <a:spcPts val="0"/>
              </a:spcAft>
            </a:pPr>
            <a:r>
              <a:rPr lang="id-ID" sz="1800" spc="25" dirty="0">
                <a:effectLst/>
                <a:latin typeface="Times New Roman" panose="02020603050405020304" pitchFamily="18" charset="0"/>
                <a:ea typeface="Times New Roman" panose="02020603050405020304" pitchFamily="18" charset="0"/>
              </a:rPr>
              <a:t>Pada waktu </a:t>
            </a:r>
            <a:r>
              <a:rPr lang="id-ID" sz="1800" spc="20" dirty="0">
                <a:effectLst/>
                <a:latin typeface="Times New Roman" panose="02020603050405020304" pitchFamily="18" charset="0"/>
                <a:ea typeface="Times New Roman" panose="02020603050405020304" pitchFamily="18" charset="0"/>
              </a:rPr>
              <a:t>his </a:t>
            </a:r>
            <a:r>
              <a:rPr lang="id-ID" sz="1800" spc="25" dirty="0">
                <a:solidFill>
                  <a:srgbClr val="FF0000"/>
                </a:solidFill>
                <a:effectLst/>
                <a:latin typeface="Times New Roman" panose="02020603050405020304" pitchFamily="18" charset="0"/>
                <a:ea typeface="Times New Roman" panose="02020603050405020304" pitchFamily="18" charset="0"/>
              </a:rPr>
              <a:t>kepala </a:t>
            </a:r>
            <a:r>
              <a:rPr lang="id-ID" sz="1800" spc="30" dirty="0">
                <a:solidFill>
                  <a:srgbClr val="FF0000"/>
                </a:solidFill>
                <a:effectLst/>
                <a:latin typeface="Times New Roman" panose="02020603050405020304" pitchFamily="18" charset="0"/>
                <a:ea typeface="Times New Roman" panose="02020603050405020304" pitchFamily="18" charset="0"/>
              </a:rPr>
              <a:t>janin mulai terlihat,</a:t>
            </a:r>
            <a:r>
              <a:rPr lang="id-ID" sz="1800" spc="360" dirty="0">
                <a:solidFill>
                  <a:srgbClr val="FF0000"/>
                </a:solidFill>
                <a:effectLst/>
                <a:latin typeface="Times New Roman" panose="02020603050405020304" pitchFamily="18" charset="0"/>
                <a:ea typeface="Times New Roman" panose="02020603050405020304" pitchFamily="18" charset="0"/>
              </a:rPr>
              <a:t> </a:t>
            </a:r>
            <a:r>
              <a:rPr lang="id-ID" sz="1800" spc="30" dirty="0">
                <a:solidFill>
                  <a:srgbClr val="FF0000"/>
                </a:solidFill>
                <a:effectLst/>
                <a:latin typeface="Times New Roman" panose="02020603050405020304" pitchFamily="18" charset="0"/>
                <a:ea typeface="Times New Roman" panose="02020603050405020304" pitchFamily="18" charset="0"/>
              </a:rPr>
              <a:t>vulva </a:t>
            </a:r>
            <a:r>
              <a:rPr lang="id-ID" sz="1800" spc="25" dirty="0">
                <a:solidFill>
                  <a:srgbClr val="FF0000"/>
                </a:solidFill>
                <a:effectLst/>
                <a:latin typeface="Times New Roman" panose="02020603050405020304" pitchFamily="18" charset="0"/>
                <a:ea typeface="Times New Roman" panose="02020603050405020304" pitchFamily="18" charset="0"/>
              </a:rPr>
              <a:t>membuka dan </a:t>
            </a:r>
            <a:r>
              <a:rPr lang="id-ID" sz="1800" spc="30" dirty="0">
                <a:solidFill>
                  <a:srgbClr val="FF0000"/>
                </a:solidFill>
                <a:effectLst/>
                <a:latin typeface="Times New Roman" panose="02020603050405020304" pitchFamily="18" charset="0"/>
                <a:ea typeface="Times New Roman" panose="02020603050405020304" pitchFamily="18" charset="0"/>
              </a:rPr>
              <a:t>perenium </a:t>
            </a:r>
            <a:r>
              <a:rPr lang="id-ID" sz="1800" spc="25" dirty="0">
                <a:solidFill>
                  <a:srgbClr val="FF0000"/>
                </a:solidFill>
                <a:effectLst/>
                <a:latin typeface="Times New Roman" panose="02020603050405020304" pitchFamily="18" charset="0"/>
                <a:ea typeface="Times New Roman" panose="02020603050405020304" pitchFamily="18" charset="0"/>
              </a:rPr>
              <a:t>meregang</a:t>
            </a:r>
            <a:r>
              <a:rPr lang="id-ID" sz="1800" spc="25"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Kala</a:t>
            </a:r>
            <a:r>
              <a:rPr lang="id-ID" sz="1800" spc="360" dirty="0">
                <a:effectLst/>
                <a:latin typeface="Times New Roman" panose="02020603050405020304" pitchFamily="18" charset="0"/>
                <a:ea typeface="Times New Roman" panose="02020603050405020304" pitchFamily="18" charset="0"/>
              </a:rPr>
              <a:t> </a:t>
            </a:r>
            <a:r>
              <a:rPr lang="id-ID" sz="1800" spc="15" dirty="0">
                <a:effectLst/>
                <a:latin typeface="Times New Roman" panose="02020603050405020304" pitchFamily="18" charset="0"/>
                <a:ea typeface="Times New Roman" panose="02020603050405020304" pitchFamily="18" charset="0"/>
              </a:rPr>
              <a:t>II </a:t>
            </a:r>
            <a:r>
              <a:rPr lang="id-ID" sz="1800" spc="30" dirty="0">
                <a:effectLst/>
                <a:latin typeface="Times New Roman" panose="02020603050405020304" pitchFamily="18" charset="0"/>
                <a:ea typeface="Times New Roman" panose="02020603050405020304" pitchFamily="18" charset="0"/>
              </a:rPr>
              <a:t>pada primi</a:t>
            </a:r>
            <a:r>
              <a:rPr lang="id-ID" sz="1800" spc="36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 </a:t>
            </a:r>
            <a:r>
              <a:rPr lang="id-ID" sz="1800" spc="15" dirty="0">
                <a:solidFill>
                  <a:srgbClr val="FF0000"/>
                </a:solidFill>
                <a:effectLst/>
                <a:latin typeface="Times New Roman" panose="02020603050405020304" pitchFamily="18" charset="0"/>
                <a:ea typeface="Times New Roman" panose="02020603050405020304" pitchFamily="18" charset="0"/>
              </a:rPr>
              <a:t>1½</a:t>
            </a:r>
            <a:r>
              <a:rPr lang="id-ID" sz="1800" spc="330" dirty="0">
                <a:solidFill>
                  <a:srgbClr val="FF0000"/>
                </a:solidFill>
                <a:effectLst/>
                <a:latin typeface="Times New Roman" panose="02020603050405020304" pitchFamily="18" charset="0"/>
                <a:ea typeface="Times New Roman" panose="02020603050405020304" pitchFamily="18" charset="0"/>
              </a:rPr>
              <a:t> </a:t>
            </a:r>
            <a:r>
              <a:rPr lang="id-ID" sz="1800" dirty="0">
                <a:solidFill>
                  <a:srgbClr val="FF0000"/>
                </a:solidFill>
                <a:effectLst/>
                <a:latin typeface="Times New Roman" panose="02020603050405020304" pitchFamily="18" charset="0"/>
                <a:ea typeface="Times New Roman" panose="02020603050405020304" pitchFamily="18" charset="0"/>
              </a:rPr>
              <a:t>-</a:t>
            </a:r>
            <a:r>
              <a:rPr lang="id-ID" sz="1800" spc="300" dirty="0">
                <a:solidFill>
                  <a:srgbClr val="FF0000"/>
                </a:solidFill>
                <a:effectLst/>
                <a:latin typeface="Times New Roman" panose="02020603050405020304" pitchFamily="18" charset="0"/>
                <a:ea typeface="Times New Roman" panose="02020603050405020304" pitchFamily="18" charset="0"/>
              </a:rPr>
              <a:t> </a:t>
            </a:r>
            <a:r>
              <a:rPr lang="id-ID" sz="1800" dirty="0">
                <a:solidFill>
                  <a:srgbClr val="FF0000"/>
                </a:solidFill>
                <a:effectLst/>
                <a:latin typeface="Times New Roman" panose="02020603050405020304" pitchFamily="18" charset="0"/>
                <a:ea typeface="Times New Roman" panose="02020603050405020304" pitchFamily="18" charset="0"/>
              </a:rPr>
              <a:t>2</a:t>
            </a:r>
            <a:r>
              <a:rPr lang="id-ID" sz="1800" spc="300" dirty="0">
                <a:solidFill>
                  <a:srgbClr val="FF0000"/>
                </a:solidFill>
                <a:effectLst/>
                <a:latin typeface="Times New Roman" panose="02020603050405020304" pitchFamily="18" charset="0"/>
                <a:ea typeface="Times New Roman" panose="02020603050405020304" pitchFamily="18" charset="0"/>
              </a:rPr>
              <a:t> </a:t>
            </a:r>
            <a:r>
              <a:rPr lang="id-ID" sz="1800" spc="30" dirty="0">
                <a:solidFill>
                  <a:srgbClr val="FF0000"/>
                </a:solidFill>
                <a:effectLst/>
                <a:latin typeface="Times New Roman" panose="02020603050405020304" pitchFamily="18" charset="0"/>
                <a:ea typeface="Times New Roman" panose="02020603050405020304" pitchFamily="18" charset="0"/>
              </a:rPr>
              <a:t>jam</a:t>
            </a:r>
            <a:r>
              <a:rPr lang="id-ID" sz="1800" spc="30" dirty="0">
                <a:effectLst/>
                <a:latin typeface="Times New Roman" panose="02020603050405020304" pitchFamily="18" charset="0"/>
                <a:ea typeface="Times New Roman" panose="02020603050405020304" pitchFamily="18" charset="0"/>
              </a:rPr>
              <a:t>, </a:t>
            </a:r>
            <a:r>
              <a:rPr lang="id-ID" sz="1800" spc="360" dirty="0">
                <a:effectLst/>
                <a:latin typeface="Times New Roman" panose="02020603050405020304" pitchFamily="18" charset="0"/>
                <a:ea typeface="Times New Roman" panose="02020603050405020304" pitchFamily="18" charset="0"/>
              </a:rPr>
              <a:t> </a:t>
            </a:r>
            <a:r>
              <a:rPr lang="id-ID" sz="1800" spc="30" dirty="0">
                <a:effectLst/>
                <a:latin typeface="Times New Roman" panose="02020603050405020304" pitchFamily="18" charset="0"/>
                <a:ea typeface="Times New Roman" panose="02020603050405020304" pitchFamily="18" charset="0"/>
              </a:rPr>
              <a:t>pada</a:t>
            </a:r>
            <a:r>
              <a:rPr lang="id-ID" sz="1800" spc="360" dirty="0">
                <a:effectLst/>
                <a:latin typeface="Times New Roman" panose="02020603050405020304" pitchFamily="18" charset="0"/>
                <a:ea typeface="Times New Roman" panose="02020603050405020304" pitchFamily="18" charset="0"/>
              </a:rPr>
              <a:t> </a:t>
            </a:r>
            <a:r>
              <a:rPr lang="id-ID" sz="1800" spc="25" dirty="0">
                <a:solidFill>
                  <a:srgbClr val="FF0000"/>
                </a:solidFill>
                <a:effectLst/>
                <a:latin typeface="Times New Roman" panose="02020603050405020304" pitchFamily="18" charset="0"/>
                <a:ea typeface="Times New Roman" panose="02020603050405020304" pitchFamily="18" charset="0"/>
              </a:rPr>
              <a:t>multi</a:t>
            </a:r>
            <a:r>
              <a:rPr lang="id-ID" sz="1800" spc="350" dirty="0">
                <a:solidFill>
                  <a:srgbClr val="FF0000"/>
                </a:solidFill>
                <a:effectLst/>
                <a:latin typeface="Times New Roman" panose="02020603050405020304" pitchFamily="18" charset="0"/>
                <a:ea typeface="Times New Roman" panose="02020603050405020304" pitchFamily="18" charset="0"/>
              </a:rPr>
              <a:t> </a:t>
            </a:r>
            <a:r>
              <a:rPr lang="id-ID" sz="1800" dirty="0">
                <a:solidFill>
                  <a:srgbClr val="FF0000"/>
                </a:solidFill>
                <a:effectLst/>
                <a:latin typeface="Times New Roman" panose="02020603050405020304" pitchFamily="18" charset="0"/>
                <a:ea typeface="Times New Roman" panose="02020603050405020304" pitchFamily="18" charset="0"/>
              </a:rPr>
              <a:t>½</a:t>
            </a:r>
            <a:r>
              <a:rPr lang="id-ID" sz="1800" spc="300" dirty="0">
                <a:solidFill>
                  <a:srgbClr val="FF0000"/>
                </a:solidFill>
                <a:effectLst/>
                <a:latin typeface="Times New Roman" panose="02020603050405020304" pitchFamily="18" charset="0"/>
                <a:ea typeface="Times New Roman" panose="02020603050405020304" pitchFamily="18" charset="0"/>
              </a:rPr>
              <a:t> </a:t>
            </a:r>
            <a:r>
              <a:rPr lang="id-ID" sz="1800" dirty="0">
                <a:solidFill>
                  <a:srgbClr val="FF0000"/>
                </a:solidFill>
                <a:effectLst/>
                <a:latin typeface="Times New Roman" panose="02020603050405020304" pitchFamily="18" charset="0"/>
                <a:ea typeface="Times New Roman" panose="02020603050405020304" pitchFamily="18" charset="0"/>
              </a:rPr>
              <a:t>-</a:t>
            </a:r>
            <a:r>
              <a:rPr lang="id-ID" sz="1800" spc="300" dirty="0">
                <a:solidFill>
                  <a:srgbClr val="FF0000"/>
                </a:solidFill>
                <a:effectLst/>
                <a:latin typeface="Times New Roman" panose="02020603050405020304" pitchFamily="18" charset="0"/>
                <a:ea typeface="Times New Roman" panose="02020603050405020304" pitchFamily="18" charset="0"/>
              </a:rPr>
              <a:t> </a:t>
            </a:r>
            <a:r>
              <a:rPr lang="id-ID" sz="1800" dirty="0">
                <a:solidFill>
                  <a:srgbClr val="FF0000"/>
                </a:solidFill>
                <a:effectLst/>
                <a:latin typeface="Times New Roman" panose="02020603050405020304" pitchFamily="18" charset="0"/>
                <a:ea typeface="Times New Roman" panose="02020603050405020304" pitchFamily="18" charset="0"/>
              </a:rPr>
              <a:t>1</a:t>
            </a:r>
            <a:r>
              <a:rPr lang="id-ID" sz="1800" spc="300" dirty="0">
                <a:solidFill>
                  <a:srgbClr val="FF0000"/>
                </a:solidFill>
                <a:effectLst/>
                <a:latin typeface="Times New Roman" panose="02020603050405020304" pitchFamily="18" charset="0"/>
                <a:ea typeface="Times New Roman" panose="02020603050405020304" pitchFamily="18" charset="0"/>
              </a:rPr>
              <a:t> </a:t>
            </a:r>
            <a:r>
              <a:rPr lang="id-ID" sz="1800" spc="25" dirty="0">
                <a:solidFill>
                  <a:srgbClr val="FF0000"/>
                </a:solidFill>
                <a:effectLst/>
                <a:latin typeface="Times New Roman" panose="02020603050405020304" pitchFamily="18" charset="0"/>
                <a:ea typeface="Times New Roman" panose="02020603050405020304" pitchFamily="18" charset="0"/>
              </a:rPr>
              <a:t>jam</a:t>
            </a:r>
            <a:r>
              <a:rPr lang="id-ID" sz="1800" spc="3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Pada permulaan kala II, umumnya kepala janin telah masuk P.A.P  </a:t>
            </a:r>
            <a:r>
              <a:rPr lang="id-ID" sz="1800" dirty="0">
                <a:solidFill>
                  <a:srgbClr val="FF0000"/>
                </a:solidFill>
                <a:effectLst/>
                <a:latin typeface="Times New Roman" panose="02020603050405020304" pitchFamily="18" charset="0"/>
                <a:ea typeface="Times New Roman" panose="02020603050405020304" pitchFamily="18" charset="0"/>
              </a:rPr>
              <a:t>ketuban yang menonjol biasanya akan pecah sendiri</a:t>
            </a:r>
            <a:r>
              <a:rPr lang="id-ID" sz="1800" dirty="0">
                <a:effectLst/>
                <a:latin typeface="Times New Roman" panose="02020603050405020304" pitchFamily="18" charset="0"/>
                <a:ea typeface="Times New Roman" panose="02020603050405020304" pitchFamily="18" charset="0"/>
              </a:rPr>
              <a:t>. Apabila belum pecah, ketuban harus dipecahkan. His datang lebih sering dan lebih kuat, lalu timbula</a:t>
            </a:r>
            <a:r>
              <a:rPr lang="en-AU" sz="1800" dirty="0">
                <a:effectLst/>
                <a:latin typeface="Times New Roman" panose="02020603050405020304" pitchFamily="18" charset="0"/>
                <a:ea typeface="Times New Roman" panose="02020603050405020304" pitchFamily="18" charset="0"/>
              </a:rPr>
              <a:t>h</a:t>
            </a:r>
            <a:r>
              <a:rPr lang="id-ID" sz="1800" dirty="0">
                <a:effectLst/>
                <a:latin typeface="Times New Roman" panose="02020603050405020304" pitchFamily="18" charset="0"/>
                <a:ea typeface="Times New Roman" panose="02020603050405020304" pitchFamily="18" charset="0"/>
              </a:rPr>
              <a:t> his mengedan. Penolong harus telah siap untuk memimpin</a:t>
            </a:r>
            <a:r>
              <a:rPr lang="id-ID" sz="1800" spc="-3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persalinan</a:t>
            </a:r>
            <a:endParaRPr lang="en-AU" sz="1800" dirty="0">
              <a:effectLst/>
              <a:latin typeface="Times New Roman" panose="02020603050405020304" pitchFamily="18" charset="0"/>
              <a:ea typeface="Times New Roman" panose="02020603050405020304" pitchFamily="18" charset="0"/>
            </a:endParaRPr>
          </a:p>
          <a:p>
            <a:endParaRPr lang="en-AU" dirty="0"/>
          </a:p>
        </p:txBody>
      </p:sp>
    </p:spTree>
    <p:extLst>
      <p:ext uri="{BB962C8B-B14F-4D97-AF65-F5344CB8AC3E}">
        <p14:creationId xmlns:p14="http://schemas.microsoft.com/office/powerpoint/2010/main" val="158160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D5574-3F3E-498B-907D-2C4B30AF967A}"/>
              </a:ext>
            </a:extLst>
          </p:cNvPr>
          <p:cNvSpPr>
            <a:spLocks noGrp="1"/>
          </p:cNvSpPr>
          <p:nvPr>
            <p:ph idx="1"/>
          </p:nvPr>
        </p:nvSpPr>
        <p:spPr>
          <a:xfrm>
            <a:off x="838200" y="192505"/>
            <a:ext cx="10515600" cy="3481137"/>
          </a:xfrm>
        </p:spPr>
        <p:txBody>
          <a:bodyPr>
            <a:normAutofit fontScale="70000" lnSpcReduction="20000"/>
          </a:bodyPr>
          <a:lstStyle/>
          <a:p>
            <a:pPr>
              <a:lnSpc>
                <a:spcPct val="170000"/>
              </a:lnSpc>
            </a:pPr>
            <a:r>
              <a:rPr lang="en-AU" sz="2400" dirty="0"/>
              <a:t>Pada </a:t>
            </a:r>
            <a:r>
              <a:rPr lang="en-AU" sz="2400" dirty="0" err="1"/>
              <a:t>tiap</a:t>
            </a:r>
            <a:r>
              <a:rPr lang="en-AU" sz="2400" dirty="0"/>
              <a:t> </a:t>
            </a:r>
            <a:r>
              <a:rPr lang="en-AU" sz="2400" dirty="0">
                <a:solidFill>
                  <a:srgbClr val="FF0000"/>
                </a:solidFill>
              </a:rPr>
              <a:t>his vulva </a:t>
            </a:r>
            <a:r>
              <a:rPr lang="en-AU" sz="2400" dirty="0" err="1">
                <a:solidFill>
                  <a:srgbClr val="FF0000"/>
                </a:solidFill>
              </a:rPr>
              <a:t>lebih</a:t>
            </a:r>
            <a:r>
              <a:rPr lang="en-AU" sz="2400" dirty="0">
                <a:solidFill>
                  <a:srgbClr val="FF0000"/>
                </a:solidFill>
              </a:rPr>
              <a:t> </a:t>
            </a:r>
            <a:r>
              <a:rPr lang="en-AU" sz="2400" dirty="0" err="1">
                <a:solidFill>
                  <a:srgbClr val="FF0000"/>
                </a:solidFill>
              </a:rPr>
              <a:t>membuka</a:t>
            </a:r>
            <a:r>
              <a:rPr lang="en-AU" sz="2400" dirty="0">
                <a:solidFill>
                  <a:srgbClr val="FF0000"/>
                </a:solidFill>
              </a:rPr>
              <a:t> </a:t>
            </a:r>
            <a:r>
              <a:rPr lang="en-AU" sz="2400" dirty="0"/>
              <a:t>dan </a:t>
            </a:r>
            <a:r>
              <a:rPr lang="en-AU" sz="2400" dirty="0" err="1"/>
              <a:t>kepala</a:t>
            </a:r>
            <a:r>
              <a:rPr lang="en-AU" sz="2400" dirty="0"/>
              <a:t> </a:t>
            </a:r>
            <a:r>
              <a:rPr lang="en-AU" sz="2400" dirty="0" err="1"/>
              <a:t>janin</a:t>
            </a:r>
            <a:r>
              <a:rPr lang="en-AU" sz="2400" dirty="0"/>
              <a:t> </a:t>
            </a:r>
            <a:r>
              <a:rPr lang="en-AU" sz="2400" dirty="0" err="1"/>
              <a:t>makin</a:t>
            </a:r>
            <a:r>
              <a:rPr lang="en-AU" sz="2400" dirty="0"/>
              <a:t> </a:t>
            </a:r>
            <a:r>
              <a:rPr lang="en-AU" sz="2400" dirty="0" err="1"/>
              <a:t>tampak</a:t>
            </a:r>
            <a:r>
              <a:rPr lang="en-AU" sz="2400" dirty="0"/>
              <a:t>. </a:t>
            </a:r>
            <a:r>
              <a:rPr lang="en-AU" sz="2400" dirty="0">
                <a:solidFill>
                  <a:srgbClr val="FF0000"/>
                </a:solidFill>
              </a:rPr>
              <a:t>Perineum </a:t>
            </a:r>
            <a:r>
              <a:rPr lang="en-AU" sz="2400" dirty="0" err="1">
                <a:solidFill>
                  <a:srgbClr val="FF0000"/>
                </a:solidFill>
              </a:rPr>
              <a:t>menjadi</a:t>
            </a:r>
            <a:r>
              <a:rPr lang="en-AU" sz="2400" dirty="0">
                <a:solidFill>
                  <a:srgbClr val="FF0000"/>
                </a:solidFill>
              </a:rPr>
              <a:t> </a:t>
            </a:r>
            <a:r>
              <a:rPr lang="en-AU" sz="2400" dirty="0" err="1">
                <a:solidFill>
                  <a:srgbClr val="FF0000"/>
                </a:solidFill>
              </a:rPr>
              <a:t>makin</a:t>
            </a:r>
            <a:r>
              <a:rPr lang="en-AU" sz="2400" dirty="0">
                <a:solidFill>
                  <a:srgbClr val="FF0000"/>
                </a:solidFill>
              </a:rPr>
              <a:t> </a:t>
            </a:r>
            <a:r>
              <a:rPr lang="en-AU" sz="2400" dirty="0" err="1">
                <a:solidFill>
                  <a:srgbClr val="FF0000"/>
                </a:solidFill>
              </a:rPr>
              <a:t>lebar</a:t>
            </a:r>
            <a:r>
              <a:rPr lang="en-AU" sz="2400" dirty="0">
                <a:solidFill>
                  <a:srgbClr val="FF0000"/>
                </a:solidFill>
              </a:rPr>
              <a:t> dan tipis, anus </a:t>
            </a:r>
            <a:r>
              <a:rPr lang="en-AU" sz="2400" dirty="0" err="1">
                <a:solidFill>
                  <a:srgbClr val="FF0000"/>
                </a:solidFill>
              </a:rPr>
              <a:t>membuka</a:t>
            </a:r>
            <a:r>
              <a:rPr lang="en-AU" sz="2400" dirty="0">
                <a:solidFill>
                  <a:srgbClr val="FF0000"/>
                </a:solidFill>
              </a:rPr>
              <a:t> </a:t>
            </a:r>
            <a:r>
              <a:rPr lang="en-AU" sz="2400" dirty="0" err="1">
                <a:solidFill>
                  <a:srgbClr val="FF0000"/>
                </a:solidFill>
              </a:rPr>
              <a:t>dinding</a:t>
            </a:r>
            <a:r>
              <a:rPr lang="en-AU" sz="2400" dirty="0">
                <a:solidFill>
                  <a:srgbClr val="FF0000"/>
                </a:solidFill>
              </a:rPr>
              <a:t> </a:t>
            </a:r>
            <a:r>
              <a:rPr lang="en-AU" sz="2400" dirty="0" err="1">
                <a:solidFill>
                  <a:srgbClr val="FF0000"/>
                </a:solidFill>
              </a:rPr>
              <a:t>rektum</a:t>
            </a:r>
            <a:r>
              <a:rPr lang="en-AU" sz="2400" dirty="0">
                <a:solidFill>
                  <a:srgbClr val="FF0000"/>
                </a:solidFill>
              </a:rPr>
              <a:t>.</a:t>
            </a:r>
            <a:r>
              <a:rPr lang="en-AU" sz="2400" dirty="0"/>
              <a:t> </a:t>
            </a:r>
            <a:r>
              <a:rPr lang="en-AU" sz="2400" dirty="0" err="1"/>
              <a:t>Dengan</a:t>
            </a:r>
            <a:r>
              <a:rPr lang="en-AU" sz="2400" dirty="0"/>
              <a:t> </a:t>
            </a:r>
            <a:r>
              <a:rPr lang="en-AU" sz="2400" dirty="0" err="1"/>
              <a:t>kekuatan</a:t>
            </a:r>
            <a:r>
              <a:rPr lang="en-AU" sz="2400" dirty="0"/>
              <a:t> his </a:t>
            </a:r>
            <a:r>
              <a:rPr lang="en-AU" sz="2400" dirty="0" err="1"/>
              <a:t>bersama</a:t>
            </a:r>
            <a:r>
              <a:rPr lang="en-AU" sz="2400" dirty="0"/>
              <a:t> </a:t>
            </a:r>
            <a:r>
              <a:rPr lang="en-AU" sz="2400" dirty="0" err="1"/>
              <a:t>dengan</a:t>
            </a:r>
            <a:r>
              <a:rPr lang="en-AU" sz="2400" dirty="0"/>
              <a:t> </a:t>
            </a:r>
            <a:r>
              <a:rPr lang="en-AU" sz="2400" dirty="0" err="1"/>
              <a:t>kekuatan</a:t>
            </a:r>
            <a:r>
              <a:rPr lang="en-AU" sz="2400" dirty="0"/>
              <a:t> </a:t>
            </a:r>
            <a:r>
              <a:rPr lang="en-AU" sz="2400" dirty="0" err="1"/>
              <a:t>mengejan</a:t>
            </a:r>
            <a:r>
              <a:rPr lang="en-AU" sz="2400" dirty="0"/>
              <a:t>, </a:t>
            </a:r>
            <a:r>
              <a:rPr lang="en-AU" sz="2400" dirty="0" err="1"/>
              <a:t>berturut-turut</a:t>
            </a:r>
            <a:r>
              <a:rPr lang="en-AU" sz="2400" dirty="0"/>
              <a:t> </a:t>
            </a:r>
            <a:r>
              <a:rPr lang="en-AU" sz="2400" dirty="0" err="1"/>
              <a:t>tampak</a:t>
            </a:r>
            <a:r>
              <a:rPr lang="en-AU" sz="2400" dirty="0"/>
              <a:t> bregma, </a:t>
            </a:r>
            <a:r>
              <a:rPr lang="en-AU" sz="2400" dirty="0" err="1"/>
              <a:t>dahi</a:t>
            </a:r>
            <a:r>
              <a:rPr lang="en-AU" sz="2400" dirty="0"/>
              <a:t>, </a:t>
            </a:r>
            <a:r>
              <a:rPr lang="en-AU" sz="2400" dirty="0" err="1"/>
              <a:t>muka</a:t>
            </a:r>
            <a:r>
              <a:rPr lang="en-AU" sz="2400" dirty="0"/>
              <a:t>, dan </a:t>
            </a:r>
            <a:r>
              <a:rPr lang="en-AU" sz="2400" dirty="0" err="1"/>
              <a:t>akhirnya</a:t>
            </a:r>
            <a:r>
              <a:rPr lang="en-AU" sz="2400" dirty="0"/>
              <a:t> </a:t>
            </a:r>
            <a:r>
              <a:rPr lang="en-AU" sz="2400" dirty="0" err="1"/>
              <a:t>dagu</a:t>
            </a:r>
            <a:r>
              <a:rPr lang="en-AU" sz="2400" dirty="0"/>
              <a:t>. </a:t>
            </a:r>
            <a:r>
              <a:rPr lang="en-AU" sz="2400" dirty="0" err="1"/>
              <a:t>Sesudah</a:t>
            </a:r>
            <a:r>
              <a:rPr lang="en-AU" sz="2400" dirty="0"/>
              <a:t> </a:t>
            </a:r>
            <a:r>
              <a:rPr lang="en-AU" sz="2400" dirty="0" err="1"/>
              <a:t>kepala</a:t>
            </a:r>
            <a:r>
              <a:rPr lang="en-AU" sz="2400" dirty="0"/>
              <a:t> </a:t>
            </a:r>
            <a:r>
              <a:rPr lang="en-AU" sz="2400" dirty="0" err="1"/>
              <a:t>lahir</a:t>
            </a:r>
            <a:r>
              <a:rPr lang="en-AU" sz="2400" dirty="0"/>
              <a:t>, </a:t>
            </a:r>
            <a:r>
              <a:rPr lang="en-AU" sz="2400" dirty="0" err="1"/>
              <a:t>kepala</a:t>
            </a:r>
            <a:r>
              <a:rPr lang="en-AU" sz="2400" dirty="0"/>
              <a:t> </a:t>
            </a:r>
            <a:r>
              <a:rPr lang="en-AU" sz="2400" dirty="0" err="1"/>
              <a:t>segera</a:t>
            </a:r>
            <a:r>
              <a:rPr lang="en-AU" sz="2400" dirty="0"/>
              <a:t> </a:t>
            </a:r>
            <a:r>
              <a:rPr lang="en-AU" sz="2400" dirty="0" err="1"/>
              <a:t>mengadakan</a:t>
            </a:r>
            <a:r>
              <a:rPr lang="en-AU" sz="2400" dirty="0"/>
              <a:t> </a:t>
            </a:r>
            <a:r>
              <a:rPr lang="en-AU" sz="2400" dirty="0" err="1"/>
              <a:t>rotasi</a:t>
            </a:r>
            <a:r>
              <a:rPr lang="en-AU" sz="2400" dirty="0"/>
              <a:t>, yang </a:t>
            </a:r>
            <a:r>
              <a:rPr lang="en-AU" sz="2400" dirty="0" err="1"/>
              <a:t>disebut</a:t>
            </a:r>
            <a:r>
              <a:rPr lang="en-AU" sz="2400" dirty="0"/>
              <a:t> </a:t>
            </a:r>
            <a:r>
              <a:rPr lang="en-AU" sz="2400" dirty="0" err="1">
                <a:solidFill>
                  <a:srgbClr val="FF0000"/>
                </a:solidFill>
              </a:rPr>
              <a:t>putaran</a:t>
            </a:r>
            <a:r>
              <a:rPr lang="en-AU" sz="2400" dirty="0">
                <a:solidFill>
                  <a:srgbClr val="FF0000"/>
                </a:solidFill>
              </a:rPr>
              <a:t> </a:t>
            </a:r>
            <a:r>
              <a:rPr lang="en-AU" sz="2400" dirty="0" err="1">
                <a:solidFill>
                  <a:srgbClr val="FF0000"/>
                </a:solidFill>
              </a:rPr>
              <a:t>paksi</a:t>
            </a:r>
            <a:r>
              <a:rPr lang="en-AU" sz="2400" dirty="0">
                <a:solidFill>
                  <a:srgbClr val="FF0000"/>
                </a:solidFill>
              </a:rPr>
              <a:t> </a:t>
            </a:r>
            <a:r>
              <a:rPr lang="en-AU" sz="2400" dirty="0" err="1">
                <a:solidFill>
                  <a:srgbClr val="FF0000"/>
                </a:solidFill>
              </a:rPr>
              <a:t>luar</a:t>
            </a:r>
            <a:r>
              <a:rPr lang="en-AU" sz="2400" dirty="0">
                <a:solidFill>
                  <a:srgbClr val="FF0000"/>
                </a:solidFill>
              </a:rPr>
              <a:t> </a:t>
            </a:r>
            <a:r>
              <a:rPr lang="en-AU" sz="2400" dirty="0"/>
              <a:t>(Gambar 23-16). </a:t>
            </a:r>
            <a:r>
              <a:rPr lang="en-AU" sz="2400" dirty="0" err="1"/>
              <a:t>Putaran</a:t>
            </a:r>
            <a:r>
              <a:rPr lang="en-AU" sz="2400" dirty="0"/>
              <a:t> </a:t>
            </a:r>
            <a:r>
              <a:rPr lang="en-AU" sz="2400" dirty="0" err="1"/>
              <a:t>paksi</a:t>
            </a:r>
            <a:r>
              <a:rPr lang="en-AU" sz="2400" dirty="0"/>
              <a:t> </a:t>
            </a:r>
            <a:r>
              <a:rPr lang="en-AU" sz="2400" dirty="0" err="1"/>
              <a:t>luar</a:t>
            </a:r>
            <a:r>
              <a:rPr lang="en-AU" sz="2400" dirty="0"/>
              <a:t> </a:t>
            </a:r>
            <a:r>
              <a:rPr lang="en-AU" sz="2400" dirty="0" err="1"/>
              <a:t>ini</a:t>
            </a:r>
            <a:r>
              <a:rPr lang="en-AU" sz="2400" dirty="0"/>
              <a:t> </a:t>
            </a:r>
            <a:r>
              <a:rPr lang="en-AU" sz="2400" dirty="0" err="1"/>
              <a:t>ialah</a:t>
            </a:r>
            <a:r>
              <a:rPr lang="en-AU" sz="2400" dirty="0"/>
              <a:t> </a:t>
            </a:r>
            <a:r>
              <a:rPr lang="en-AU" sz="2400" dirty="0" err="1"/>
              <a:t>gerakan</a:t>
            </a:r>
            <a:r>
              <a:rPr lang="en-AU" sz="2400" dirty="0"/>
              <a:t> </a:t>
            </a:r>
            <a:r>
              <a:rPr lang="en-AU" sz="2400" dirty="0" err="1"/>
              <a:t>kembali</a:t>
            </a:r>
            <a:r>
              <a:rPr lang="en-AU" sz="2400" dirty="0"/>
              <a:t> </a:t>
            </a:r>
            <a:r>
              <a:rPr lang="en-AU" sz="2400" dirty="0" err="1"/>
              <a:t>ke</a:t>
            </a:r>
            <a:r>
              <a:rPr lang="en-AU" sz="2400" dirty="0"/>
              <a:t> </a:t>
            </a:r>
            <a:r>
              <a:rPr lang="en-AU" sz="2400" dirty="0" err="1"/>
              <a:t>posisi</a:t>
            </a:r>
            <a:r>
              <a:rPr lang="en-AU" sz="2400" dirty="0"/>
              <a:t> </a:t>
            </a:r>
            <a:r>
              <a:rPr lang="en-AU" sz="2400" dirty="0" err="1"/>
              <a:t>sebelum</a:t>
            </a:r>
            <a:r>
              <a:rPr lang="en-AU" sz="2400" dirty="0"/>
              <a:t> </a:t>
            </a:r>
            <a:r>
              <a:rPr lang="en-AU" sz="2400" dirty="0" err="1"/>
              <a:t>putaran</a:t>
            </a:r>
            <a:r>
              <a:rPr lang="en-AU" sz="2400" dirty="0"/>
              <a:t> </a:t>
            </a:r>
            <a:r>
              <a:rPr lang="en-AU" sz="2400" dirty="0" err="1"/>
              <a:t>paksi</a:t>
            </a:r>
            <a:r>
              <a:rPr lang="en-AU" sz="2400" dirty="0"/>
              <a:t> </a:t>
            </a:r>
            <a:r>
              <a:rPr lang="en-AU" sz="2400" dirty="0" err="1"/>
              <a:t>dalam</a:t>
            </a:r>
            <a:r>
              <a:rPr lang="en-AU" sz="2400" dirty="0"/>
              <a:t> </a:t>
            </a:r>
            <a:r>
              <a:rPr lang="en-AU" sz="2400" dirty="0" err="1"/>
              <a:t>terjadi</a:t>
            </a:r>
            <a:r>
              <a:rPr lang="en-AU" sz="2400" dirty="0"/>
              <a:t>, </a:t>
            </a:r>
            <a:r>
              <a:rPr lang="en-AU" sz="2400" dirty="0" err="1"/>
              <a:t>untuk</a:t>
            </a:r>
            <a:r>
              <a:rPr lang="en-AU" sz="2400" dirty="0"/>
              <a:t> </a:t>
            </a:r>
            <a:r>
              <a:rPr lang="en-AU" sz="2400" dirty="0" err="1"/>
              <a:t>menyesuaikan</a:t>
            </a:r>
            <a:r>
              <a:rPr lang="en-AU" sz="2400" dirty="0"/>
              <a:t> </a:t>
            </a:r>
            <a:r>
              <a:rPr lang="en-AU" sz="2400" dirty="0" err="1"/>
              <a:t>kedudukan</a:t>
            </a:r>
            <a:r>
              <a:rPr lang="en-AU" sz="2400" dirty="0"/>
              <a:t> </a:t>
            </a:r>
            <a:r>
              <a:rPr lang="en-AU" sz="2400" dirty="0" err="1"/>
              <a:t>kepala</a:t>
            </a:r>
            <a:r>
              <a:rPr lang="en-AU" sz="2400" dirty="0"/>
              <a:t> </a:t>
            </a:r>
            <a:r>
              <a:rPr lang="en-AU" sz="2400" dirty="0" err="1"/>
              <a:t>dengan</a:t>
            </a:r>
            <a:r>
              <a:rPr lang="en-AU" sz="2400" dirty="0"/>
              <a:t> </a:t>
            </a:r>
            <a:r>
              <a:rPr lang="en-AU" sz="2400" dirty="0" err="1"/>
              <a:t>punggung</a:t>
            </a:r>
            <a:r>
              <a:rPr lang="en-AU" sz="2400" dirty="0"/>
              <a:t> </a:t>
            </a:r>
            <a:r>
              <a:rPr lang="en-AU" sz="2400" dirty="0" err="1"/>
              <a:t>anak</a:t>
            </a:r>
            <a:r>
              <a:rPr lang="en-AU" sz="2400" dirty="0"/>
              <a:t>. Bahu </a:t>
            </a:r>
            <a:r>
              <a:rPr lang="en-AU" sz="2400" dirty="0" err="1"/>
              <a:t>melintasi</a:t>
            </a:r>
            <a:r>
              <a:rPr lang="en-AU" sz="2400" dirty="0"/>
              <a:t> </a:t>
            </a:r>
            <a:r>
              <a:rPr lang="en-AU" sz="2400" dirty="0" err="1"/>
              <a:t>pintu</a:t>
            </a:r>
            <a:r>
              <a:rPr lang="en-AU" sz="2400" dirty="0"/>
              <a:t> </a:t>
            </a:r>
            <a:r>
              <a:rPr lang="en-AU" sz="2400" dirty="0" err="1"/>
              <a:t>atas</a:t>
            </a:r>
            <a:r>
              <a:rPr lang="en-AU" sz="2400" dirty="0"/>
              <a:t> </a:t>
            </a:r>
            <a:r>
              <a:rPr lang="en-AU" sz="2400" dirty="0" err="1"/>
              <a:t>panggul</a:t>
            </a:r>
            <a:r>
              <a:rPr lang="en-AU" sz="2400" dirty="0"/>
              <a:t> </a:t>
            </a:r>
            <a:r>
              <a:rPr lang="en-AU" sz="2400" dirty="0" err="1"/>
              <a:t>dalam</a:t>
            </a:r>
            <a:r>
              <a:rPr lang="en-AU" sz="2400" dirty="0"/>
              <a:t> </a:t>
            </a:r>
            <a:r>
              <a:rPr lang="en-AU" sz="2400" dirty="0" err="1"/>
              <a:t>keadaan</a:t>
            </a:r>
            <a:r>
              <a:rPr lang="en-AU" sz="2400" dirty="0"/>
              <a:t> miring. Di </a:t>
            </a:r>
            <a:r>
              <a:rPr lang="en-AU" sz="2400" dirty="0" err="1"/>
              <a:t>dalam</a:t>
            </a:r>
            <a:r>
              <a:rPr lang="en-AU" sz="2400" dirty="0"/>
              <a:t> </a:t>
            </a:r>
            <a:r>
              <a:rPr lang="en-AU" sz="2400" dirty="0" err="1"/>
              <a:t>rongga</a:t>
            </a:r>
            <a:r>
              <a:rPr lang="en-AU" sz="2400" dirty="0"/>
              <a:t> </a:t>
            </a:r>
            <a:r>
              <a:rPr lang="en-AU" sz="2400" dirty="0" err="1"/>
              <a:t>panggul</a:t>
            </a:r>
            <a:r>
              <a:rPr lang="en-AU" sz="2400" dirty="0"/>
              <a:t> bahu </a:t>
            </a:r>
            <a:r>
              <a:rPr lang="en-AU" sz="2400" dirty="0" err="1"/>
              <a:t>akan</a:t>
            </a:r>
            <a:r>
              <a:rPr lang="en-AU" sz="2400" dirty="0"/>
              <a:t> </a:t>
            </a:r>
            <a:r>
              <a:rPr lang="en-AU" sz="2400" dirty="0" err="1"/>
              <a:t>menyesuaikan</a:t>
            </a:r>
            <a:r>
              <a:rPr lang="en-AU" sz="2400" dirty="0"/>
              <a:t> </a:t>
            </a:r>
            <a:r>
              <a:rPr lang="en-AU" sz="2400" dirty="0" err="1"/>
              <a:t>diri</a:t>
            </a:r>
            <a:r>
              <a:rPr lang="en-AU" sz="2400" dirty="0"/>
              <a:t> </a:t>
            </a:r>
            <a:r>
              <a:rPr lang="en-AU" sz="2400" dirty="0" err="1"/>
              <a:t>dengan</a:t>
            </a:r>
            <a:r>
              <a:rPr lang="en-AU" sz="2400" dirty="0"/>
              <a:t> </a:t>
            </a:r>
            <a:r>
              <a:rPr lang="en-AU" sz="2400" dirty="0" err="1"/>
              <a:t>bentuk</a:t>
            </a:r>
            <a:r>
              <a:rPr lang="en-AU" sz="2400" dirty="0"/>
              <a:t> </a:t>
            </a:r>
            <a:r>
              <a:rPr lang="en-AU" sz="2400" dirty="0" err="1"/>
              <a:t>panggul</a:t>
            </a:r>
            <a:r>
              <a:rPr lang="en-AU" sz="2400" dirty="0"/>
              <a:t> yang </a:t>
            </a:r>
            <a:r>
              <a:rPr lang="en-AU" sz="2400" dirty="0" err="1"/>
              <a:t>dilaluinya</a:t>
            </a:r>
            <a:r>
              <a:rPr lang="en-AU" sz="2400" dirty="0"/>
              <a:t>, </a:t>
            </a:r>
            <a:r>
              <a:rPr lang="en-AU" sz="2400" dirty="0" err="1"/>
              <a:t>sehingga</a:t>
            </a:r>
            <a:r>
              <a:rPr lang="en-AU" sz="2400" dirty="0"/>
              <a:t> di </a:t>
            </a:r>
            <a:r>
              <a:rPr lang="en-AU" sz="2400" dirty="0" err="1"/>
              <a:t>dasar</a:t>
            </a:r>
            <a:r>
              <a:rPr lang="en-AU" sz="2400" dirty="0"/>
              <a:t> </a:t>
            </a:r>
            <a:r>
              <a:rPr lang="en-AU" sz="2400" dirty="0" err="1"/>
              <a:t>panggul</a:t>
            </a:r>
            <a:r>
              <a:rPr lang="en-AU" sz="2400" dirty="0"/>
              <a:t>, </a:t>
            </a:r>
            <a:r>
              <a:rPr lang="en-AU" sz="2400" dirty="0" err="1"/>
              <a:t>apabila</a:t>
            </a:r>
            <a:r>
              <a:rPr lang="en-AU" sz="2400" dirty="0"/>
              <a:t> </a:t>
            </a:r>
            <a:r>
              <a:rPr lang="en-AU" sz="2400" dirty="0" err="1"/>
              <a:t>kepala</a:t>
            </a:r>
            <a:r>
              <a:rPr lang="en-AU" sz="2400" dirty="0"/>
              <a:t> </a:t>
            </a:r>
            <a:r>
              <a:rPr lang="en-AU" sz="2400" dirty="0" err="1"/>
              <a:t>telah</a:t>
            </a:r>
            <a:r>
              <a:rPr lang="en-AU" sz="2400" dirty="0"/>
              <a:t> </a:t>
            </a:r>
            <a:r>
              <a:rPr lang="en-AU" sz="2400" dirty="0" err="1"/>
              <a:t>dilahirkan</a:t>
            </a:r>
            <a:r>
              <a:rPr lang="en-AU" sz="2400" dirty="0"/>
              <a:t>, bahu </a:t>
            </a:r>
            <a:r>
              <a:rPr lang="en-AU" sz="2400" dirty="0" err="1"/>
              <a:t>akan</a:t>
            </a:r>
            <a:r>
              <a:rPr lang="en-AU" sz="2400" dirty="0"/>
              <a:t> </a:t>
            </a:r>
            <a:r>
              <a:rPr lang="en-AU" sz="2400" dirty="0" err="1"/>
              <a:t>berada</a:t>
            </a:r>
            <a:r>
              <a:rPr lang="en-AU" sz="2400" dirty="0"/>
              <a:t> </a:t>
            </a:r>
            <a:r>
              <a:rPr lang="en-AU" sz="2400" dirty="0" err="1"/>
              <a:t>dalam</a:t>
            </a:r>
            <a:r>
              <a:rPr lang="en-AU" sz="2400" dirty="0"/>
              <a:t> </a:t>
            </a:r>
            <a:r>
              <a:rPr lang="en-AU" sz="2400" dirty="0" err="1"/>
              <a:t>posisi</a:t>
            </a:r>
            <a:r>
              <a:rPr lang="en-AU" sz="2400" dirty="0"/>
              <a:t> </a:t>
            </a:r>
            <a:r>
              <a:rPr lang="en-AU" sz="2400" dirty="0" err="1"/>
              <a:t>depan</a:t>
            </a:r>
            <a:r>
              <a:rPr lang="en-AU" sz="2400" dirty="0"/>
              <a:t> </a:t>
            </a:r>
            <a:r>
              <a:rPr lang="en-AU" sz="2400" dirty="0" err="1"/>
              <a:t>belakang</a:t>
            </a:r>
            <a:r>
              <a:rPr lang="en-AU" sz="2400" dirty="0"/>
              <a:t>. </a:t>
            </a:r>
          </a:p>
        </p:txBody>
      </p:sp>
      <p:pic>
        <p:nvPicPr>
          <p:cNvPr id="5" name="Picture 4">
            <a:extLst>
              <a:ext uri="{FF2B5EF4-FFF2-40B4-BE49-F238E27FC236}">
                <a16:creationId xmlns:a16="http://schemas.microsoft.com/office/drawing/2014/main" id="{A1901D07-5993-4BFC-BC78-1976B8D83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740" y="3429000"/>
            <a:ext cx="7344520" cy="2875181"/>
          </a:xfrm>
          <a:prstGeom prst="rect">
            <a:avLst/>
          </a:prstGeom>
        </p:spPr>
      </p:pic>
    </p:spTree>
    <p:extLst>
      <p:ext uri="{BB962C8B-B14F-4D97-AF65-F5344CB8AC3E}">
        <p14:creationId xmlns:p14="http://schemas.microsoft.com/office/powerpoint/2010/main" val="1528681575"/>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Basis</Template>
  <TotalTime>1685</TotalTime>
  <Words>1339</Words>
  <Application>Microsoft Office PowerPoint</Application>
  <PresentationFormat>Widescreen</PresentationFormat>
  <Paragraphs>84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Corbel</vt:lpstr>
      <vt:lpstr>Times New Roman</vt:lpstr>
      <vt:lpstr>Wingdings</vt:lpstr>
      <vt:lpstr>Basis</vt:lpstr>
      <vt:lpstr>TANDA INPARTU &amp; MEKANISME PARTUS NORMAL</vt:lpstr>
      <vt:lpstr>Penyebab dapat terjadinya parturisi</vt:lpstr>
      <vt:lpstr>Faktor yang mempengaruhi</vt:lpstr>
      <vt:lpstr>PowerPoint Presentation</vt:lpstr>
      <vt:lpstr>Tanda permulaan parturisi</vt:lpstr>
      <vt:lpstr>Tanda-tanda Inpartu</vt:lpstr>
      <vt:lpstr>Kala dalam Parturisi</vt:lpstr>
      <vt:lpstr>PowerPoint Presentation</vt:lpstr>
      <vt:lpstr>PowerPoint Presentation</vt:lpstr>
      <vt:lpstr>PowerPoint Presentation</vt:lpstr>
      <vt:lpstr>KALA III</vt:lpstr>
      <vt:lpstr>PowerPoint Presentation</vt:lpstr>
      <vt:lpstr>KALA IV</vt:lpstr>
      <vt:lpstr>INVOLUSI</vt:lpstr>
      <vt:lpstr>Mekanisme Parturisi Normal</vt:lpstr>
      <vt:lpstr>PowerPoint Presentation</vt:lpstr>
      <vt:lpstr>PowerPoint Presentation</vt:lpstr>
      <vt:lpstr>REFERENSI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Nabilah Nurul</dc:creator>
  <cp:lastModifiedBy>Nabilah Nurul</cp:lastModifiedBy>
  <cp:revision>34</cp:revision>
  <dcterms:created xsi:type="dcterms:W3CDTF">2021-05-26T00:20:28Z</dcterms:created>
  <dcterms:modified xsi:type="dcterms:W3CDTF">2021-05-27T04:25:40Z</dcterms:modified>
</cp:coreProperties>
</file>