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281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79525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90550" y="1279525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8553450" y="0"/>
                </a:moveTo>
                <a:lnTo>
                  <a:pt x="0" y="0"/>
                </a:lnTo>
                <a:lnTo>
                  <a:pt x="0" y="228600"/>
                </a:lnTo>
                <a:lnTo>
                  <a:pt x="8553450" y="228600"/>
                </a:lnTo>
                <a:lnTo>
                  <a:pt x="8553450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94234"/>
            <a:ext cx="1948814" cy="77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4837" y="1693926"/>
            <a:ext cx="8084184" cy="3649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F4A3B-3CE8-4551-95C4-8E898396B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754053"/>
          </a:xfrm>
        </p:spPr>
        <p:txBody>
          <a:bodyPr/>
          <a:lstStyle/>
          <a:p>
            <a:pPr algn="ctr"/>
            <a:r>
              <a:rPr lang="en-US" dirty="0" err="1"/>
              <a:t>Anatomi</a:t>
            </a:r>
            <a:r>
              <a:rPr lang="en-US" dirty="0"/>
              <a:t> pelvis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787AAB-176F-4DCE-B2E6-763D03DAE3A9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04213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614" y="461594"/>
            <a:ext cx="73425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" dirty="0"/>
              <a:t>Tulang</a:t>
            </a:r>
            <a:r>
              <a:rPr sz="4400" spc="-25" dirty="0"/>
              <a:t> </a:t>
            </a:r>
            <a:r>
              <a:rPr sz="4400" spc="-15" dirty="0"/>
              <a:t>Pelvis:</a:t>
            </a:r>
            <a:r>
              <a:rPr sz="4400" spc="-25" dirty="0"/>
              <a:t> </a:t>
            </a:r>
            <a:r>
              <a:rPr sz="4400" spc="-5" dirty="0"/>
              <a:t>Pubis</a:t>
            </a:r>
            <a:r>
              <a:rPr sz="4400" spc="-25" dirty="0"/>
              <a:t> </a:t>
            </a:r>
            <a:r>
              <a:rPr sz="4400" spc="-10" dirty="0"/>
              <a:t>(Kemaluan)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050" y="1557400"/>
            <a:ext cx="4321175" cy="44338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Sacrum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849833"/>
            <a:ext cx="4307840" cy="200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40" dirty="0">
                <a:latin typeface="Calibri"/>
                <a:cs typeface="Calibri"/>
              </a:rPr>
              <a:t>Terdiri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dari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vertebrae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yang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menyatu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Berbentuk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segitiga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5" dirty="0">
                <a:latin typeface="Calibri"/>
                <a:cs typeface="Calibri"/>
              </a:rPr>
              <a:t>Terbagi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Lateral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Mass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&amp;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Central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Mass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5600" y="115951"/>
            <a:ext cx="2846451" cy="2808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687" y="3432175"/>
            <a:ext cx="2665349" cy="30130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1101" y="3457575"/>
            <a:ext cx="3135249" cy="295592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57287" y="3081273"/>
            <a:ext cx="2462530" cy="288925"/>
          </a:xfrm>
          <a:prstGeom prst="rect">
            <a:avLst/>
          </a:prstGeom>
          <a:ln w="25400">
            <a:solidFill>
              <a:srgbClr val="F795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2105"/>
              </a:lnSpc>
            </a:pPr>
            <a:r>
              <a:rPr sz="1800" spc="-10" dirty="0">
                <a:latin typeface="Calibri"/>
                <a:cs typeface="Calibri"/>
              </a:rPr>
              <a:t>Anterior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27651" y="3049587"/>
            <a:ext cx="2462530" cy="287655"/>
          </a:xfrm>
          <a:prstGeom prst="rect">
            <a:avLst/>
          </a:prstGeom>
          <a:ln w="25400">
            <a:solidFill>
              <a:srgbClr val="F795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11530">
              <a:lnSpc>
                <a:spcPts val="2100"/>
              </a:lnSpc>
            </a:pPr>
            <a:r>
              <a:rPr sz="1800" spc="-15" dirty="0">
                <a:latin typeface="Calibri"/>
                <a:cs typeface="Calibri"/>
              </a:rPr>
              <a:t>Posterior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2244" y="0"/>
              <a:ext cx="5335524" cy="90068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73100" y="3800347"/>
            <a:ext cx="16605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4180" algn="l"/>
              </a:tabLst>
            </a:pPr>
            <a:r>
              <a:rPr sz="1700" spc="-165" dirty="0">
                <a:solidFill>
                  <a:srgbClr val="F8F8F8"/>
                </a:solidFill>
                <a:latin typeface="Cambria"/>
                <a:cs typeface="Cambria"/>
              </a:rPr>
              <a:t>▣	</a:t>
            </a:r>
            <a:r>
              <a:rPr sz="2600" b="1" dirty="0">
                <a:solidFill>
                  <a:srgbClr val="C00000"/>
                </a:solidFill>
                <a:latin typeface="Palatino Linotype"/>
                <a:cs typeface="Palatino Linotype"/>
              </a:rPr>
              <a:t>Gre</a:t>
            </a:r>
            <a:r>
              <a:rPr sz="260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2600" b="1" dirty="0">
                <a:solidFill>
                  <a:srgbClr val="C00000"/>
                </a:solidFill>
                <a:latin typeface="Palatino Linotype"/>
                <a:cs typeface="Palatino Linotype"/>
              </a:rPr>
              <a:t>ter:</a:t>
            </a:r>
            <a:endParaRPr sz="26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2984" y="4271264"/>
            <a:ext cx="301498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 marR="5080" indent="-281940">
              <a:lnSpc>
                <a:spcPct val="100000"/>
              </a:lnSpc>
              <a:spcBef>
                <a:spcPts val="100"/>
              </a:spcBef>
              <a:buSzPct val="79166"/>
              <a:buFont typeface="Cambria"/>
              <a:buChar char="◾"/>
              <a:tabLst>
                <a:tab pos="294005" algn="l"/>
                <a:tab pos="294640" algn="l"/>
              </a:tabLst>
            </a:pPr>
            <a:r>
              <a:rPr sz="240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Panggul</a:t>
            </a:r>
            <a:r>
              <a:rPr sz="240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yang</a:t>
            </a:r>
            <a:r>
              <a:rPr sz="2400" b="1" spc="-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FFFFFF"/>
                </a:solidFill>
                <a:latin typeface="Palatino Linotype"/>
                <a:cs typeface="Palatino Linotype"/>
              </a:rPr>
              <a:t>lebih </a:t>
            </a:r>
            <a:r>
              <a:rPr sz="2400" b="1" spc="-5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FFFFFF"/>
                </a:solidFill>
                <a:latin typeface="Palatino Linotype"/>
                <a:cs typeface="Palatino Linotype"/>
              </a:rPr>
              <a:t>besar</a:t>
            </a:r>
            <a:endParaRPr sz="2400">
              <a:latin typeface="Palatino Linotype"/>
              <a:cs typeface="Palatino Linotype"/>
            </a:endParaRPr>
          </a:p>
          <a:p>
            <a:pPr marL="294005" marR="72390" indent="-281940">
              <a:lnSpc>
                <a:spcPct val="100000"/>
              </a:lnSpc>
              <a:spcBef>
                <a:spcPts val="575"/>
              </a:spcBef>
              <a:buSzPct val="79166"/>
              <a:buFont typeface="Cambria"/>
              <a:buChar char="◾"/>
              <a:tabLst>
                <a:tab pos="294005" algn="l"/>
                <a:tab pos="294640" algn="l"/>
              </a:tabLst>
            </a:pPr>
            <a:r>
              <a:rPr sz="2400" b="1" dirty="0">
                <a:solidFill>
                  <a:srgbClr val="FFFFFF"/>
                </a:solidFill>
                <a:latin typeface="Palatino Linotype"/>
                <a:cs typeface="Palatino Linotype"/>
              </a:rPr>
              <a:t>Bagian</a:t>
            </a:r>
            <a:r>
              <a:rPr sz="240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FFFFFF"/>
                </a:solidFill>
                <a:latin typeface="Palatino Linotype"/>
                <a:cs typeface="Palatino Linotype"/>
              </a:rPr>
              <a:t>dari</a:t>
            </a:r>
            <a:r>
              <a:rPr sz="2400" b="1" spc="-4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rongga </a:t>
            </a:r>
            <a:r>
              <a:rPr sz="2400" b="1" spc="-5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FFFFFF"/>
                </a:solidFill>
                <a:latin typeface="Palatino Linotype"/>
                <a:cs typeface="Palatino Linotype"/>
              </a:rPr>
              <a:t>perut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4989" y="3719985"/>
            <a:ext cx="3603625" cy="24796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423545" algn="l"/>
              </a:tabLst>
            </a:pPr>
            <a:r>
              <a:rPr sz="1700" spc="-165" dirty="0">
                <a:solidFill>
                  <a:srgbClr val="F8F8F8"/>
                </a:solidFill>
                <a:latin typeface="Cambria"/>
                <a:cs typeface="Cambria"/>
              </a:rPr>
              <a:t>▣	</a:t>
            </a:r>
            <a:r>
              <a:rPr sz="260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Lesser:</a:t>
            </a:r>
            <a:endParaRPr sz="2600">
              <a:latin typeface="Palatino Linotype"/>
              <a:cs typeface="Palatino Linotype"/>
            </a:endParaRPr>
          </a:p>
          <a:p>
            <a:pPr marL="744220" marR="139700" indent="-281940">
              <a:lnSpc>
                <a:spcPct val="100000"/>
              </a:lnSpc>
              <a:spcBef>
                <a:spcPts val="585"/>
              </a:spcBef>
              <a:buSzPct val="79166"/>
              <a:buFont typeface="Cambria"/>
              <a:buChar char="◾"/>
              <a:tabLst>
                <a:tab pos="743585" algn="l"/>
                <a:tab pos="744220" algn="l"/>
              </a:tabLst>
            </a:pPr>
            <a:r>
              <a:rPr sz="2400" b="1" dirty="0">
                <a:solidFill>
                  <a:srgbClr val="FFFFFF"/>
                </a:solidFill>
                <a:latin typeface="Palatino Linotype"/>
                <a:cs typeface="Palatino Linotype"/>
              </a:rPr>
              <a:t>Panggul</a:t>
            </a:r>
            <a:r>
              <a:rPr sz="2400" b="1" spc="-4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yang</a:t>
            </a:r>
            <a:r>
              <a:rPr sz="2400" b="1" spc="-4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FFFFFF"/>
                </a:solidFill>
                <a:latin typeface="Palatino Linotype"/>
                <a:cs typeface="Palatino Linotype"/>
              </a:rPr>
              <a:t>lebih </a:t>
            </a:r>
            <a:r>
              <a:rPr sz="2400" b="1" spc="-5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FFFFFF"/>
                </a:solidFill>
                <a:latin typeface="Palatino Linotype"/>
                <a:cs typeface="Palatino Linotype"/>
              </a:rPr>
              <a:t>kecil/rendah</a:t>
            </a:r>
            <a:endParaRPr sz="2400">
              <a:latin typeface="Palatino Linotype"/>
              <a:cs typeface="Palatino Linotype"/>
            </a:endParaRPr>
          </a:p>
          <a:p>
            <a:pPr marL="744220" marR="5080" indent="-281940">
              <a:lnSpc>
                <a:spcPct val="100000"/>
              </a:lnSpc>
              <a:spcBef>
                <a:spcPts val="575"/>
              </a:spcBef>
              <a:buSzPct val="79166"/>
              <a:buFont typeface="Cambria"/>
              <a:buChar char="◾"/>
              <a:tabLst>
                <a:tab pos="743585" algn="l"/>
                <a:tab pos="744220" algn="l"/>
              </a:tabLst>
            </a:pPr>
            <a:r>
              <a:rPr sz="2400" b="1" dirty="0">
                <a:solidFill>
                  <a:srgbClr val="FFFFFF"/>
                </a:solidFill>
                <a:latin typeface="Palatino Linotype"/>
                <a:cs typeface="Palatino Linotype"/>
              </a:rPr>
              <a:t>Terletak di bagian </a:t>
            </a:r>
            <a:r>
              <a:rPr sz="2400" b="1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FFFFFF"/>
                </a:solidFill>
                <a:latin typeface="Palatino Linotype"/>
                <a:cs typeface="Palatino Linotype"/>
              </a:rPr>
              <a:t>inferior</a:t>
            </a:r>
            <a:r>
              <a:rPr sz="2400" b="1" spc="-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FFFFFF"/>
                </a:solidFill>
                <a:latin typeface="Palatino Linotype"/>
                <a:cs typeface="Palatino Linotype"/>
              </a:rPr>
              <a:t>pelivic</a:t>
            </a:r>
            <a:r>
              <a:rPr sz="2400" b="1" spc="-5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FFFFFF"/>
                </a:solidFill>
                <a:latin typeface="Palatino Linotype"/>
                <a:cs typeface="Palatino Linotype"/>
              </a:rPr>
              <a:t>brim </a:t>
            </a:r>
            <a:r>
              <a:rPr sz="2400" b="1" spc="-5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FFFFFF"/>
                </a:solidFill>
                <a:latin typeface="Palatino Linotype"/>
                <a:cs typeface="Palatino Linotype"/>
              </a:rPr>
              <a:t>atau</a:t>
            </a:r>
            <a:r>
              <a:rPr sz="240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FFFFFF"/>
                </a:solidFill>
                <a:latin typeface="Palatino Linotype"/>
                <a:cs typeface="Palatino Linotype"/>
              </a:rPr>
              <a:t>inlet</a:t>
            </a:r>
            <a:r>
              <a:rPr sz="2400" b="1" spc="-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FFFFFF"/>
                </a:solidFill>
                <a:latin typeface="Palatino Linotype"/>
                <a:cs typeface="Palatino Linotype"/>
              </a:rPr>
              <a:t>pelvic</a:t>
            </a:r>
            <a:endParaRPr sz="2400">
              <a:latin typeface="Palatino Linotype"/>
              <a:cs typeface="Palatino Linotyp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8312" y="836549"/>
            <a:ext cx="7775639" cy="2695702"/>
            <a:chOff x="468312" y="836549"/>
            <a:chExt cx="7775639" cy="2695702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312" y="836549"/>
              <a:ext cx="2808224" cy="26955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1701" y="836676"/>
              <a:ext cx="4032250" cy="2695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350" y="1044575"/>
              <a:ext cx="8629650" cy="220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155" y="697991"/>
              <a:ext cx="5394960" cy="64465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0491" y="320166"/>
            <a:ext cx="4843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Franklin Gothic Medium"/>
                <a:cs typeface="Franklin Gothic Medium"/>
              </a:rPr>
              <a:t>TRUE</a:t>
            </a:r>
            <a:r>
              <a:rPr sz="3600" b="0" spc="-40" dirty="0">
                <a:latin typeface="Franklin Gothic Medium"/>
                <a:cs typeface="Franklin Gothic Medium"/>
              </a:rPr>
              <a:t> </a:t>
            </a:r>
            <a:r>
              <a:rPr sz="3600" b="0" spc="-5" dirty="0">
                <a:latin typeface="Franklin Gothic Medium"/>
                <a:cs typeface="Franklin Gothic Medium"/>
              </a:rPr>
              <a:t>AND</a:t>
            </a:r>
            <a:r>
              <a:rPr sz="3600" b="0" spc="-25" dirty="0">
                <a:latin typeface="Franklin Gothic Medium"/>
                <a:cs typeface="Franklin Gothic Medium"/>
              </a:rPr>
              <a:t> </a:t>
            </a:r>
            <a:r>
              <a:rPr sz="3600" b="0" spc="-40" dirty="0">
                <a:latin typeface="Franklin Gothic Medium"/>
                <a:cs typeface="Franklin Gothic Medium"/>
              </a:rPr>
              <a:t>FALSE</a:t>
            </a:r>
            <a:r>
              <a:rPr sz="3600" b="0" spc="-15" dirty="0">
                <a:latin typeface="Franklin Gothic Medium"/>
                <a:cs typeface="Franklin Gothic Medium"/>
              </a:rPr>
              <a:t> </a:t>
            </a:r>
            <a:r>
              <a:rPr sz="3600" b="0" spc="-35" dirty="0">
                <a:latin typeface="Franklin Gothic Medium"/>
                <a:cs typeface="Franklin Gothic Medium"/>
              </a:rPr>
              <a:t>PELVIS</a:t>
            </a:r>
            <a:endParaRPr sz="3600">
              <a:latin typeface="Franklin Gothic Medium"/>
              <a:cs typeface="Franklin Gothic Medium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0112" y="1197038"/>
            <a:ext cx="7127875" cy="46084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194" y="304927"/>
            <a:ext cx="2057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333399"/>
                </a:solidFill>
              </a:rPr>
              <a:t>True</a:t>
            </a:r>
            <a:r>
              <a:rPr sz="3600" spc="-85" dirty="0">
                <a:solidFill>
                  <a:srgbClr val="333399"/>
                </a:solidFill>
              </a:rPr>
              <a:t> </a:t>
            </a:r>
            <a:r>
              <a:rPr sz="3600" spc="-15" dirty="0">
                <a:solidFill>
                  <a:srgbClr val="333399"/>
                </a:solidFill>
              </a:rPr>
              <a:t>Pelvis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4118" y="2545144"/>
            <a:ext cx="6607968" cy="35476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35037" y="981075"/>
            <a:ext cx="6877050" cy="1511300"/>
          </a:xfrm>
          <a:prstGeom prst="rect">
            <a:avLst/>
          </a:prstGeom>
          <a:ln w="25400">
            <a:solidFill>
              <a:srgbClr val="F79546"/>
            </a:solidFill>
          </a:ln>
        </p:spPr>
        <p:txBody>
          <a:bodyPr vert="horz" wrap="square" lIns="0" tIns="1873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475"/>
              </a:spcBef>
            </a:pPr>
            <a:r>
              <a:rPr sz="2400" b="1" spc="-35" dirty="0">
                <a:latin typeface="Calibri"/>
                <a:cs typeface="Calibri"/>
              </a:rPr>
              <a:t>Terdiri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dari:</a:t>
            </a:r>
            <a:endParaRPr sz="24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434975" algn="l"/>
              </a:tabLst>
            </a:pPr>
            <a:r>
              <a:rPr sz="2400" b="1" spc="-10" dirty="0">
                <a:latin typeface="Calibri"/>
                <a:cs typeface="Calibri"/>
              </a:rPr>
              <a:t>Pelvic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Inlet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Pintu 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Atas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Panggul</a:t>
            </a:r>
            <a:endParaRPr sz="24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4975" algn="l"/>
              </a:tabLst>
            </a:pPr>
            <a:r>
              <a:rPr sz="2400" b="1" spc="-10" dirty="0">
                <a:latin typeface="Calibri"/>
                <a:cs typeface="Calibri"/>
              </a:rPr>
              <a:t>Pelvic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Outlet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Pintu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Bawah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Panggul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501" y="1557274"/>
            <a:ext cx="4021266" cy="344496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312" y="1341500"/>
            <a:ext cx="3920618" cy="38623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0338" y="135382"/>
            <a:ext cx="71805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0" dirty="0">
                <a:latin typeface="Calibri"/>
                <a:cs typeface="Calibri"/>
              </a:rPr>
              <a:t>Diameter</a:t>
            </a:r>
            <a:r>
              <a:rPr sz="4400" b="0" spc="-40" dirty="0">
                <a:latin typeface="Calibri"/>
                <a:cs typeface="Calibri"/>
              </a:rPr>
              <a:t> </a:t>
            </a:r>
            <a:r>
              <a:rPr sz="4400" b="0" spc="-5" dirty="0">
                <a:latin typeface="Calibri"/>
                <a:cs typeface="Calibri"/>
              </a:rPr>
              <a:t>Inlet</a:t>
            </a:r>
            <a:r>
              <a:rPr sz="4400" b="0" spc="-10" dirty="0">
                <a:latin typeface="Calibri"/>
                <a:cs typeface="Calibri"/>
              </a:rPr>
              <a:t> </a:t>
            </a:r>
            <a:r>
              <a:rPr sz="4400" b="0" spc="-5" dirty="0">
                <a:latin typeface="Calibri"/>
                <a:cs typeface="Calibri"/>
              </a:rPr>
              <a:t>dan</a:t>
            </a:r>
            <a:r>
              <a:rPr sz="4400" b="0" spc="-20" dirty="0">
                <a:latin typeface="Calibri"/>
                <a:cs typeface="Calibri"/>
              </a:rPr>
              <a:t> </a:t>
            </a:r>
            <a:r>
              <a:rPr sz="4400" b="0" spc="-5" dirty="0">
                <a:latin typeface="Calibri"/>
                <a:cs typeface="Calibri"/>
              </a:rPr>
              <a:t>outlet</a:t>
            </a:r>
            <a:r>
              <a:rPr sz="4400" b="0" spc="-15" dirty="0">
                <a:latin typeface="Calibri"/>
                <a:cs typeface="Calibri"/>
              </a:rPr>
              <a:t> Pelvis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400" y="842899"/>
            <a:ext cx="9041130" cy="3665854"/>
            <a:chOff x="25400" y="842899"/>
            <a:chExt cx="9041130" cy="366585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00" y="981075"/>
              <a:ext cx="4762500" cy="35274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3676" y="842899"/>
              <a:ext cx="4292600" cy="363537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25412" y="4576762"/>
            <a:ext cx="4248150" cy="2089150"/>
          </a:xfrm>
          <a:prstGeom prst="rect">
            <a:avLst/>
          </a:prstGeom>
          <a:ln w="25400">
            <a:solidFill>
              <a:srgbClr val="F79546"/>
            </a:solidFill>
          </a:ln>
        </p:spPr>
        <p:txBody>
          <a:bodyPr vert="horz" wrap="square" lIns="0" tIns="90805" rIns="0" bIns="0" rtlCol="0">
            <a:spAutoFit/>
          </a:bodyPr>
          <a:lstStyle/>
          <a:p>
            <a:pPr marL="434340" marR="86360" indent="-342900">
              <a:lnSpc>
                <a:spcPts val="2150"/>
              </a:lnSpc>
              <a:spcBef>
                <a:spcPts val="715"/>
              </a:spcBef>
              <a:buAutoNum type="arabicPeriod"/>
              <a:tabLst>
                <a:tab pos="434340" algn="l"/>
                <a:tab pos="434975" algn="l"/>
              </a:tabLst>
            </a:pPr>
            <a:r>
              <a:rPr sz="1800" spc="-165" dirty="0">
                <a:latin typeface="Arial MT"/>
                <a:cs typeface="Arial MT"/>
              </a:rPr>
              <a:t>Jarak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40" dirty="0">
                <a:latin typeface="Arial MT"/>
                <a:cs typeface="Arial MT"/>
              </a:rPr>
              <a:t>dari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40" dirty="0">
                <a:latin typeface="Arial MT"/>
                <a:cs typeface="Arial MT"/>
              </a:rPr>
              <a:t>Simfisis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70" dirty="0">
                <a:latin typeface="Arial MT"/>
                <a:cs typeface="Arial MT"/>
              </a:rPr>
              <a:t>ke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170" dirty="0">
                <a:latin typeface="Arial MT"/>
                <a:cs typeface="Arial MT"/>
              </a:rPr>
              <a:t>Promontorium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40" dirty="0">
                <a:latin typeface="Arial MT"/>
                <a:cs typeface="Arial MT"/>
              </a:rPr>
              <a:t>lebih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165" dirty="0">
                <a:latin typeface="Arial MT"/>
                <a:cs typeface="Arial MT"/>
              </a:rPr>
              <a:t>k</a:t>
            </a:r>
            <a:r>
              <a:rPr sz="1800" spc="-150" dirty="0">
                <a:latin typeface="Arial MT"/>
                <a:cs typeface="Arial MT"/>
              </a:rPr>
              <a:t>ur</a:t>
            </a:r>
            <a:r>
              <a:rPr sz="1800" spc="-195" dirty="0">
                <a:latin typeface="Arial MT"/>
                <a:cs typeface="Arial MT"/>
              </a:rPr>
              <a:t>a</a:t>
            </a:r>
            <a:r>
              <a:rPr sz="1800" spc="-190" dirty="0">
                <a:latin typeface="Arial MT"/>
                <a:cs typeface="Arial MT"/>
              </a:rPr>
              <a:t>n</a:t>
            </a:r>
            <a:r>
              <a:rPr sz="1800" spc="-185" dirty="0">
                <a:latin typeface="Arial MT"/>
                <a:cs typeface="Arial MT"/>
              </a:rPr>
              <a:t>g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spc="-190" dirty="0">
                <a:latin typeface="Arial MT"/>
                <a:cs typeface="Arial MT"/>
              </a:rPr>
              <a:t>1</a:t>
            </a:r>
            <a:r>
              <a:rPr sz="1800" spc="-185" dirty="0">
                <a:latin typeface="Arial MT"/>
                <a:cs typeface="Arial MT"/>
              </a:rPr>
              <a:t>2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160" dirty="0">
                <a:latin typeface="Arial MT"/>
                <a:cs typeface="Arial MT"/>
              </a:rPr>
              <a:t>c</a:t>
            </a:r>
            <a:r>
              <a:rPr sz="1800" spc="-270" dirty="0">
                <a:latin typeface="Arial MT"/>
                <a:cs typeface="Arial MT"/>
              </a:rPr>
              <a:t>m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20" dirty="0">
                <a:solidFill>
                  <a:srgbClr val="C00000"/>
                </a:solidFill>
                <a:latin typeface="Arial MT"/>
                <a:cs typeface="Arial MT"/>
              </a:rPr>
              <a:t>K</a:t>
            </a:r>
            <a:r>
              <a:rPr sz="1800" spc="-195" dirty="0">
                <a:solidFill>
                  <a:srgbClr val="C00000"/>
                </a:solidFill>
                <a:latin typeface="Arial MT"/>
                <a:cs typeface="Arial MT"/>
              </a:rPr>
              <a:t>o</a:t>
            </a:r>
            <a:r>
              <a:rPr sz="1800" spc="-190" dirty="0">
                <a:solidFill>
                  <a:srgbClr val="C00000"/>
                </a:solidFill>
                <a:latin typeface="Arial MT"/>
                <a:cs typeface="Arial MT"/>
              </a:rPr>
              <a:t>n</a:t>
            </a:r>
            <a:r>
              <a:rPr sz="1800" spc="-85" dirty="0">
                <a:solidFill>
                  <a:srgbClr val="C00000"/>
                </a:solidFill>
                <a:latin typeface="Arial MT"/>
                <a:cs typeface="Arial MT"/>
              </a:rPr>
              <a:t>j</a:t>
            </a:r>
            <a:r>
              <a:rPr sz="1800" spc="-190" dirty="0">
                <a:solidFill>
                  <a:srgbClr val="C00000"/>
                </a:solidFill>
                <a:latin typeface="Arial MT"/>
                <a:cs typeface="Arial MT"/>
              </a:rPr>
              <a:t>uga</a:t>
            </a:r>
            <a:r>
              <a:rPr sz="1800" spc="-8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r>
              <a:rPr sz="1800" spc="-185" dirty="0">
                <a:solidFill>
                  <a:srgbClr val="C00000"/>
                </a:solidFill>
                <a:latin typeface="Arial MT"/>
                <a:cs typeface="Arial MT"/>
              </a:rPr>
              <a:t>a</a:t>
            </a:r>
            <a:r>
              <a:rPr sz="1800" spc="-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800" spc="-305" dirty="0">
                <a:solidFill>
                  <a:srgbClr val="C00000"/>
                </a:solidFill>
                <a:latin typeface="Arial MT"/>
                <a:cs typeface="Arial MT"/>
              </a:rPr>
              <a:t>V</a:t>
            </a:r>
            <a:r>
              <a:rPr sz="1800" spc="-165" dirty="0">
                <a:solidFill>
                  <a:srgbClr val="C00000"/>
                </a:solidFill>
                <a:latin typeface="Arial MT"/>
                <a:cs typeface="Arial MT"/>
              </a:rPr>
              <a:t>era</a:t>
            </a:r>
            <a:endParaRPr sz="1800">
              <a:latin typeface="Arial MT"/>
              <a:cs typeface="Arial MT"/>
            </a:endParaRPr>
          </a:p>
          <a:p>
            <a:pPr marL="434340" marR="86360" indent="-342900">
              <a:lnSpc>
                <a:spcPts val="2150"/>
              </a:lnSpc>
              <a:spcBef>
                <a:spcPts val="20"/>
              </a:spcBef>
              <a:buAutoNum type="arabicPeriod"/>
              <a:tabLst>
                <a:tab pos="434340" algn="l"/>
                <a:tab pos="434975" algn="l"/>
              </a:tabLst>
            </a:pPr>
            <a:r>
              <a:rPr sz="1800" spc="-165" dirty="0">
                <a:latin typeface="Arial MT"/>
                <a:cs typeface="Arial MT"/>
              </a:rPr>
              <a:t>Jarak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spc="-145" dirty="0">
                <a:latin typeface="Arial MT"/>
                <a:cs typeface="Arial MT"/>
              </a:rPr>
              <a:t>terjauh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spc="-140" dirty="0">
                <a:latin typeface="Arial MT"/>
                <a:cs typeface="Arial MT"/>
              </a:rPr>
              <a:t>dari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spc="-145" dirty="0">
                <a:latin typeface="Arial MT"/>
                <a:cs typeface="Arial MT"/>
              </a:rPr>
              <a:t>garis</a:t>
            </a:r>
            <a:r>
              <a:rPr sz="1800" spc="95" dirty="0">
                <a:latin typeface="Arial MT"/>
                <a:cs typeface="Arial MT"/>
              </a:rPr>
              <a:t> </a:t>
            </a:r>
            <a:r>
              <a:rPr sz="1800" spc="-155" dirty="0">
                <a:latin typeface="Arial MT"/>
                <a:cs typeface="Arial MT"/>
              </a:rPr>
              <a:t>melintang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spc="-180" dirty="0">
                <a:latin typeface="Arial MT"/>
                <a:cs typeface="Arial MT"/>
              </a:rPr>
              <a:t>pd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spc="-145" dirty="0">
                <a:latin typeface="Arial MT"/>
                <a:cs typeface="Arial MT"/>
              </a:rPr>
              <a:t>pelvic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125" dirty="0">
                <a:latin typeface="Arial MT"/>
                <a:cs typeface="Arial MT"/>
              </a:rPr>
              <a:t>inlet</a:t>
            </a:r>
            <a:r>
              <a:rPr sz="1800" spc="190" dirty="0">
                <a:latin typeface="Arial MT"/>
                <a:cs typeface="Arial MT"/>
              </a:rPr>
              <a:t> </a:t>
            </a:r>
            <a:r>
              <a:rPr sz="1800" spc="-140" dirty="0">
                <a:latin typeface="Arial MT"/>
                <a:cs typeface="Arial MT"/>
              </a:rPr>
              <a:t>lebih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spc="-170" dirty="0">
                <a:latin typeface="Arial MT"/>
                <a:cs typeface="Arial MT"/>
              </a:rPr>
              <a:t>kurang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160" dirty="0">
                <a:latin typeface="Arial MT"/>
                <a:cs typeface="Arial MT"/>
              </a:rPr>
              <a:t>12.3-13</a:t>
            </a:r>
            <a:r>
              <a:rPr sz="1800" spc="-145" dirty="0">
                <a:latin typeface="Arial MT"/>
                <a:cs typeface="Arial MT"/>
              </a:rPr>
              <a:t> </a:t>
            </a:r>
            <a:r>
              <a:rPr sz="1800" spc="-215" dirty="0">
                <a:latin typeface="Arial MT"/>
                <a:cs typeface="Arial MT"/>
              </a:rPr>
              <a:t>cm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spc="-170" dirty="0">
                <a:solidFill>
                  <a:srgbClr val="C00000"/>
                </a:solidFill>
                <a:latin typeface="Arial MT"/>
                <a:cs typeface="Arial MT"/>
              </a:rPr>
              <a:t>Diameter</a:t>
            </a:r>
            <a:endParaRPr sz="1800">
              <a:latin typeface="Arial MT"/>
              <a:cs typeface="Arial MT"/>
            </a:endParaRPr>
          </a:p>
          <a:p>
            <a:pPr marL="434340">
              <a:lnSpc>
                <a:spcPts val="2105"/>
              </a:lnSpc>
            </a:pPr>
            <a:r>
              <a:rPr sz="1800" spc="-175" dirty="0">
                <a:solidFill>
                  <a:srgbClr val="C00000"/>
                </a:solidFill>
                <a:latin typeface="Arial MT"/>
                <a:cs typeface="Arial MT"/>
              </a:rPr>
              <a:t>Transversa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0" y="4581461"/>
            <a:ext cx="4392930" cy="2087880"/>
          </a:xfrm>
          <a:prstGeom prst="rect">
            <a:avLst/>
          </a:prstGeom>
          <a:ln w="25400">
            <a:solidFill>
              <a:srgbClr val="F795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434975" indent="-343535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34975" algn="l"/>
                <a:tab pos="435609" algn="l"/>
              </a:tabLst>
            </a:pPr>
            <a:r>
              <a:rPr sz="1800" spc="-215" dirty="0">
                <a:latin typeface="Arial MT"/>
                <a:cs typeface="Arial MT"/>
              </a:rPr>
              <a:t>A</a:t>
            </a:r>
            <a:r>
              <a:rPr sz="1800" spc="-190" dirty="0">
                <a:latin typeface="Arial MT"/>
                <a:cs typeface="Arial MT"/>
              </a:rPr>
              <a:t>n</a:t>
            </a:r>
            <a:r>
              <a:rPr sz="1800" spc="-90" dirty="0">
                <a:latin typeface="Arial MT"/>
                <a:cs typeface="Arial MT"/>
              </a:rPr>
              <a:t>t</a:t>
            </a:r>
            <a:r>
              <a:rPr sz="1800" spc="-190" dirty="0">
                <a:latin typeface="Arial MT"/>
                <a:cs typeface="Arial MT"/>
              </a:rPr>
              <a:t>e</a:t>
            </a:r>
            <a:r>
              <a:rPr sz="1800" spc="-110" dirty="0">
                <a:latin typeface="Arial MT"/>
                <a:cs typeface="Arial MT"/>
              </a:rPr>
              <a:t>r</a:t>
            </a:r>
            <a:r>
              <a:rPr sz="1800" spc="-190" dirty="0">
                <a:latin typeface="Arial MT"/>
                <a:cs typeface="Arial MT"/>
              </a:rPr>
              <a:t>opo</a:t>
            </a:r>
            <a:r>
              <a:rPr sz="1800" spc="-140" dirty="0">
                <a:latin typeface="Arial MT"/>
                <a:cs typeface="Arial MT"/>
              </a:rPr>
              <a:t>sterio</a:t>
            </a:r>
            <a:r>
              <a:rPr sz="1800" spc="-114" dirty="0">
                <a:latin typeface="Arial MT"/>
                <a:cs typeface="Arial MT"/>
              </a:rPr>
              <a:t>r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90" dirty="0">
                <a:latin typeface="Arial MT"/>
                <a:cs typeface="Arial MT"/>
              </a:rPr>
              <a:t>1</a:t>
            </a:r>
            <a:r>
              <a:rPr sz="1800" spc="-185" dirty="0">
                <a:latin typeface="Arial MT"/>
                <a:cs typeface="Arial MT"/>
              </a:rPr>
              <a:t>2</a:t>
            </a:r>
            <a:r>
              <a:rPr sz="1800" spc="-95" dirty="0">
                <a:latin typeface="Arial MT"/>
                <a:cs typeface="Arial MT"/>
              </a:rPr>
              <a:t>.</a:t>
            </a:r>
            <a:r>
              <a:rPr sz="1800" spc="-180" dirty="0">
                <a:latin typeface="Arial MT"/>
                <a:cs typeface="Arial MT"/>
              </a:rPr>
              <a:t>5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215" dirty="0">
                <a:latin typeface="Arial MT"/>
                <a:cs typeface="Arial MT"/>
              </a:rPr>
              <a:t>cm</a:t>
            </a:r>
            <a:endParaRPr sz="1800">
              <a:latin typeface="Arial MT"/>
              <a:cs typeface="Arial MT"/>
            </a:endParaRPr>
          </a:p>
          <a:p>
            <a:pPr marL="434975" indent="-343535">
              <a:lnSpc>
                <a:spcPct val="100000"/>
              </a:lnSpc>
              <a:buAutoNum type="arabicPeriod"/>
              <a:tabLst>
                <a:tab pos="434975" algn="l"/>
                <a:tab pos="435609" algn="l"/>
              </a:tabLst>
            </a:pPr>
            <a:r>
              <a:rPr sz="1800" spc="-254" dirty="0">
                <a:latin typeface="Arial MT"/>
                <a:cs typeface="Arial MT"/>
              </a:rPr>
              <a:t>T</a:t>
            </a:r>
            <a:r>
              <a:rPr sz="1800" spc="-145" dirty="0">
                <a:latin typeface="Arial MT"/>
                <a:cs typeface="Arial MT"/>
              </a:rPr>
              <a:t>ra</a:t>
            </a:r>
            <a:r>
              <a:rPr sz="1800" spc="-195" dirty="0">
                <a:latin typeface="Arial MT"/>
                <a:cs typeface="Arial MT"/>
              </a:rPr>
              <a:t>n</a:t>
            </a:r>
            <a:r>
              <a:rPr sz="1800" spc="-165" dirty="0">
                <a:latin typeface="Arial MT"/>
                <a:cs typeface="Arial MT"/>
              </a:rPr>
              <a:t>sv</a:t>
            </a:r>
            <a:r>
              <a:rPr sz="1800" spc="-155" dirty="0">
                <a:latin typeface="Arial MT"/>
                <a:cs typeface="Arial MT"/>
              </a:rPr>
              <a:t>ers</a:t>
            </a:r>
            <a:r>
              <a:rPr sz="1800" spc="-185" dirty="0">
                <a:latin typeface="Arial MT"/>
                <a:cs typeface="Arial MT"/>
              </a:rPr>
              <a:t>e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110" dirty="0">
                <a:latin typeface="Arial MT"/>
                <a:cs typeface="Arial MT"/>
              </a:rPr>
              <a:t>(</a:t>
            </a:r>
            <a:r>
              <a:rPr sz="1800" spc="-80" dirty="0">
                <a:latin typeface="Arial MT"/>
                <a:cs typeface="Arial MT"/>
              </a:rPr>
              <a:t>i</a:t>
            </a:r>
            <a:r>
              <a:rPr sz="1800" spc="-195" dirty="0">
                <a:latin typeface="Arial MT"/>
                <a:cs typeface="Arial MT"/>
              </a:rPr>
              <a:t>n</a:t>
            </a:r>
            <a:r>
              <a:rPr sz="1800" spc="-90" dirty="0">
                <a:latin typeface="Arial MT"/>
                <a:cs typeface="Arial MT"/>
              </a:rPr>
              <a:t>t</a:t>
            </a:r>
            <a:r>
              <a:rPr sz="1800" spc="-190" dirty="0">
                <a:latin typeface="Arial MT"/>
                <a:cs typeface="Arial MT"/>
              </a:rPr>
              <a:t>e</a:t>
            </a:r>
            <a:r>
              <a:rPr sz="1800" spc="-100" dirty="0">
                <a:latin typeface="Arial MT"/>
                <a:cs typeface="Arial MT"/>
              </a:rPr>
              <a:t>rt</a:t>
            </a:r>
            <a:r>
              <a:rPr sz="1800" spc="-195" dirty="0">
                <a:latin typeface="Arial MT"/>
                <a:cs typeface="Arial MT"/>
              </a:rPr>
              <a:t>u</a:t>
            </a:r>
            <a:r>
              <a:rPr sz="1800" spc="-190" dirty="0">
                <a:latin typeface="Arial MT"/>
                <a:cs typeface="Arial MT"/>
              </a:rPr>
              <a:t>b</a:t>
            </a:r>
            <a:r>
              <a:rPr sz="1800" spc="-195" dirty="0">
                <a:latin typeface="Arial MT"/>
                <a:cs typeface="Arial MT"/>
              </a:rPr>
              <a:t>e</a:t>
            </a:r>
            <a:r>
              <a:rPr sz="1800" spc="-110" dirty="0">
                <a:latin typeface="Arial MT"/>
                <a:cs typeface="Arial MT"/>
              </a:rPr>
              <a:t>r</a:t>
            </a:r>
            <a:r>
              <a:rPr sz="1800" spc="-180" dirty="0">
                <a:latin typeface="Arial MT"/>
                <a:cs typeface="Arial MT"/>
              </a:rPr>
              <a:t>o</a:t>
            </a:r>
            <a:r>
              <a:rPr sz="1800" spc="-185" dirty="0">
                <a:latin typeface="Arial MT"/>
                <a:cs typeface="Arial MT"/>
              </a:rPr>
              <a:t>u</a:t>
            </a:r>
            <a:r>
              <a:rPr sz="1800" spc="-160" dirty="0">
                <a:latin typeface="Arial MT"/>
                <a:cs typeface="Arial MT"/>
              </a:rPr>
              <a:t>s</a:t>
            </a:r>
            <a:r>
              <a:rPr sz="1800" spc="-110" dirty="0">
                <a:latin typeface="Arial MT"/>
                <a:cs typeface="Arial MT"/>
              </a:rPr>
              <a:t>)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300" dirty="0">
                <a:latin typeface="Arial MT"/>
                <a:cs typeface="Arial MT"/>
              </a:rPr>
              <a:t>1</a:t>
            </a:r>
            <a:r>
              <a:rPr sz="1800" spc="-185" dirty="0">
                <a:latin typeface="Arial MT"/>
                <a:cs typeface="Arial MT"/>
              </a:rPr>
              <a:t>1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215" dirty="0">
                <a:latin typeface="Arial MT"/>
                <a:cs typeface="Arial MT"/>
              </a:rPr>
              <a:t>cm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3865"/>
            <a:ext cx="43535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40" dirty="0">
                <a:solidFill>
                  <a:srgbClr val="775F54"/>
                </a:solidFill>
                <a:latin typeface="Microsoft Sans Serif"/>
                <a:cs typeface="Microsoft Sans Serif"/>
              </a:rPr>
              <a:t>Levator</a:t>
            </a:r>
            <a:r>
              <a:rPr sz="4400" b="0" spc="-30" dirty="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sz="4400" b="0" spc="-280" dirty="0">
                <a:solidFill>
                  <a:srgbClr val="775F54"/>
                </a:solidFill>
                <a:latin typeface="Microsoft Sans Serif"/>
                <a:cs typeface="Microsoft Sans Serif"/>
              </a:rPr>
              <a:t>Ani</a:t>
            </a:r>
            <a:r>
              <a:rPr sz="4400" b="0" spc="30" dirty="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sz="4400" b="0" spc="-440" dirty="0">
                <a:solidFill>
                  <a:srgbClr val="775F54"/>
                </a:solidFill>
                <a:latin typeface="Microsoft Sans Serif"/>
                <a:cs typeface="Microsoft Sans Serif"/>
              </a:rPr>
              <a:t>Muscles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692" y="1527399"/>
            <a:ext cx="7584440" cy="250444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8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50" dirty="0">
                <a:latin typeface="Microsoft Sans Serif"/>
                <a:cs typeface="Microsoft Sans Serif"/>
              </a:rPr>
              <a:t>Terjadinya</a:t>
            </a:r>
            <a:r>
              <a:rPr sz="2900" spc="-15" dirty="0">
                <a:latin typeface="Microsoft Sans Serif"/>
                <a:cs typeface="Microsoft Sans Serif"/>
              </a:rPr>
              <a:t> </a:t>
            </a:r>
            <a:r>
              <a:rPr sz="2900" spc="-130" dirty="0">
                <a:latin typeface="Microsoft Sans Serif"/>
                <a:cs typeface="Microsoft Sans Serif"/>
              </a:rPr>
              <a:t>kontraksi-</a:t>
            </a:r>
            <a:r>
              <a:rPr sz="2900" spc="-130" dirty="0">
                <a:latin typeface="Wingdings"/>
                <a:cs typeface="Wingdings"/>
              </a:rPr>
              <a:t></a:t>
            </a:r>
            <a:r>
              <a:rPr sz="2900" spc="25" dirty="0">
                <a:latin typeface="Times New Roman"/>
                <a:cs typeface="Times New Roman"/>
              </a:rPr>
              <a:t> </a:t>
            </a:r>
            <a:r>
              <a:rPr sz="2900" spc="-170" dirty="0">
                <a:latin typeface="Microsoft Sans Serif"/>
                <a:cs typeface="Microsoft Sans Serif"/>
              </a:rPr>
              <a:t>Dasar</a:t>
            </a:r>
            <a:r>
              <a:rPr sz="2900" spc="-10" dirty="0">
                <a:latin typeface="Microsoft Sans Serif"/>
                <a:cs typeface="Microsoft Sans Serif"/>
              </a:rPr>
              <a:t> </a:t>
            </a:r>
            <a:r>
              <a:rPr sz="2900" spc="-200" dirty="0">
                <a:latin typeface="Microsoft Sans Serif"/>
                <a:cs typeface="Microsoft Sans Serif"/>
              </a:rPr>
              <a:t>Panggul</a:t>
            </a:r>
            <a:r>
              <a:rPr sz="2900" spc="10" dirty="0">
                <a:latin typeface="Microsoft Sans Serif"/>
                <a:cs typeface="Microsoft Sans Serif"/>
              </a:rPr>
              <a:t> </a:t>
            </a:r>
            <a:r>
              <a:rPr sz="2900" spc="-165" dirty="0">
                <a:latin typeface="Microsoft Sans Serif"/>
                <a:cs typeface="Microsoft Sans Serif"/>
              </a:rPr>
              <a:t>Terangkat</a:t>
            </a:r>
            <a:endParaRPr sz="2900">
              <a:latin typeface="Microsoft Sans Serif"/>
              <a:cs typeface="Microsoft Sans Serif"/>
            </a:endParaRPr>
          </a:p>
          <a:p>
            <a:pPr marL="332740" indent="-320040">
              <a:lnSpc>
                <a:spcPct val="100000"/>
              </a:lnSpc>
              <a:spcBef>
                <a:spcPts val="69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spc="-250" dirty="0">
                <a:solidFill>
                  <a:srgbClr val="333399"/>
                </a:solidFill>
                <a:latin typeface="Arial"/>
                <a:cs typeface="Arial"/>
              </a:rPr>
              <a:t>Fungsi:</a:t>
            </a:r>
            <a:endParaRPr sz="2900">
              <a:latin typeface="Arial"/>
              <a:cs typeface="Arial"/>
            </a:endParaRPr>
          </a:p>
          <a:p>
            <a:pPr marL="379730">
              <a:lnSpc>
                <a:spcPct val="100000"/>
              </a:lnSpc>
              <a:spcBef>
                <a:spcPts val="625"/>
              </a:spcBef>
            </a:pPr>
            <a:r>
              <a:rPr sz="1800" spc="-175" dirty="0">
                <a:solidFill>
                  <a:srgbClr val="93B6D2"/>
                </a:solidFill>
                <a:latin typeface="Cambria"/>
                <a:cs typeface="Cambria"/>
              </a:rPr>
              <a:t>🞑</a:t>
            </a:r>
            <a:r>
              <a:rPr sz="1800" spc="125" dirty="0">
                <a:solidFill>
                  <a:srgbClr val="93B6D2"/>
                </a:solidFill>
                <a:latin typeface="Cambria"/>
                <a:cs typeface="Cambria"/>
              </a:rPr>
              <a:t> </a:t>
            </a:r>
            <a:r>
              <a:rPr sz="2600" spc="-160" dirty="0">
                <a:latin typeface="Microsoft Sans Serif"/>
                <a:cs typeface="Microsoft Sans Serif"/>
              </a:rPr>
              <a:t>Meng</a:t>
            </a:r>
            <a:r>
              <a:rPr sz="2600" spc="-135" dirty="0">
                <a:latin typeface="Microsoft Sans Serif"/>
                <a:cs typeface="Microsoft Sans Serif"/>
              </a:rPr>
              <a:t>o</a:t>
            </a:r>
            <a:r>
              <a:rPr sz="2600" spc="-114" dirty="0">
                <a:latin typeface="Microsoft Sans Serif"/>
                <a:cs typeface="Microsoft Sans Serif"/>
              </a:rPr>
              <a:t>nt</a:t>
            </a:r>
            <a:r>
              <a:rPr sz="2600" spc="-145" dirty="0">
                <a:latin typeface="Microsoft Sans Serif"/>
                <a:cs typeface="Microsoft Sans Serif"/>
              </a:rPr>
              <a:t>r</a:t>
            </a:r>
            <a:r>
              <a:rPr sz="2600" spc="-85" dirty="0">
                <a:latin typeface="Microsoft Sans Serif"/>
                <a:cs typeface="Microsoft Sans Serif"/>
              </a:rPr>
              <a:t>ol</a:t>
            </a:r>
            <a:r>
              <a:rPr sz="2600" spc="-35" dirty="0">
                <a:latin typeface="Microsoft Sans Serif"/>
                <a:cs typeface="Microsoft Sans Serif"/>
              </a:rPr>
              <a:t> </a:t>
            </a:r>
            <a:r>
              <a:rPr sz="2600" spc="-160" dirty="0">
                <a:latin typeface="Microsoft Sans Serif"/>
                <a:cs typeface="Microsoft Sans Serif"/>
              </a:rPr>
              <a:t>Urinasi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-110" dirty="0">
                <a:latin typeface="Microsoft Sans Serif"/>
                <a:cs typeface="Microsoft Sans Serif"/>
              </a:rPr>
              <a:t>dan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spc="-110" dirty="0">
                <a:latin typeface="Microsoft Sans Serif"/>
                <a:cs typeface="Microsoft Sans Serif"/>
              </a:rPr>
              <a:t>Def</a:t>
            </a:r>
            <a:r>
              <a:rPr sz="2600" spc="-114" dirty="0">
                <a:latin typeface="Microsoft Sans Serif"/>
                <a:cs typeface="Microsoft Sans Serif"/>
              </a:rPr>
              <a:t>e</a:t>
            </a:r>
            <a:r>
              <a:rPr sz="2600" spc="-160" dirty="0">
                <a:latin typeface="Microsoft Sans Serif"/>
                <a:cs typeface="Microsoft Sans Serif"/>
              </a:rPr>
              <a:t>kasi</a:t>
            </a:r>
            <a:endParaRPr sz="2600">
              <a:latin typeface="Microsoft Sans Serif"/>
              <a:cs typeface="Microsoft Sans Serif"/>
            </a:endParaRPr>
          </a:p>
          <a:p>
            <a:pPr marL="379730">
              <a:lnSpc>
                <a:spcPct val="100000"/>
              </a:lnSpc>
              <a:spcBef>
                <a:spcPts val="600"/>
              </a:spcBef>
            </a:pPr>
            <a:r>
              <a:rPr sz="1800" spc="-114" dirty="0">
                <a:solidFill>
                  <a:srgbClr val="93B6D2"/>
                </a:solidFill>
                <a:latin typeface="Cambria"/>
                <a:cs typeface="Cambria"/>
              </a:rPr>
              <a:t>🞑</a:t>
            </a:r>
            <a:r>
              <a:rPr sz="1800" spc="125" dirty="0">
                <a:solidFill>
                  <a:srgbClr val="93B6D2"/>
                </a:solidFill>
                <a:latin typeface="Cambria"/>
                <a:cs typeface="Cambria"/>
              </a:rPr>
              <a:t> </a:t>
            </a:r>
            <a:r>
              <a:rPr sz="2600" spc="-175" dirty="0">
                <a:latin typeface="Microsoft Sans Serif"/>
                <a:cs typeface="Microsoft Sans Serif"/>
              </a:rPr>
              <a:t>Menyokong</a:t>
            </a:r>
            <a:r>
              <a:rPr sz="2600" spc="-25" dirty="0">
                <a:latin typeface="Microsoft Sans Serif"/>
                <a:cs typeface="Microsoft Sans Serif"/>
              </a:rPr>
              <a:t> </a:t>
            </a:r>
            <a:r>
              <a:rPr sz="2600" spc="-145" dirty="0">
                <a:latin typeface="Microsoft Sans Serif"/>
                <a:cs typeface="Microsoft Sans Serif"/>
              </a:rPr>
              <a:t>visvera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r>
              <a:rPr sz="2600" spc="-190" dirty="0">
                <a:latin typeface="Microsoft Sans Serif"/>
                <a:cs typeface="Microsoft Sans Serif"/>
              </a:rPr>
              <a:t>(Uterus</a:t>
            </a:r>
            <a:r>
              <a:rPr sz="2600" spc="-15" dirty="0">
                <a:latin typeface="Microsoft Sans Serif"/>
                <a:cs typeface="Microsoft Sans Serif"/>
              </a:rPr>
              <a:t> </a:t>
            </a:r>
            <a:r>
              <a:rPr sz="2600" spc="-110" dirty="0">
                <a:latin typeface="Microsoft Sans Serif"/>
                <a:cs typeface="Microsoft Sans Serif"/>
              </a:rPr>
              <a:t>dan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-190" dirty="0">
                <a:latin typeface="Microsoft Sans Serif"/>
                <a:cs typeface="Microsoft Sans Serif"/>
              </a:rPr>
              <a:t>Kandung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spc="-215" dirty="0">
                <a:latin typeface="Microsoft Sans Serif"/>
                <a:cs typeface="Microsoft Sans Serif"/>
              </a:rPr>
              <a:t>kemih)</a:t>
            </a:r>
            <a:endParaRPr sz="2600">
              <a:latin typeface="Microsoft Sans Serif"/>
              <a:cs typeface="Microsoft Sans Serif"/>
            </a:endParaRPr>
          </a:p>
          <a:p>
            <a:pPr marL="379730">
              <a:lnSpc>
                <a:spcPct val="100000"/>
              </a:lnSpc>
              <a:spcBef>
                <a:spcPts val="600"/>
              </a:spcBef>
            </a:pPr>
            <a:r>
              <a:rPr sz="1800" spc="-175" dirty="0">
                <a:solidFill>
                  <a:srgbClr val="93B6D2"/>
                </a:solidFill>
                <a:latin typeface="Cambria"/>
                <a:cs typeface="Cambria"/>
              </a:rPr>
              <a:t>🞑</a:t>
            </a:r>
            <a:r>
              <a:rPr sz="1800" spc="120" dirty="0">
                <a:solidFill>
                  <a:srgbClr val="93B6D2"/>
                </a:solidFill>
                <a:latin typeface="Cambria"/>
                <a:cs typeface="Cambria"/>
              </a:rPr>
              <a:t> </a:t>
            </a:r>
            <a:r>
              <a:rPr sz="2600" spc="-160" dirty="0">
                <a:latin typeface="Microsoft Sans Serif"/>
                <a:cs typeface="Microsoft Sans Serif"/>
              </a:rPr>
              <a:t>Men</a:t>
            </a:r>
            <a:r>
              <a:rPr sz="2600" spc="-190" dirty="0">
                <a:latin typeface="Microsoft Sans Serif"/>
                <a:cs typeface="Microsoft Sans Serif"/>
              </a:rPr>
              <a:t>g</a:t>
            </a:r>
            <a:r>
              <a:rPr sz="2600" spc="-5" dirty="0">
                <a:latin typeface="Microsoft Sans Serif"/>
                <a:cs typeface="Microsoft Sans Serif"/>
              </a:rPr>
              <a:t>a</a:t>
            </a:r>
            <a:r>
              <a:rPr sz="2600" spc="-35" dirty="0">
                <a:latin typeface="Microsoft Sans Serif"/>
                <a:cs typeface="Microsoft Sans Serif"/>
              </a:rPr>
              <a:t>r</a:t>
            </a:r>
            <a:r>
              <a:rPr sz="2600" spc="-160" dirty="0">
                <a:latin typeface="Microsoft Sans Serif"/>
                <a:cs typeface="Microsoft Sans Serif"/>
              </a:rPr>
              <a:t>ahkan</a:t>
            </a:r>
            <a:r>
              <a:rPr sz="2600" spc="-35" dirty="0">
                <a:latin typeface="Microsoft Sans Serif"/>
                <a:cs typeface="Microsoft Sans Serif"/>
              </a:rPr>
              <a:t> </a:t>
            </a:r>
            <a:r>
              <a:rPr sz="2600" spc="-210" dirty="0">
                <a:latin typeface="Microsoft Sans Serif"/>
                <a:cs typeface="Microsoft Sans Serif"/>
              </a:rPr>
              <a:t>k</a:t>
            </a:r>
            <a:r>
              <a:rPr sz="2600" spc="-55" dirty="0">
                <a:latin typeface="Microsoft Sans Serif"/>
                <a:cs typeface="Microsoft Sans Serif"/>
              </a:rPr>
              <a:t>epa</a:t>
            </a:r>
            <a:r>
              <a:rPr sz="2600" spc="-15" dirty="0">
                <a:latin typeface="Microsoft Sans Serif"/>
                <a:cs typeface="Microsoft Sans Serif"/>
              </a:rPr>
              <a:t>l</a:t>
            </a:r>
            <a:r>
              <a:rPr sz="2600" spc="-10" dirty="0">
                <a:latin typeface="Microsoft Sans Serif"/>
                <a:cs typeface="Microsoft Sans Serif"/>
              </a:rPr>
              <a:t>a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spc="-110" dirty="0">
                <a:latin typeface="Microsoft Sans Serif"/>
                <a:cs typeface="Microsoft Sans Serif"/>
              </a:rPr>
              <a:t>jan</a:t>
            </a:r>
            <a:r>
              <a:rPr sz="2600" spc="-50" dirty="0">
                <a:latin typeface="Microsoft Sans Serif"/>
                <a:cs typeface="Microsoft Sans Serif"/>
              </a:rPr>
              <a:t>i</a:t>
            </a:r>
            <a:r>
              <a:rPr sz="2600" spc="-305" dirty="0">
                <a:latin typeface="Microsoft Sans Serif"/>
                <a:cs typeface="Microsoft Sans Serif"/>
              </a:rPr>
              <a:t>n</a:t>
            </a:r>
            <a:r>
              <a:rPr sz="2600" dirty="0">
                <a:latin typeface="Microsoft Sans Serif"/>
                <a:cs typeface="Microsoft Sans Serif"/>
              </a:rPr>
              <a:t> </a:t>
            </a:r>
            <a:r>
              <a:rPr sz="2600" spc="-275" dirty="0">
                <a:latin typeface="Microsoft Sans Serif"/>
                <a:cs typeface="Microsoft Sans Serif"/>
              </a:rPr>
              <a:t>menu</a:t>
            </a:r>
            <a:r>
              <a:rPr sz="2600" spc="-100" dirty="0">
                <a:latin typeface="Microsoft Sans Serif"/>
                <a:cs typeface="Microsoft Sans Serif"/>
              </a:rPr>
              <a:t>j</a:t>
            </a:r>
            <a:r>
              <a:rPr sz="2600" spc="-305" dirty="0">
                <a:latin typeface="Microsoft Sans Serif"/>
                <a:cs typeface="Microsoft Sans Serif"/>
              </a:rPr>
              <a:t>u</a:t>
            </a:r>
            <a:r>
              <a:rPr sz="2600" dirty="0">
                <a:latin typeface="Microsoft Sans Serif"/>
                <a:cs typeface="Microsoft Sans Serif"/>
              </a:rPr>
              <a:t> </a:t>
            </a:r>
            <a:r>
              <a:rPr sz="2600" spc="-25" dirty="0">
                <a:latin typeface="Microsoft Sans Serif"/>
                <a:cs typeface="Microsoft Sans Serif"/>
              </a:rPr>
              <a:t>ja</a:t>
            </a:r>
            <a:r>
              <a:rPr sz="2600" spc="-10" dirty="0">
                <a:latin typeface="Microsoft Sans Serif"/>
                <a:cs typeface="Microsoft Sans Serif"/>
              </a:rPr>
              <a:t>l</a:t>
            </a:r>
            <a:r>
              <a:rPr sz="2600" spc="-155" dirty="0">
                <a:latin typeface="Microsoft Sans Serif"/>
                <a:cs typeface="Microsoft Sans Serif"/>
              </a:rPr>
              <a:t>ur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pa</a:t>
            </a:r>
            <a:r>
              <a:rPr sz="2600" spc="35" dirty="0">
                <a:latin typeface="Microsoft Sans Serif"/>
                <a:cs typeface="Microsoft Sans Serif"/>
              </a:rPr>
              <a:t>r</a:t>
            </a:r>
            <a:r>
              <a:rPr sz="2600" spc="-254" dirty="0">
                <a:latin typeface="Microsoft Sans Serif"/>
                <a:cs typeface="Microsoft Sans Serif"/>
              </a:rPr>
              <a:t>tus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3865"/>
            <a:ext cx="43535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40" dirty="0">
                <a:solidFill>
                  <a:srgbClr val="775F54"/>
                </a:solidFill>
                <a:latin typeface="Microsoft Sans Serif"/>
                <a:cs typeface="Microsoft Sans Serif"/>
              </a:rPr>
              <a:t>Levator</a:t>
            </a:r>
            <a:r>
              <a:rPr sz="4400" b="0" spc="-30" dirty="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sz="4400" b="0" spc="-280" dirty="0">
                <a:solidFill>
                  <a:srgbClr val="775F54"/>
                </a:solidFill>
                <a:latin typeface="Microsoft Sans Serif"/>
                <a:cs typeface="Microsoft Sans Serif"/>
              </a:rPr>
              <a:t>Ani</a:t>
            </a:r>
            <a:r>
              <a:rPr sz="4400" b="0" spc="30" dirty="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sz="4400" b="0" spc="-440" dirty="0">
                <a:solidFill>
                  <a:srgbClr val="775F54"/>
                </a:solidFill>
                <a:latin typeface="Microsoft Sans Serif"/>
                <a:cs typeface="Microsoft Sans Serif"/>
              </a:rPr>
              <a:t>Muscles</a:t>
            </a:r>
            <a:endParaRPr sz="4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1557400"/>
            <a:ext cx="4679950" cy="33257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0825" y="5084762"/>
            <a:ext cx="8642350" cy="1584325"/>
          </a:xfrm>
          <a:prstGeom prst="rect">
            <a:avLst/>
          </a:prstGeom>
          <a:ln w="19050">
            <a:solidFill>
              <a:srgbClr val="958B8B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imes New Roman"/>
              <a:cs typeface="Times New Roman"/>
            </a:endParaRPr>
          </a:p>
          <a:p>
            <a:pPr marL="434340" marR="84455" indent="-342900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800" spc="-85" dirty="0">
                <a:latin typeface="Microsoft Sans Serif"/>
                <a:cs typeface="Microsoft Sans Serif"/>
              </a:rPr>
              <a:t>Terjadi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peregangan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dan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125" dirty="0">
                <a:latin typeface="Microsoft Sans Serif"/>
                <a:cs typeface="Microsoft Sans Serif"/>
              </a:rPr>
              <a:t>kerusakan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saat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spc="-145" dirty="0">
                <a:latin typeface="Microsoft Sans Serif"/>
                <a:cs typeface="Microsoft Sans Serif"/>
              </a:rPr>
              <a:t>proses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100" dirty="0">
                <a:latin typeface="Microsoft Sans Serif"/>
                <a:cs typeface="Microsoft Sans Serif"/>
              </a:rPr>
              <a:t>melahirkan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60" dirty="0">
                <a:solidFill>
                  <a:srgbClr val="C00000"/>
                </a:solidFill>
                <a:latin typeface="Microsoft Sans Serif"/>
                <a:cs typeface="Microsoft Sans Serif"/>
              </a:rPr>
              <a:t>otot</a:t>
            </a:r>
            <a:r>
              <a:rPr sz="1800" spc="9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35" dirty="0">
                <a:solidFill>
                  <a:srgbClr val="C00000"/>
                </a:solidFill>
                <a:latin typeface="Microsoft Sans Serif"/>
                <a:cs typeface="Microsoft Sans Serif"/>
              </a:rPr>
              <a:t>pubococcygeus</a:t>
            </a:r>
            <a:r>
              <a:rPr sz="1800" spc="8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yang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sering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terjadi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95" dirty="0">
                <a:latin typeface="Microsoft Sans Serif"/>
                <a:cs typeface="Microsoft Sans Serif"/>
              </a:rPr>
              <a:t>luka.</a:t>
            </a:r>
            <a:endParaRPr sz="1800">
              <a:latin typeface="Microsoft Sans Serif"/>
              <a:cs typeface="Microsoft Sans Serif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800" spc="-60" dirty="0">
                <a:latin typeface="Microsoft Sans Serif"/>
                <a:cs typeface="Microsoft Sans Serif"/>
              </a:rPr>
              <a:t>Cidera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tsb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dapat </a:t>
            </a:r>
            <a:r>
              <a:rPr sz="1800" spc="-110" dirty="0">
                <a:latin typeface="Microsoft Sans Serif"/>
                <a:cs typeface="Microsoft Sans Serif"/>
              </a:rPr>
              <a:t>menyebabkan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5" dirty="0">
                <a:latin typeface="Microsoft Sans Serif"/>
                <a:cs typeface="Microsoft Sans Serif"/>
              </a:rPr>
              <a:t>: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solidFill>
                  <a:srgbClr val="C00000"/>
                </a:solidFill>
                <a:latin typeface="Microsoft Sans Serif"/>
                <a:cs typeface="Microsoft Sans Serif"/>
              </a:rPr>
              <a:t>Prolaps</a:t>
            </a:r>
            <a:r>
              <a:rPr sz="18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75" dirty="0">
                <a:solidFill>
                  <a:srgbClr val="C00000"/>
                </a:solidFill>
                <a:latin typeface="Microsoft Sans Serif"/>
                <a:cs typeface="Microsoft Sans Serif"/>
              </a:rPr>
              <a:t>organ</a:t>
            </a:r>
            <a:r>
              <a:rPr sz="18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70" dirty="0">
                <a:solidFill>
                  <a:srgbClr val="C00000"/>
                </a:solidFill>
                <a:latin typeface="Microsoft Sans Serif"/>
                <a:cs typeface="Microsoft Sans Serif"/>
              </a:rPr>
              <a:t>panggul</a:t>
            </a:r>
            <a:r>
              <a:rPr sz="18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75" dirty="0">
                <a:solidFill>
                  <a:srgbClr val="C00000"/>
                </a:solidFill>
                <a:latin typeface="Microsoft Sans Serif"/>
                <a:cs typeface="Microsoft Sans Serif"/>
              </a:rPr>
              <a:t>dan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20" dirty="0">
                <a:solidFill>
                  <a:srgbClr val="C00000"/>
                </a:solidFill>
                <a:latin typeface="Microsoft Sans Serif"/>
                <a:cs typeface="Microsoft Sans Serif"/>
              </a:rPr>
              <a:t>inkontinensia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10" dirty="0">
                <a:solidFill>
                  <a:srgbClr val="C00000"/>
                </a:solidFill>
                <a:latin typeface="Microsoft Sans Serif"/>
                <a:cs typeface="Microsoft Sans Serif"/>
              </a:rPr>
              <a:t>urin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226" y="1557274"/>
            <a:ext cx="3384550" cy="33845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77393"/>
            <a:ext cx="76365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245" dirty="0">
                <a:solidFill>
                  <a:srgbClr val="775F54"/>
                </a:solidFill>
                <a:latin typeface="Microsoft Sans Serif"/>
                <a:cs typeface="Microsoft Sans Serif"/>
              </a:rPr>
              <a:t>Tipe</a:t>
            </a:r>
            <a:r>
              <a:rPr sz="4000" b="0" spc="25" dirty="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sz="4000" b="0" spc="-910" dirty="0">
                <a:solidFill>
                  <a:srgbClr val="775F54"/>
                </a:solidFill>
                <a:latin typeface="Microsoft Sans Serif"/>
                <a:cs typeface="Microsoft Sans Serif"/>
              </a:rPr>
              <a:t>P</a:t>
            </a:r>
            <a:r>
              <a:rPr sz="4000" b="0" spc="-245" dirty="0">
                <a:solidFill>
                  <a:srgbClr val="775F54"/>
                </a:solidFill>
                <a:latin typeface="Microsoft Sans Serif"/>
                <a:cs typeface="Microsoft Sans Serif"/>
              </a:rPr>
              <a:t>elvis</a:t>
            </a:r>
            <a:r>
              <a:rPr sz="4000" b="0" spc="40" dirty="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sz="4000" b="0" spc="-250" dirty="0">
                <a:solidFill>
                  <a:srgbClr val="775F54"/>
                </a:solidFill>
                <a:latin typeface="Microsoft Sans Serif"/>
                <a:cs typeface="Microsoft Sans Serif"/>
              </a:rPr>
              <a:t>(</a:t>
            </a:r>
            <a:r>
              <a:rPr sz="4000" i="1" spc="-465" dirty="0">
                <a:solidFill>
                  <a:srgbClr val="775F54"/>
                </a:solidFill>
                <a:latin typeface="Arial"/>
                <a:cs typeface="Arial"/>
              </a:rPr>
              <a:t>Cad</a:t>
            </a:r>
            <a:r>
              <a:rPr sz="4000" i="1" spc="-315" dirty="0">
                <a:solidFill>
                  <a:srgbClr val="775F54"/>
                </a:solidFill>
                <a:latin typeface="Arial"/>
                <a:cs typeface="Arial"/>
              </a:rPr>
              <a:t>w</a:t>
            </a:r>
            <a:r>
              <a:rPr sz="4000" i="1" spc="-290" dirty="0">
                <a:solidFill>
                  <a:srgbClr val="775F54"/>
                </a:solidFill>
                <a:latin typeface="Arial"/>
                <a:cs typeface="Arial"/>
              </a:rPr>
              <a:t>ell</a:t>
            </a:r>
            <a:r>
              <a:rPr sz="4000" i="1" spc="-40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4000" i="1" spc="-530" dirty="0">
                <a:solidFill>
                  <a:srgbClr val="775F54"/>
                </a:solidFill>
                <a:latin typeface="Arial"/>
                <a:cs typeface="Arial"/>
              </a:rPr>
              <a:t>dan</a:t>
            </a:r>
            <a:r>
              <a:rPr sz="4000" i="1" spc="-50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4000" i="1" spc="-390" dirty="0">
                <a:solidFill>
                  <a:srgbClr val="775F54"/>
                </a:solidFill>
                <a:latin typeface="Arial"/>
                <a:cs typeface="Arial"/>
              </a:rPr>
              <a:t>Moll</a:t>
            </a:r>
            <a:r>
              <a:rPr sz="4000" i="1" spc="-565" dirty="0">
                <a:solidFill>
                  <a:srgbClr val="775F54"/>
                </a:solidFill>
                <a:latin typeface="Arial"/>
                <a:cs typeface="Arial"/>
              </a:rPr>
              <a:t>o</a:t>
            </a:r>
            <a:r>
              <a:rPr sz="4000" i="1" spc="-395" dirty="0">
                <a:solidFill>
                  <a:srgbClr val="775F54"/>
                </a:solidFill>
                <a:latin typeface="Arial"/>
                <a:cs typeface="Arial"/>
              </a:rPr>
              <a:t>y</a:t>
            </a:r>
            <a:r>
              <a:rPr sz="4000" i="1" spc="-35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4000" i="1" spc="-100" dirty="0">
                <a:solidFill>
                  <a:srgbClr val="775F54"/>
                </a:solidFill>
                <a:latin typeface="Arial"/>
                <a:cs typeface="Arial"/>
              </a:rPr>
              <a:t>1933)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90" y="1535103"/>
            <a:ext cx="4293235" cy="403479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spc="-5" dirty="0">
                <a:solidFill>
                  <a:srgbClr val="C00000"/>
                </a:solidFill>
                <a:latin typeface="Arial"/>
                <a:cs typeface="Arial"/>
              </a:rPr>
              <a:t>Gynaecoid:</a:t>
            </a:r>
            <a:endParaRPr sz="2900">
              <a:latin typeface="Arial"/>
              <a:cs typeface="Arial"/>
            </a:endParaRPr>
          </a:p>
          <a:p>
            <a:pPr marL="652780" marR="653415" indent="-273050">
              <a:lnSpc>
                <a:spcPct val="100000"/>
              </a:lnSpc>
              <a:spcBef>
                <a:spcPts val="625"/>
              </a:spcBef>
            </a:pPr>
            <a:r>
              <a:rPr sz="1800" spc="-175" dirty="0">
                <a:solidFill>
                  <a:srgbClr val="93B6D2"/>
                </a:solidFill>
                <a:latin typeface="Cambria"/>
                <a:cs typeface="Cambria"/>
              </a:rPr>
              <a:t>🞑</a:t>
            </a:r>
            <a:r>
              <a:rPr sz="1800" spc="120" dirty="0">
                <a:solidFill>
                  <a:srgbClr val="93B6D2"/>
                </a:solidFill>
                <a:latin typeface="Cambria"/>
                <a:cs typeface="Cambria"/>
              </a:rPr>
              <a:t> </a:t>
            </a:r>
            <a:r>
              <a:rPr sz="2600" spc="-240" dirty="0">
                <a:latin typeface="Arial MT"/>
                <a:cs typeface="Arial MT"/>
              </a:rPr>
              <a:t>Bentuk</a:t>
            </a:r>
            <a:r>
              <a:rPr sz="2600" spc="-165" dirty="0">
                <a:latin typeface="Arial MT"/>
                <a:cs typeface="Arial MT"/>
              </a:rPr>
              <a:t> </a:t>
            </a:r>
            <a:r>
              <a:rPr sz="2600" spc="-220" dirty="0">
                <a:latin typeface="Arial MT"/>
                <a:cs typeface="Arial MT"/>
              </a:rPr>
              <a:t>pelv</a:t>
            </a:r>
            <a:r>
              <a:rPr sz="2600" spc="-100" dirty="0">
                <a:latin typeface="Arial MT"/>
                <a:cs typeface="Arial MT"/>
              </a:rPr>
              <a:t>i</a:t>
            </a:r>
            <a:r>
              <a:rPr sz="2600" spc="-235" dirty="0">
                <a:latin typeface="Arial MT"/>
                <a:cs typeface="Arial MT"/>
              </a:rPr>
              <a:t>s</a:t>
            </a:r>
            <a:r>
              <a:rPr sz="2600" spc="-165" dirty="0">
                <a:latin typeface="Arial MT"/>
                <a:cs typeface="Arial MT"/>
              </a:rPr>
              <a:t> </a:t>
            </a:r>
            <a:r>
              <a:rPr sz="2600" spc="-215" dirty="0">
                <a:latin typeface="Arial MT"/>
                <a:cs typeface="Arial MT"/>
              </a:rPr>
              <a:t>pal</a:t>
            </a:r>
            <a:r>
              <a:rPr sz="2600" spc="-100" dirty="0">
                <a:latin typeface="Arial MT"/>
                <a:cs typeface="Arial MT"/>
              </a:rPr>
              <a:t>i</a:t>
            </a:r>
            <a:r>
              <a:rPr sz="2600" spc="-265" dirty="0">
                <a:latin typeface="Arial MT"/>
                <a:cs typeface="Arial MT"/>
              </a:rPr>
              <a:t>n</a:t>
            </a:r>
            <a:r>
              <a:rPr sz="2600" spc="-260" dirty="0">
                <a:latin typeface="Arial MT"/>
                <a:cs typeface="Arial MT"/>
              </a:rPr>
              <a:t>g</a:t>
            </a:r>
            <a:r>
              <a:rPr sz="2600" spc="-150" dirty="0">
                <a:latin typeface="Arial MT"/>
                <a:cs typeface="Arial MT"/>
              </a:rPr>
              <a:t> </a:t>
            </a:r>
            <a:r>
              <a:rPr sz="2600" spc="-190" dirty="0">
                <a:latin typeface="Arial MT"/>
                <a:cs typeface="Arial MT"/>
              </a:rPr>
              <a:t>baik  </a:t>
            </a:r>
            <a:r>
              <a:rPr sz="2600" spc="-265" dirty="0">
                <a:latin typeface="Arial MT"/>
                <a:cs typeface="Arial MT"/>
              </a:rPr>
              <a:t>pad</a:t>
            </a:r>
            <a:r>
              <a:rPr sz="2600" spc="-260" dirty="0">
                <a:latin typeface="Arial MT"/>
                <a:cs typeface="Arial MT"/>
              </a:rPr>
              <a:t>a</a:t>
            </a:r>
            <a:r>
              <a:rPr sz="2600" spc="-145" dirty="0">
                <a:latin typeface="Arial MT"/>
                <a:cs typeface="Arial MT"/>
              </a:rPr>
              <a:t> </a:t>
            </a:r>
            <a:r>
              <a:rPr sz="2600" spc="-225" dirty="0">
                <a:latin typeface="Arial MT"/>
                <a:cs typeface="Arial MT"/>
              </a:rPr>
              <a:t>wanita</a:t>
            </a:r>
            <a:endParaRPr sz="2600">
              <a:latin typeface="Arial MT"/>
              <a:cs typeface="Arial MT"/>
            </a:endParaRPr>
          </a:p>
          <a:p>
            <a:pPr marL="652780" marR="5080" indent="-273050">
              <a:lnSpc>
                <a:spcPct val="100000"/>
              </a:lnSpc>
              <a:spcBef>
                <a:spcPts val="600"/>
              </a:spcBef>
            </a:pPr>
            <a:r>
              <a:rPr sz="1800" spc="-175" dirty="0">
                <a:solidFill>
                  <a:srgbClr val="93B6D2"/>
                </a:solidFill>
                <a:latin typeface="Cambria"/>
                <a:cs typeface="Cambria"/>
              </a:rPr>
              <a:t>🞑</a:t>
            </a:r>
            <a:r>
              <a:rPr sz="1800" spc="125" dirty="0">
                <a:solidFill>
                  <a:srgbClr val="93B6D2"/>
                </a:solidFill>
                <a:latin typeface="Cambria"/>
                <a:cs typeface="Cambria"/>
              </a:rPr>
              <a:t> </a:t>
            </a:r>
            <a:r>
              <a:rPr sz="2600" spc="-215" dirty="0">
                <a:latin typeface="Arial MT"/>
                <a:cs typeface="Arial MT"/>
              </a:rPr>
              <a:t>Seperti</a:t>
            </a:r>
            <a:r>
              <a:rPr sz="2600" spc="-155" dirty="0">
                <a:latin typeface="Arial MT"/>
                <a:cs typeface="Arial MT"/>
              </a:rPr>
              <a:t> </a:t>
            </a:r>
            <a:r>
              <a:rPr sz="2600" spc="-190" dirty="0">
                <a:latin typeface="Arial MT"/>
                <a:cs typeface="Arial MT"/>
              </a:rPr>
              <a:t>el</a:t>
            </a:r>
            <a:r>
              <a:rPr sz="2600" spc="-95" dirty="0">
                <a:latin typeface="Arial MT"/>
                <a:cs typeface="Arial MT"/>
              </a:rPr>
              <a:t>l</a:t>
            </a:r>
            <a:r>
              <a:rPr sz="2600" spc="-190" dirty="0">
                <a:latin typeface="Arial MT"/>
                <a:cs typeface="Arial MT"/>
              </a:rPr>
              <a:t>ip</a:t>
            </a:r>
            <a:r>
              <a:rPr sz="2600" spc="-235" dirty="0">
                <a:latin typeface="Arial MT"/>
                <a:cs typeface="Arial MT"/>
              </a:rPr>
              <a:t>s</a:t>
            </a:r>
            <a:r>
              <a:rPr sz="2600" spc="-140" dirty="0">
                <a:latin typeface="Arial MT"/>
                <a:cs typeface="Arial MT"/>
              </a:rPr>
              <a:t> </a:t>
            </a:r>
            <a:r>
              <a:rPr sz="2600" spc="-254" dirty="0">
                <a:latin typeface="Arial MT"/>
                <a:cs typeface="Arial MT"/>
              </a:rPr>
              <a:t>mel</a:t>
            </a:r>
            <a:r>
              <a:rPr sz="2600" spc="-100" dirty="0">
                <a:latin typeface="Arial MT"/>
                <a:cs typeface="Arial MT"/>
              </a:rPr>
              <a:t>i</a:t>
            </a:r>
            <a:r>
              <a:rPr sz="2600" spc="-235" dirty="0">
                <a:latin typeface="Arial MT"/>
                <a:cs typeface="Arial MT"/>
              </a:rPr>
              <a:t>ntan</a:t>
            </a:r>
            <a:r>
              <a:rPr sz="2600" spc="-260" dirty="0">
                <a:latin typeface="Arial MT"/>
                <a:cs typeface="Arial MT"/>
              </a:rPr>
              <a:t>g</a:t>
            </a:r>
            <a:r>
              <a:rPr sz="2600" spc="-165" dirty="0">
                <a:latin typeface="Arial MT"/>
                <a:cs typeface="Arial MT"/>
              </a:rPr>
              <a:t> </a:t>
            </a:r>
            <a:r>
              <a:rPr sz="2600" spc="-170" dirty="0">
                <a:latin typeface="Arial MT"/>
                <a:cs typeface="Arial MT"/>
              </a:rPr>
              <a:t>kir</a:t>
            </a:r>
            <a:r>
              <a:rPr sz="2600" spc="-90" dirty="0">
                <a:latin typeface="Arial MT"/>
                <a:cs typeface="Arial MT"/>
              </a:rPr>
              <a:t>i</a:t>
            </a:r>
            <a:r>
              <a:rPr sz="2600" spc="-140" dirty="0">
                <a:latin typeface="Arial MT"/>
                <a:cs typeface="Arial MT"/>
              </a:rPr>
              <a:t>-  </a:t>
            </a:r>
            <a:r>
              <a:rPr sz="2600" spc="-260" dirty="0">
                <a:latin typeface="Arial MT"/>
                <a:cs typeface="Arial MT"/>
              </a:rPr>
              <a:t>kanan</a:t>
            </a:r>
            <a:r>
              <a:rPr sz="2600" spc="-130" dirty="0">
                <a:latin typeface="Arial MT"/>
                <a:cs typeface="Arial MT"/>
              </a:rPr>
              <a:t>,</a:t>
            </a:r>
            <a:r>
              <a:rPr sz="2600" spc="-170" dirty="0">
                <a:latin typeface="Arial MT"/>
                <a:cs typeface="Arial MT"/>
              </a:rPr>
              <a:t> </a:t>
            </a:r>
            <a:r>
              <a:rPr sz="2600" spc="-260" dirty="0">
                <a:latin typeface="Arial MT"/>
                <a:cs typeface="Arial MT"/>
              </a:rPr>
              <a:t>hampi</a:t>
            </a:r>
            <a:r>
              <a:rPr sz="2600" spc="-155" dirty="0">
                <a:latin typeface="Arial MT"/>
                <a:cs typeface="Arial MT"/>
              </a:rPr>
              <a:t>r</a:t>
            </a:r>
            <a:r>
              <a:rPr sz="2600" spc="-140" dirty="0">
                <a:latin typeface="Arial MT"/>
                <a:cs typeface="Arial MT"/>
              </a:rPr>
              <a:t> </a:t>
            </a:r>
            <a:r>
              <a:rPr sz="2600" spc="-195" dirty="0">
                <a:latin typeface="Arial MT"/>
                <a:cs typeface="Arial MT"/>
              </a:rPr>
              <a:t>miri</a:t>
            </a:r>
            <a:r>
              <a:rPr sz="2600" spc="-260" dirty="0">
                <a:latin typeface="Arial MT"/>
                <a:cs typeface="Arial MT"/>
              </a:rPr>
              <a:t>p</a:t>
            </a:r>
            <a:r>
              <a:rPr sz="2600" spc="-145" dirty="0">
                <a:latin typeface="Arial MT"/>
                <a:cs typeface="Arial MT"/>
              </a:rPr>
              <a:t> </a:t>
            </a:r>
            <a:r>
              <a:rPr sz="2600" spc="-110" dirty="0">
                <a:latin typeface="Arial MT"/>
                <a:cs typeface="Arial MT"/>
              </a:rPr>
              <a:t>l</a:t>
            </a:r>
            <a:r>
              <a:rPr sz="2600" spc="-100" dirty="0">
                <a:latin typeface="Arial MT"/>
                <a:cs typeface="Arial MT"/>
              </a:rPr>
              <a:t>i</a:t>
            </a:r>
            <a:r>
              <a:rPr sz="2600" spc="-229" dirty="0">
                <a:latin typeface="Arial MT"/>
                <a:cs typeface="Arial MT"/>
              </a:rPr>
              <a:t>ngkaran.</a:t>
            </a:r>
            <a:endParaRPr sz="2600">
              <a:latin typeface="Arial MT"/>
              <a:cs typeface="Arial MT"/>
            </a:endParaRPr>
          </a:p>
          <a:p>
            <a:pPr marL="652780" marR="34925" indent="-273050">
              <a:lnSpc>
                <a:spcPct val="100000"/>
              </a:lnSpc>
              <a:spcBef>
                <a:spcPts val="600"/>
              </a:spcBef>
            </a:pPr>
            <a:r>
              <a:rPr sz="1800" spc="-175" dirty="0">
                <a:solidFill>
                  <a:srgbClr val="93B6D2"/>
                </a:solidFill>
                <a:latin typeface="Cambria"/>
                <a:cs typeface="Cambria"/>
              </a:rPr>
              <a:t>🞑</a:t>
            </a:r>
            <a:r>
              <a:rPr sz="1800" spc="125" dirty="0">
                <a:solidFill>
                  <a:srgbClr val="93B6D2"/>
                </a:solidFill>
                <a:latin typeface="Cambria"/>
                <a:cs typeface="Cambria"/>
              </a:rPr>
              <a:t> </a:t>
            </a:r>
            <a:r>
              <a:rPr sz="2600" spc="-240" dirty="0">
                <a:latin typeface="Arial MT"/>
                <a:cs typeface="Arial MT"/>
              </a:rPr>
              <a:t>Diameter</a:t>
            </a:r>
            <a:r>
              <a:rPr sz="2600" spc="-155" dirty="0">
                <a:latin typeface="Arial MT"/>
                <a:cs typeface="Arial MT"/>
              </a:rPr>
              <a:t> </a:t>
            </a:r>
            <a:r>
              <a:rPr sz="2600" spc="-235" dirty="0">
                <a:latin typeface="Arial MT"/>
                <a:cs typeface="Arial MT"/>
              </a:rPr>
              <a:t>anteropos</a:t>
            </a:r>
            <a:r>
              <a:rPr sz="2600" spc="-145" dirty="0">
                <a:latin typeface="Arial MT"/>
                <a:cs typeface="Arial MT"/>
              </a:rPr>
              <a:t>t</a:t>
            </a:r>
            <a:r>
              <a:rPr sz="2600" spc="-200" dirty="0">
                <a:latin typeface="Arial MT"/>
                <a:cs typeface="Arial MT"/>
              </a:rPr>
              <a:t>erio</a:t>
            </a:r>
            <a:r>
              <a:rPr sz="2600" spc="-155" dirty="0">
                <a:latin typeface="Arial MT"/>
                <a:cs typeface="Arial MT"/>
              </a:rPr>
              <a:t>r</a:t>
            </a:r>
            <a:r>
              <a:rPr sz="2600" spc="-130" dirty="0">
                <a:latin typeface="Arial MT"/>
                <a:cs typeface="Arial MT"/>
              </a:rPr>
              <a:t> </a:t>
            </a:r>
            <a:r>
              <a:rPr sz="2600" spc="-170" dirty="0">
                <a:latin typeface="Arial MT"/>
                <a:cs typeface="Arial MT"/>
              </a:rPr>
              <a:t>kir</a:t>
            </a:r>
            <a:r>
              <a:rPr sz="2600" spc="-260" dirty="0">
                <a:latin typeface="Arial MT"/>
                <a:cs typeface="Arial MT"/>
              </a:rPr>
              <a:t>a</a:t>
            </a:r>
            <a:r>
              <a:rPr sz="2600" spc="-140" dirty="0">
                <a:latin typeface="Arial MT"/>
                <a:cs typeface="Arial MT"/>
              </a:rPr>
              <a:t>-  </a:t>
            </a:r>
            <a:r>
              <a:rPr sz="2600" spc="-170" dirty="0">
                <a:latin typeface="Arial MT"/>
                <a:cs typeface="Arial MT"/>
              </a:rPr>
              <a:t>kir</a:t>
            </a:r>
            <a:r>
              <a:rPr sz="2600" spc="-260" dirty="0">
                <a:latin typeface="Arial MT"/>
                <a:cs typeface="Arial MT"/>
              </a:rPr>
              <a:t>a</a:t>
            </a:r>
            <a:r>
              <a:rPr sz="2600" spc="-160" dirty="0">
                <a:latin typeface="Arial MT"/>
                <a:cs typeface="Arial MT"/>
              </a:rPr>
              <a:t> </a:t>
            </a:r>
            <a:r>
              <a:rPr sz="2600" spc="-300" dirty="0">
                <a:latin typeface="Arial MT"/>
                <a:cs typeface="Arial MT"/>
              </a:rPr>
              <a:t>sam</a:t>
            </a:r>
            <a:r>
              <a:rPr sz="2600" spc="-260" dirty="0">
                <a:latin typeface="Arial MT"/>
                <a:cs typeface="Arial MT"/>
              </a:rPr>
              <a:t>a</a:t>
            </a:r>
            <a:r>
              <a:rPr sz="2600" spc="-130" dirty="0">
                <a:latin typeface="Arial MT"/>
                <a:cs typeface="Arial MT"/>
              </a:rPr>
              <a:t> </a:t>
            </a:r>
            <a:r>
              <a:rPr sz="2600" spc="-265" dirty="0">
                <a:latin typeface="Arial MT"/>
                <a:cs typeface="Arial MT"/>
              </a:rPr>
              <a:t>denga</a:t>
            </a:r>
            <a:r>
              <a:rPr sz="2600" spc="-260" dirty="0">
                <a:latin typeface="Arial MT"/>
                <a:cs typeface="Arial MT"/>
              </a:rPr>
              <a:t>n</a:t>
            </a:r>
            <a:r>
              <a:rPr sz="2600" spc="-150" dirty="0">
                <a:latin typeface="Arial MT"/>
                <a:cs typeface="Arial MT"/>
              </a:rPr>
              <a:t> </a:t>
            </a:r>
            <a:r>
              <a:rPr sz="2600" spc="-215" dirty="0">
                <a:latin typeface="Arial MT"/>
                <a:cs typeface="Arial MT"/>
              </a:rPr>
              <a:t>diameter  transversal</a:t>
            </a:r>
            <a:endParaRPr sz="2600">
              <a:latin typeface="Arial MT"/>
              <a:cs typeface="Arial MT"/>
            </a:endParaRPr>
          </a:p>
          <a:p>
            <a:pPr marL="379730">
              <a:lnSpc>
                <a:spcPct val="100000"/>
              </a:lnSpc>
              <a:spcBef>
                <a:spcPts val="605"/>
              </a:spcBef>
            </a:pPr>
            <a:r>
              <a:rPr sz="1800" spc="-175" dirty="0">
                <a:solidFill>
                  <a:srgbClr val="93B6D2"/>
                </a:solidFill>
                <a:latin typeface="Cambria"/>
                <a:cs typeface="Cambria"/>
              </a:rPr>
              <a:t>🞑</a:t>
            </a:r>
            <a:r>
              <a:rPr sz="1800" spc="125" dirty="0">
                <a:solidFill>
                  <a:srgbClr val="93B6D2"/>
                </a:solidFill>
                <a:latin typeface="Cambria"/>
                <a:cs typeface="Cambria"/>
              </a:rPr>
              <a:t> </a:t>
            </a:r>
            <a:r>
              <a:rPr sz="2600" spc="-250" dirty="0">
                <a:latin typeface="Arial MT"/>
                <a:cs typeface="Arial MT"/>
              </a:rPr>
              <a:t>Ditemukan</a:t>
            </a:r>
            <a:r>
              <a:rPr sz="2600" spc="-165" dirty="0">
                <a:latin typeface="Arial MT"/>
                <a:cs typeface="Arial MT"/>
              </a:rPr>
              <a:t> </a:t>
            </a:r>
            <a:r>
              <a:rPr sz="2600" spc="-265" dirty="0">
                <a:latin typeface="Arial MT"/>
                <a:cs typeface="Arial MT"/>
              </a:rPr>
              <a:t>pad</a:t>
            </a:r>
            <a:r>
              <a:rPr sz="2600" spc="-260" dirty="0">
                <a:latin typeface="Arial MT"/>
                <a:cs typeface="Arial MT"/>
              </a:rPr>
              <a:t>a</a:t>
            </a:r>
            <a:r>
              <a:rPr sz="2600" spc="-130" dirty="0">
                <a:latin typeface="Arial MT"/>
                <a:cs typeface="Arial MT"/>
              </a:rPr>
              <a:t> </a:t>
            </a:r>
            <a:r>
              <a:rPr sz="2600" spc="-265" dirty="0">
                <a:latin typeface="Arial MT"/>
                <a:cs typeface="Arial MT"/>
              </a:rPr>
              <a:t>45</a:t>
            </a:r>
            <a:r>
              <a:rPr sz="2600" spc="-415" dirty="0">
                <a:latin typeface="Arial MT"/>
                <a:cs typeface="Arial MT"/>
              </a:rPr>
              <a:t>%</a:t>
            </a:r>
            <a:r>
              <a:rPr sz="2600" spc="-145" dirty="0">
                <a:latin typeface="Arial MT"/>
                <a:cs typeface="Arial MT"/>
              </a:rPr>
              <a:t> </a:t>
            </a:r>
            <a:r>
              <a:rPr sz="2600" spc="-285" dirty="0">
                <a:latin typeface="Arial MT"/>
                <a:cs typeface="Arial MT"/>
              </a:rPr>
              <a:t>wan</a:t>
            </a:r>
            <a:r>
              <a:rPr sz="2600" spc="-100" dirty="0">
                <a:latin typeface="Arial MT"/>
                <a:cs typeface="Arial MT"/>
              </a:rPr>
              <a:t>i</a:t>
            </a:r>
            <a:r>
              <a:rPr sz="2600" spc="-200" dirty="0">
                <a:latin typeface="Arial MT"/>
                <a:cs typeface="Arial MT"/>
              </a:rPr>
              <a:t>ta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9401" y="1916176"/>
            <a:ext cx="4176649" cy="24938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FB2B-2AFA-4F95-AA78-ABC85730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074" name="Picture 2" descr="Anatomi dan Fisiologi Organ Genetalia Wanita – Bocah Radiography">
            <a:extLst>
              <a:ext uri="{FF2B5EF4-FFF2-40B4-BE49-F238E27FC236}">
                <a16:creationId xmlns:a16="http://schemas.microsoft.com/office/drawing/2014/main" id="{20015C37-8707-434C-85AA-7A58AA1C8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539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3865"/>
            <a:ext cx="23355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65" dirty="0">
                <a:solidFill>
                  <a:srgbClr val="775F54"/>
                </a:solidFill>
                <a:latin typeface="Microsoft Sans Serif"/>
                <a:cs typeface="Microsoft Sans Serif"/>
              </a:rPr>
              <a:t>Tipe</a:t>
            </a:r>
            <a:r>
              <a:rPr sz="4400" b="0" spc="10" dirty="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sz="4400" b="0" spc="-994" dirty="0">
                <a:solidFill>
                  <a:srgbClr val="775F54"/>
                </a:solidFill>
                <a:latin typeface="Microsoft Sans Serif"/>
                <a:cs typeface="Microsoft Sans Serif"/>
              </a:rPr>
              <a:t>P</a:t>
            </a:r>
            <a:r>
              <a:rPr sz="4400" b="0" spc="-265" dirty="0">
                <a:solidFill>
                  <a:srgbClr val="775F54"/>
                </a:solidFill>
                <a:latin typeface="Microsoft Sans Serif"/>
                <a:cs typeface="Microsoft Sans Serif"/>
              </a:rPr>
              <a:t>elvis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90" y="1483467"/>
            <a:ext cx="4016375" cy="276606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8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i="1" spc="-345" dirty="0">
                <a:solidFill>
                  <a:srgbClr val="C00000"/>
                </a:solidFill>
                <a:latin typeface="Arial"/>
                <a:cs typeface="Arial"/>
              </a:rPr>
              <a:t>Anthropoid:</a:t>
            </a:r>
            <a:endParaRPr sz="2900">
              <a:latin typeface="Arial"/>
              <a:cs typeface="Arial"/>
            </a:endParaRPr>
          </a:p>
          <a:p>
            <a:pPr marL="652780" marR="279400" indent="-273050">
              <a:lnSpc>
                <a:spcPct val="100000"/>
              </a:lnSpc>
              <a:spcBef>
                <a:spcPts val="610"/>
              </a:spcBef>
            </a:pPr>
            <a:r>
              <a:rPr sz="1800" spc="-114" dirty="0">
                <a:solidFill>
                  <a:srgbClr val="93B6D2"/>
                </a:solidFill>
                <a:latin typeface="Cambria"/>
                <a:cs typeface="Cambria"/>
              </a:rPr>
              <a:t>🞑</a:t>
            </a:r>
            <a:r>
              <a:rPr sz="1800" spc="110" dirty="0">
                <a:solidFill>
                  <a:srgbClr val="93B6D2"/>
                </a:solidFill>
                <a:latin typeface="Cambria"/>
                <a:cs typeface="Cambria"/>
              </a:rPr>
              <a:t> </a:t>
            </a:r>
            <a:r>
              <a:rPr sz="2600" spc="-105" dirty="0">
                <a:latin typeface="Microsoft Sans Serif"/>
                <a:cs typeface="Microsoft Sans Serif"/>
              </a:rPr>
              <a:t>Seperti</a:t>
            </a:r>
            <a:r>
              <a:rPr sz="2600" spc="-15" dirty="0">
                <a:latin typeface="Microsoft Sans Serif"/>
                <a:cs typeface="Microsoft Sans Serif"/>
              </a:rPr>
              <a:t> </a:t>
            </a:r>
            <a:r>
              <a:rPr sz="2600" spc="-110" dirty="0">
                <a:latin typeface="Microsoft Sans Serif"/>
                <a:cs typeface="Microsoft Sans Serif"/>
              </a:rPr>
              <a:t>ellips</a:t>
            </a:r>
            <a:r>
              <a:rPr sz="2600" spc="-10" dirty="0">
                <a:latin typeface="Microsoft Sans Serif"/>
                <a:cs typeface="Microsoft Sans Serif"/>
              </a:rPr>
              <a:t> </a:t>
            </a:r>
            <a:r>
              <a:rPr sz="2600" spc="-204" dirty="0">
                <a:latin typeface="Microsoft Sans Serif"/>
                <a:cs typeface="Microsoft Sans Serif"/>
              </a:rPr>
              <a:t>membujur </a:t>
            </a:r>
            <a:r>
              <a:rPr sz="2600" spc="-200" dirty="0">
                <a:latin typeface="Microsoft Sans Serif"/>
                <a:cs typeface="Microsoft Sans Serif"/>
              </a:rPr>
              <a:t> </a:t>
            </a:r>
            <a:r>
              <a:rPr sz="2600" spc="-110" dirty="0">
                <a:latin typeface="Microsoft Sans Serif"/>
                <a:cs typeface="Microsoft Sans Serif"/>
              </a:rPr>
              <a:t>anteroposterior</a:t>
            </a:r>
            <a:endParaRPr sz="2600">
              <a:latin typeface="Microsoft Sans Serif"/>
              <a:cs typeface="Microsoft Sans Serif"/>
            </a:endParaRPr>
          </a:p>
          <a:p>
            <a:pPr marL="652780" marR="5080" indent="-273050">
              <a:lnSpc>
                <a:spcPct val="102299"/>
              </a:lnSpc>
              <a:spcBef>
                <a:spcPts val="555"/>
              </a:spcBef>
            </a:pPr>
            <a:r>
              <a:rPr sz="1800" spc="-175" dirty="0">
                <a:solidFill>
                  <a:srgbClr val="93B6D2"/>
                </a:solidFill>
                <a:latin typeface="Cambria"/>
                <a:cs typeface="Cambria"/>
              </a:rPr>
              <a:t>🞑</a:t>
            </a:r>
            <a:r>
              <a:rPr sz="1800" spc="120" dirty="0">
                <a:solidFill>
                  <a:srgbClr val="93B6D2"/>
                </a:solidFill>
                <a:latin typeface="Cambria"/>
                <a:cs typeface="Cambria"/>
              </a:rPr>
              <a:t> </a:t>
            </a:r>
            <a:r>
              <a:rPr sz="2600" spc="-185" dirty="0">
                <a:latin typeface="Microsoft Sans Serif"/>
                <a:cs typeface="Microsoft Sans Serif"/>
              </a:rPr>
              <a:t>Diam</a:t>
            </a:r>
            <a:r>
              <a:rPr sz="2600" spc="-170" dirty="0">
                <a:latin typeface="Microsoft Sans Serif"/>
                <a:cs typeface="Microsoft Sans Serif"/>
              </a:rPr>
              <a:t>e</a:t>
            </a:r>
            <a:r>
              <a:rPr sz="2600" spc="-55" dirty="0">
                <a:latin typeface="Microsoft Sans Serif"/>
                <a:cs typeface="Microsoft Sans Serif"/>
              </a:rPr>
              <a:t>ter</a:t>
            </a:r>
            <a:r>
              <a:rPr sz="2600" spc="-15" dirty="0">
                <a:latin typeface="Microsoft Sans Serif"/>
                <a:cs typeface="Microsoft Sans Serif"/>
              </a:rPr>
              <a:t> </a:t>
            </a:r>
            <a:r>
              <a:rPr sz="2600" spc="-235" dirty="0">
                <a:latin typeface="Arial MT"/>
                <a:cs typeface="Arial MT"/>
              </a:rPr>
              <a:t>ante</a:t>
            </a:r>
            <a:r>
              <a:rPr sz="2600" spc="-170" dirty="0">
                <a:latin typeface="Arial MT"/>
                <a:cs typeface="Arial MT"/>
              </a:rPr>
              <a:t>r</a:t>
            </a:r>
            <a:r>
              <a:rPr sz="2600" spc="-260" dirty="0">
                <a:latin typeface="Arial MT"/>
                <a:cs typeface="Arial MT"/>
              </a:rPr>
              <a:t>opos</a:t>
            </a:r>
            <a:r>
              <a:rPr sz="2600" spc="-140" dirty="0">
                <a:latin typeface="Arial MT"/>
                <a:cs typeface="Arial MT"/>
              </a:rPr>
              <a:t>t</a:t>
            </a:r>
            <a:r>
              <a:rPr sz="2600" spc="-200" dirty="0">
                <a:latin typeface="Arial MT"/>
                <a:cs typeface="Arial MT"/>
              </a:rPr>
              <a:t>erio</a:t>
            </a:r>
            <a:r>
              <a:rPr sz="2600" spc="-155" dirty="0">
                <a:latin typeface="Arial MT"/>
                <a:cs typeface="Arial MT"/>
              </a:rPr>
              <a:t>r</a:t>
            </a:r>
            <a:r>
              <a:rPr sz="2600" spc="-140" dirty="0">
                <a:latin typeface="Arial MT"/>
                <a:cs typeface="Arial MT"/>
              </a:rPr>
              <a:t> </a:t>
            </a:r>
            <a:r>
              <a:rPr sz="2600" spc="-180" dirty="0">
                <a:latin typeface="Arial MT"/>
                <a:cs typeface="Arial MT"/>
              </a:rPr>
              <a:t>&gt;  </a:t>
            </a:r>
            <a:r>
              <a:rPr sz="2600" spc="-215" dirty="0">
                <a:latin typeface="Arial MT"/>
                <a:cs typeface="Arial MT"/>
              </a:rPr>
              <a:t>transversal</a:t>
            </a:r>
            <a:endParaRPr sz="2600">
              <a:latin typeface="Arial MT"/>
              <a:cs typeface="Arial MT"/>
            </a:endParaRPr>
          </a:p>
          <a:p>
            <a:pPr marL="379730">
              <a:lnSpc>
                <a:spcPct val="100000"/>
              </a:lnSpc>
              <a:spcBef>
                <a:spcPts val="505"/>
              </a:spcBef>
            </a:pPr>
            <a:r>
              <a:rPr sz="1800" spc="-175" dirty="0">
                <a:solidFill>
                  <a:srgbClr val="93B6D2"/>
                </a:solidFill>
                <a:latin typeface="Cambria"/>
                <a:cs typeface="Cambria"/>
              </a:rPr>
              <a:t>🞑</a:t>
            </a:r>
            <a:r>
              <a:rPr sz="1800" spc="125" dirty="0">
                <a:solidFill>
                  <a:srgbClr val="93B6D2"/>
                </a:solidFill>
                <a:latin typeface="Cambria"/>
                <a:cs typeface="Cambria"/>
              </a:rPr>
              <a:t> </a:t>
            </a:r>
            <a:r>
              <a:rPr sz="2600" spc="-114" dirty="0">
                <a:latin typeface="Microsoft Sans Serif"/>
                <a:cs typeface="Microsoft Sans Serif"/>
              </a:rPr>
              <a:t>Dit</a:t>
            </a:r>
            <a:r>
              <a:rPr sz="2600" spc="-145" dirty="0">
                <a:latin typeface="Microsoft Sans Serif"/>
                <a:cs typeface="Microsoft Sans Serif"/>
              </a:rPr>
              <a:t>e</a:t>
            </a:r>
            <a:r>
              <a:rPr sz="2600" spc="-385" dirty="0">
                <a:latin typeface="Microsoft Sans Serif"/>
                <a:cs typeface="Microsoft Sans Serif"/>
              </a:rPr>
              <a:t>m</a:t>
            </a:r>
            <a:r>
              <a:rPr sz="2600" spc="-195" dirty="0">
                <a:latin typeface="Microsoft Sans Serif"/>
                <a:cs typeface="Microsoft Sans Serif"/>
              </a:rPr>
              <a:t>ukan</a:t>
            </a:r>
            <a:r>
              <a:rPr sz="2600" spc="-15" dirty="0">
                <a:latin typeface="Microsoft Sans Serif"/>
                <a:cs typeface="Microsoft Sans Serif"/>
              </a:rPr>
              <a:t> </a:t>
            </a:r>
            <a:r>
              <a:rPr sz="2600" spc="-55" dirty="0">
                <a:latin typeface="Microsoft Sans Serif"/>
                <a:cs typeface="Microsoft Sans Serif"/>
              </a:rPr>
              <a:t>35%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-250" dirty="0">
                <a:latin typeface="Microsoft Sans Serif"/>
                <a:cs typeface="Microsoft Sans Serif"/>
              </a:rPr>
              <a:t>w</a:t>
            </a:r>
            <a:r>
              <a:rPr sz="2600" spc="-100" dirty="0">
                <a:latin typeface="Microsoft Sans Serif"/>
                <a:cs typeface="Microsoft Sans Serif"/>
              </a:rPr>
              <a:t>ani</a:t>
            </a:r>
            <a:r>
              <a:rPr sz="2600" spc="-60" dirty="0">
                <a:latin typeface="Microsoft Sans Serif"/>
                <a:cs typeface="Microsoft Sans Serif"/>
              </a:rPr>
              <a:t>t</a:t>
            </a:r>
            <a:r>
              <a:rPr sz="2600" spc="-10" dirty="0">
                <a:latin typeface="Microsoft Sans Serif"/>
                <a:cs typeface="Microsoft Sans Serif"/>
              </a:rPr>
              <a:t>a</a:t>
            </a:r>
            <a:endParaRPr sz="26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4726" y="3716401"/>
            <a:ext cx="4495800" cy="27732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3865"/>
            <a:ext cx="23355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65" dirty="0">
                <a:solidFill>
                  <a:srgbClr val="775F54"/>
                </a:solidFill>
                <a:latin typeface="Microsoft Sans Serif"/>
                <a:cs typeface="Microsoft Sans Serif"/>
              </a:rPr>
              <a:t>Tipe</a:t>
            </a:r>
            <a:r>
              <a:rPr sz="4400" b="0" spc="10" dirty="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sz="4400" b="0" spc="-994" dirty="0">
                <a:solidFill>
                  <a:srgbClr val="775F54"/>
                </a:solidFill>
                <a:latin typeface="Microsoft Sans Serif"/>
                <a:cs typeface="Microsoft Sans Serif"/>
              </a:rPr>
              <a:t>P</a:t>
            </a:r>
            <a:r>
              <a:rPr sz="4400" b="0" spc="-265" dirty="0">
                <a:solidFill>
                  <a:srgbClr val="775F54"/>
                </a:solidFill>
                <a:latin typeface="Microsoft Sans Serif"/>
                <a:cs typeface="Microsoft Sans Serif"/>
              </a:rPr>
              <a:t>elvis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39" y="1515146"/>
            <a:ext cx="4337685" cy="453263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86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spc="-195" dirty="0">
                <a:solidFill>
                  <a:srgbClr val="C00000"/>
                </a:solidFill>
                <a:latin typeface="Arial"/>
                <a:cs typeface="Arial"/>
              </a:rPr>
              <a:t>Android:</a:t>
            </a:r>
            <a:endParaRPr sz="2900">
              <a:latin typeface="Arial"/>
              <a:cs typeface="Arial"/>
            </a:endParaRPr>
          </a:p>
          <a:p>
            <a:pPr marL="379730">
              <a:lnSpc>
                <a:spcPct val="100000"/>
              </a:lnSpc>
              <a:spcBef>
                <a:spcPts val="635"/>
              </a:spcBef>
            </a:pPr>
            <a:r>
              <a:rPr sz="1650" spc="-155" dirty="0">
                <a:solidFill>
                  <a:srgbClr val="93B6D2"/>
                </a:solidFill>
                <a:latin typeface="Cambria"/>
                <a:cs typeface="Cambria"/>
              </a:rPr>
              <a:t>🞑 </a:t>
            </a:r>
            <a:r>
              <a:rPr sz="1650" spc="-80" dirty="0">
                <a:solidFill>
                  <a:srgbClr val="93B6D2"/>
                </a:solidFill>
                <a:latin typeface="Cambria"/>
                <a:cs typeface="Cambria"/>
              </a:rPr>
              <a:t> </a:t>
            </a:r>
            <a:r>
              <a:rPr sz="2400" spc="-215" dirty="0">
                <a:latin typeface="Microsoft Sans Serif"/>
                <a:cs typeface="Microsoft Sans Serif"/>
              </a:rPr>
              <a:t>Bentuk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25" dirty="0">
                <a:latin typeface="Microsoft Sans Serif"/>
                <a:cs typeface="Microsoft Sans Serif"/>
              </a:rPr>
              <a:t>pintu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at</a:t>
            </a:r>
            <a:r>
              <a:rPr sz="2400" spc="-204" dirty="0">
                <a:latin typeface="Microsoft Sans Serif"/>
                <a:cs typeface="Microsoft Sans Serif"/>
              </a:rPr>
              <a:t>as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80" dirty="0">
                <a:latin typeface="Microsoft Sans Serif"/>
                <a:cs typeface="Microsoft Sans Serif"/>
              </a:rPr>
              <a:t>pan</a:t>
            </a:r>
            <a:r>
              <a:rPr sz="2400" spc="-90" dirty="0">
                <a:latin typeface="Microsoft Sans Serif"/>
                <a:cs typeface="Microsoft Sans Serif"/>
              </a:rPr>
              <a:t>g</a:t>
            </a:r>
            <a:r>
              <a:rPr sz="2400" spc="-105" dirty="0">
                <a:latin typeface="Microsoft Sans Serif"/>
                <a:cs typeface="Microsoft Sans Serif"/>
              </a:rPr>
              <a:t>gul</a:t>
            </a:r>
            <a:endParaRPr sz="2400">
              <a:latin typeface="Microsoft Sans Serif"/>
              <a:cs typeface="Microsoft Sans Serif"/>
            </a:endParaRPr>
          </a:p>
          <a:p>
            <a:pPr marL="652780">
              <a:lnSpc>
                <a:spcPct val="100000"/>
              </a:lnSpc>
            </a:pPr>
            <a:r>
              <a:rPr sz="2400" spc="-125" dirty="0">
                <a:latin typeface="Microsoft Sans Serif"/>
                <a:cs typeface="Microsoft Sans Serif"/>
              </a:rPr>
              <a:t>hampir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90" dirty="0">
                <a:latin typeface="Microsoft Sans Serif"/>
                <a:cs typeface="Microsoft Sans Serif"/>
              </a:rPr>
              <a:t>segitiga</a:t>
            </a:r>
            <a:endParaRPr sz="2400">
              <a:latin typeface="Microsoft Sans Serif"/>
              <a:cs typeface="Microsoft Sans Serif"/>
            </a:endParaRPr>
          </a:p>
          <a:p>
            <a:pPr marL="652780" marR="135255" indent="-273685">
              <a:lnSpc>
                <a:spcPct val="100000"/>
              </a:lnSpc>
              <a:spcBef>
                <a:spcPts val="600"/>
              </a:spcBef>
            </a:pPr>
            <a:r>
              <a:rPr sz="1650" spc="-105" dirty="0">
                <a:solidFill>
                  <a:srgbClr val="93B6D2"/>
                </a:solidFill>
                <a:latin typeface="Cambria"/>
                <a:cs typeface="Cambria"/>
              </a:rPr>
              <a:t>🞑</a:t>
            </a:r>
            <a:r>
              <a:rPr sz="1650" spc="-100" dirty="0">
                <a:solidFill>
                  <a:srgbClr val="93B6D2"/>
                </a:solidFill>
                <a:latin typeface="Cambria"/>
                <a:cs typeface="Cambria"/>
              </a:rPr>
              <a:t> </a:t>
            </a:r>
            <a:r>
              <a:rPr sz="2400" spc="-130" dirty="0">
                <a:latin typeface="Microsoft Sans Serif"/>
                <a:cs typeface="Microsoft Sans Serif"/>
              </a:rPr>
              <a:t>Diameter </a:t>
            </a:r>
            <a:r>
              <a:rPr sz="2400" spc="-150" dirty="0">
                <a:latin typeface="Microsoft Sans Serif"/>
                <a:cs typeface="Microsoft Sans Serif"/>
              </a:rPr>
              <a:t>transversa</a:t>
            </a:r>
            <a:r>
              <a:rPr sz="2400" spc="-145" dirty="0">
                <a:latin typeface="Microsoft Sans Serif"/>
                <a:cs typeface="Microsoft Sans Serif"/>
              </a:rPr>
              <a:t> </a:t>
            </a:r>
            <a:r>
              <a:rPr sz="2400" spc="-90" dirty="0">
                <a:latin typeface="Microsoft Sans Serif"/>
                <a:cs typeface="Microsoft Sans Serif"/>
              </a:rPr>
              <a:t>terbesar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60" dirty="0">
                <a:latin typeface="Microsoft Sans Serif"/>
                <a:cs typeface="Microsoft Sans Serif"/>
              </a:rPr>
              <a:t>terletak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di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95" dirty="0">
                <a:latin typeface="Microsoft Sans Serif"/>
                <a:cs typeface="Microsoft Sans Serif"/>
              </a:rPr>
              <a:t>posterior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70" dirty="0">
                <a:latin typeface="Microsoft Sans Serif"/>
                <a:cs typeface="Microsoft Sans Serif"/>
              </a:rPr>
              <a:t>dekat 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220" dirty="0">
                <a:latin typeface="Microsoft Sans Serif"/>
                <a:cs typeface="Microsoft Sans Serif"/>
              </a:rPr>
              <a:t>sacrum</a:t>
            </a:r>
            <a:endParaRPr sz="2400">
              <a:latin typeface="Microsoft Sans Serif"/>
              <a:cs typeface="Microsoft Sans Serif"/>
            </a:endParaRPr>
          </a:p>
          <a:p>
            <a:pPr marL="652780" marR="332105" indent="-273685">
              <a:lnSpc>
                <a:spcPct val="100000"/>
              </a:lnSpc>
              <a:spcBef>
                <a:spcPts val="605"/>
              </a:spcBef>
            </a:pPr>
            <a:r>
              <a:rPr sz="1650" spc="-155" dirty="0">
                <a:solidFill>
                  <a:srgbClr val="93B6D2"/>
                </a:solidFill>
                <a:latin typeface="Cambria"/>
                <a:cs typeface="Cambria"/>
              </a:rPr>
              <a:t>🞑 </a:t>
            </a:r>
            <a:r>
              <a:rPr sz="1650" spc="-75" dirty="0">
                <a:solidFill>
                  <a:srgbClr val="93B6D2"/>
                </a:solidFill>
                <a:latin typeface="Cambria"/>
                <a:cs typeface="Cambria"/>
              </a:rPr>
              <a:t> </a:t>
            </a:r>
            <a:r>
              <a:rPr sz="2400" spc="-190" dirty="0">
                <a:latin typeface="Microsoft Sans Serif"/>
                <a:cs typeface="Microsoft Sans Serif"/>
              </a:rPr>
              <a:t>Di</a:t>
            </a:r>
            <a:r>
              <a:rPr sz="2400" spc="-215" dirty="0">
                <a:latin typeface="Microsoft Sans Serif"/>
                <a:cs typeface="Microsoft Sans Serif"/>
              </a:rPr>
              <a:t>n</a:t>
            </a:r>
            <a:r>
              <a:rPr sz="2400" spc="-85" dirty="0">
                <a:latin typeface="Microsoft Sans Serif"/>
                <a:cs typeface="Microsoft Sans Serif"/>
              </a:rPr>
              <a:t>ding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15" dirty="0">
                <a:latin typeface="Microsoft Sans Serif"/>
                <a:cs typeface="Microsoft Sans Serif"/>
              </a:rPr>
              <a:t>sam</a:t>
            </a:r>
            <a:r>
              <a:rPr sz="2400" spc="-200" dirty="0">
                <a:latin typeface="Microsoft Sans Serif"/>
                <a:cs typeface="Microsoft Sans Serif"/>
              </a:rPr>
              <a:t>p</a:t>
            </a:r>
            <a:r>
              <a:rPr sz="2400" spc="-95" dirty="0">
                <a:latin typeface="Microsoft Sans Serif"/>
                <a:cs typeface="Microsoft Sans Serif"/>
              </a:rPr>
              <a:t>i</a:t>
            </a:r>
            <a:r>
              <a:rPr sz="2400" spc="-220" dirty="0">
                <a:latin typeface="Microsoft Sans Serif"/>
                <a:cs typeface="Microsoft Sans Serif"/>
              </a:rPr>
              <a:t>n</a:t>
            </a:r>
            <a:r>
              <a:rPr sz="2400" spc="-285" dirty="0">
                <a:latin typeface="Microsoft Sans Serif"/>
                <a:cs typeface="Microsoft Sans Serif"/>
              </a:rPr>
              <a:t>h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14" dirty="0">
                <a:latin typeface="Microsoft Sans Serif"/>
                <a:cs typeface="Microsoft Sans Serif"/>
              </a:rPr>
              <a:t>pelvis  </a:t>
            </a:r>
            <a:r>
              <a:rPr sz="2400" spc="-295" dirty="0">
                <a:latin typeface="Microsoft Sans Serif"/>
                <a:cs typeface="Microsoft Sans Serif"/>
              </a:rPr>
              <a:t>me</a:t>
            </a:r>
            <a:r>
              <a:rPr sz="2400" spc="-360" dirty="0">
                <a:latin typeface="Microsoft Sans Serif"/>
                <a:cs typeface="Microsoft Sans Serif"/>
              </a:rPr>
              <a:t>m</a:t>
            </a:r>
            <a:r>
              <a:rPr sz="2400" spc="-150" dirty="0">
                <a:latin typeface="Microsoft Sans Serif"/>
                <a:cs typeface="Microsoft Sans Serif"/>
              </a:rPr>
              <a:t>bentuk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325" dirty="0">
                <a:latin typeface="Microsoft Sans Serif"/>
                <a:cs typeface="Microsoft Sans Serif"/>
              </a:rPr>
              <a:t>s</a:t>
            </a:r>
            <a:r>
              <a:rPr sz="2400" spc="-360" dirty="0">
                <a:latin typeface="Microsoft Sans Serif"/>
                <a:cs typeface="Microsoft Sans Serif"/>
              </a:rPr>
              <a:t>u</a:t>
            </a:r>
            <a:r>
              <a:rPr sz="2400" spc="-105" dirty="0">
                <a:latin typeface="Microsoft Sans Serif"/>
                <a:cs typeface="Microsoft Sans Serif"/>
              </a:rPr>
              <a:t>dut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00" dirty="0">
                <a:latin typeface="Microsoft Sans Serif"/>
                <a:cs typeface="Microsoft Sans Serif"/>
              </a:rPr>
              <a:t>y</a:t>
            </a:r>
            <a:r>
              <a:rPr sz="2400" spc="-105" dirty="0">
                <a:latin typeface="Microsoft Sans Serif"/>
                <a:cs typeface="Microsoft Sans Serif"/>
              </a:rPr>
              <a:t>ang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0" dirty="0">
                <a:latin typeface="Microsoft Sans Serif"/>
                <a:cs typeface="Microsoft Sans Serif"/>
              </a:rPr>
              <a:t>akin  </a:t>
            </a:r>
            <a:r>
              <a:rPr sz="2400" spc="-245" dirty="0">
                <a:latin typeface="Microsoft Sans Serif"/>
                <a:cs typeface="Microsoft Sans Serif"/>
              </a:rPr>
              <a:t>sem</a:t>
            </a:r>
            <a:r>
              <a:rPr sz="2400" spc="-225" dirty="0">
                <a:latin typeface="Microsoft Sans Serif"/>
                <a:cs typeface="Microsoft Sans Serif"/>
              </a:rPr>
              <a:t>p</a:t>
            </a:r>
            <a:r>
              <a:rPr sz="2400" spc="-25" dirty="0">
                <a:latin typeface="Microsoft Sans Serif"/>
                <a:cs typeface="Microsoft Sans Serif"/>
              </a:rPr>
              <a:t>i</a:t>
            </a:r>
            <a:r>
              <a:rPr sz="2400" spc="-20" dirty="0">
                <a:latin typeface="Microsoft Sans Serif"/>
                <a:cs typeface="Microsoft Sans Serif"/>
              </a:rPr>
              <a:t>t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00" dirty="0">
                <a:latin typeface="Microsoft Sans Serif"/>
                <a:cs typeface="Microsoft Sans Serif"/>
              </a:rPr>
              <a:t>k</a:t>
            </a:r>
            <a:r>
              <a:rPr sz="2400" spc="-135" dirty="0">
                <a:latin typeface="Microsoft Sans Serif"/>
                <a:cs typeface="Microsoft Sans Serif"/>
              </a:rPr>
              <a:t>e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a</a:t>
            </a:r>
            <a:r>
              <a:rPr sz="2400" spc="-35" dirty="0">
                <a:latin typeface="Microsoft Sans Serif"/>
                <a:cs typeface="Microsoft Sans Serif"/>
              </a:rPr>
              <a:t>r</a:t>
            </a:r>
            <a:r>
              <a:rPr sz="2400" spc="-150" dirty="0">
                <a:latin typeface="Microsoft Sans Serif"/>
                <a:cs typeface="Microsoft Sans Serif"/>
              </a:rPr>
              <a:t>ah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ba</a:t>
            </a:r>
            <a:r>
              <a:rPr sz="2400" spc="-245" dirty="0">
                <a:latin typeface="Microsoft Sans Serif"/>
                <a:cs typeface="Microsoft Sans Serif"/>
              </a:rPr>
              <a:t>w</a:t>
            </a:r>
            <a:r>
              <a:rPr sz="2400" spc="-150" dirty="0">
                <a:latin typeface="Microsoft Sans Serif"/>
                <a:cs typeface="Microsoft Sans Serif"/>
              </a:rPr>
              <a:t>ah</a:t>
            </a:r>
            <a:endParaRPr sz="2400">
              <a:latin typeface="Microsoft Sans Serif"/>
              <a:cs typeface="Microsoft Sans Serif"/>
            </a:endParaRPr>
          </a:p>
          <a:p>
            <a:pPr marL="652780" marR="5080" indent="-273685">
              <a:lnSpc>
                <a:spcPct val="100000"/>
              </a:lnSpc>
              <a:spcBef>
                <a:spcPts val="600"/>
              </a:spcBef>
            </a:pPr>
            <a:r>
              <a:rPr sz="1650" spc="-155" dirty="0">
                <a:solidFill>
                  <a:srgbClr val="93B6D2"/>
                </a:solidFill>
                <a:latin typeface="Cambria"/>
                <a:cs typeface="Cambria"/>
              </a:rPr>
              <a:t>🞑 </a:t>
            </a:r>
            <a:r>
              <a:rPr sz="1650" spc="-75" dirty="0">
                <a:solidFill>
                  <a:srgbClr val="93B6D2"/>
                </a:solidFill>
                <a:latin typeface="Cambria"/>
                <a:cs typeface="Cambria"/>
              </a:rPr>
              <a:t> </a:t>
            </a:r>
            <a:r>
              <a:rPr sz="2400" spc="-150" dirty="0">
                <a:latin typeface="Microsoft Sans Serif"/>
                <a:cs typeface="Microsoft Sans Serif"/>
              </a:rPr>
              <a:t>Dite</a:t>
            </a:r>
            <a:r>
              <a:rPr sz="2400" spc="-235" dirty="0">
                <a:latin typeface="Microsoft Sans Serif"/>
                <a:cs typeface="Microsoft Sans Serif"/>
              </a:rPr>
              <a:t>m</a:t>
            </a:r>
            <a:r>
              <a:rPr sz="2400" spc="-229" dirty="0">
                <a:latin typeface="Microsoft Sans Serif"/>
                <a:cs typeface="Microsoft Sans Serif"/>
              </a:rPr>
              <a:t>u</a:t>
            </a:r>
            <a:r>
              <a:rPr sz="2400" spc="-200" dirty="0">
                <a:latin typeface="Microsoft Sans Serif"/>
                <a:cs typeface="Microsoft Sans Serif"/>
              </a:rPr>
              <a:t>k</a:t>
            </a:r>
            <a:r>
              <a:rPr sz="2400" spc="-150" dirty="0">
                <a:latin typeface="Microsoft Sans Serif"/>
                <a:cs typeface="Microsoft Sans Serif"/>
              </a:rPr>
              <a:t>an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p</a:t>
            </a:r>
            <a:r>
              <a:rPr sz="2400" spc="-25" dirty="0">
                <a:latin typeface="Microsoft Sans Serif"/>
                <a:cs typeface="Microsoft Sans Serif"/>
              </a:rPr>
              <a:t>a</a:t>
            </a:r>
            <a:r>
              <a:rPr sz="2400" spc="-15" dirty="0">
                <a:latin typeface="Microsoft Sans Serif"/>
                <a:cs typeface="Microsoft Sans Serif"/>
              </a:rPr>
              <a:t>da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15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35" dirty="0">
                <a:latin typeface="Microsoft Sans Serif"/>
                <a:cs typeface="Microsoft Sans Serif"/>
              </a:rPr>
              <a:t>%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35" dirty="0">
                <a:latin typeface="Microsoft Sans Serif"/>
                <a:cs typeface="Microsoft Sans Serif"/>
              </a:rPr>
              <a:t>w</a:t>
            </a:r>
            <a:r>
              <a:rPr sz="2400" spc="-65" dirty="0">
                <a:latin typeface="Microsoft Sans Serif"/>
                <a:cs typeface="Microsoft Sans Serif"/>
              </a:rPr>
              <a:t>anita  </a:t>
            </a:r>
            <a:r>
              <a:rPr sz="2400" spc="-150" dirty="0">
                <a:latin typeface="Microsoft Sans Serif"/>
                <a:cs typeface="Microsoft Sans Serif"/>
              </a:rPr>
              <a:t>(Tipe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25" dirty="0">
                <a:latin typeface="Microsoft Sans Serif"/>
                <a:cs typeface="Microsoft Sans Serif"/>
              </a:rPr>
              <a:t>pelvis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pria)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5226" y="1916048"/>
            <a:ext cx="4648200" cy="28003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3865"/>
            <a:ext cx="23355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65" dirty="0">
                <a:solidFill>
                  <a:srgbClr val="775F54"/>
                </a:solidFill>
                <a:latin typeface="Microsoft Sans Serif"/>
                <a:cs typeface="Microsoft Sans Serif"/>
              </a:rPr>
              <a:t>Tipe</a:t>
            </a:r>
            <a:r>
              <a:rPr sz="4400" b="0" spc="10" dirty="0">
                <a:solidFill>
                  <a:srgbClr val="775F54"/>
                </a:solidFill>
                <a:latin typeface="Microsoft Sans Serif"/>
                <a:cs typeface="Microsoft Sans Serif"/>
              </a:rPr>
              <a:t> </a:t>
            </a:r>
            <a:r>
              <a:rPr sz="4400" b="0" spc="-994" dirty="0">
                <a:solidFill>
                  <a:srgbClr val="775F54"/>
                </a:solidFill>
                <a:latin typeface="Microsoft Sans Serif"/>
                <a:cs typeface="Microsoft Sans Serif"/>
              </a:rPr>
              <a:t>P</a:t>
            </a:r>
            <a:r>
              <a:rPr sz="4400" b="0" spc="-265" dirty="0">
                <a:solidFill>
                  <a:srgbClr val="775F54"/>
                </a:solidFill>
                <a:latin typeface="Microsoft Sans Serif"/>
                <a:cs typeface="Microsoft Sans Serif"/>
              </a:rPr>
              <a:t>elvis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526134"/>
            <a:ext cx="3418204" cy="435165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8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i="1" spc="-280" dirty="0">
                <a:solidFill>
                  <a:srgbClr val="C00000"/>
                </a:solidFill>
                <a:latin typeface="Arial"/>
                <a:cs typeface="Arial"/>
              </a:rPr>
              <a:t>Platypelloid</a:t>
            </a:r>
            <a:endParaRPr sz="2900">
              <a:latin typeface="Arial"/>
              <a:cs typeface="Arial"/>
            </a:endParaRPr>
          </a:p>
          <a:p>
            <a:pPr marL="652780" marR="5080" indent="-273050">
              <a:lnSpc>
                <a:spcPct val="100000"/>
              </a:lnSpc>
              <a:spcBef>
                <a:spcPts val="615"/>
              </a:spcBef>
            </a:pPr>
            <a:r>
              <a:rPr sz="1800" spc="-175" dirty="0">
                <a:solidFill>
                  <a:srgbClr val="93B6D2"/>
                </a:solidFill>
                <a:latin typeface="Cambria"/>
                <a:cs typeface="Cambria"/>
              </a:rPr>
              <a:t>🞑</a:t>
            </a:r>
            <a:r>
              <a:rPr sz="1800" spc="120" dirty="0">
                <a:solidFill>
                  <a:srgbClr val="93B6D2"/>
                </a:solidFill>
                <a:latin typeface="Cambria"/>
                <a:cs typeface="Cambria"/>
              </a:rPr>
              <a:t> </a:t>
            </a:r>
            <a:r>
              <a:rPr sz="2600" spc="-240" dirty="0">
                <a:latin typeface="Microsoft Sans Serif"/>
                <a:cs typeface="Microsoft Sans Serif"/>
              </a:rPr>
              <a:t>Jenis</a:t>
            </a:r>
            <a:r>
              <a:rPr sz="2600" dirty="0">
                <a:latin typeface="Microsoft Sans Serif"/>
                <a:cs typeface="Microsoft Sans Serif"/>
              </a:rPr>
              <a:t> </a:t>
            </a:r>
            <a:r>
              <a:rPr sz="2600" spc="-114" dirty="0">
                <a:latin typeface="Microsoft Sans Serif"/>
                <a:cs typeface="Microsoft Sans Serif"/>
              </a:rPr>
              <a:t>gin</a:t>
            </a:r>
            <a:r>
              <a:rPr sz="2600" spc="-135" dirty="0">
                <a:latin typeface="Microsoft Sans Serif"/>
                <a:cs typeface="Microsoft Sans Serif"/>
              </a:rPr>
              <a:t>e</a:t>
            </a:r>
            <a:r>
              <a:rPr sz="2600" spc="-190" dirty="0">
                <a:latin typeface="Microsoft Sans Serif"/>
                <a:cs typeface="Microsoft Sans Serif"/>
              </a:rPr>
              <a:t>k</a:t>
            </a:r>
            <a:r>
              <a:rPr sz="2600" spc="-120" dirty="0">
                <a:latin typeface="Microsoft Sans Serif"/>
                <a:cs typeface="Microsoft Sans Serif"/>
              </a:rPr>
              <a:t>o</a:t>
            </a:r>
            <a:r>
              <a:rPr sz="2600" spc="-45" dirty="0">
                <a:latin typeface="Microsoft Sans Serif"/>
                <a:cs typeface="Microsoft Sans Serif"/>
              </a:rPr>
              <a:t>i</a:t>
            </a:r>
            <a:r>
              <a:rPr sz="2600" spc="-10" dirty="0">
                <a:latin typeface="Microsoft Sans Serif"/>
                <a:cs typeface="Microsoft Sans Serif"/>
              </a:rPr>
              <a:t>d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r>
              <a:rPr sz="2600" spc="-105" dirty="0">
                <a:latin typeface="Microsoft Sans Serif"/>
                <a:cs typeface="Microsoft Sans Serif"/>
              </a:rPr>
              <a:t>y</a:t>
            </a:r>
            <a:r>
              <a:rPr sz="2600" spc="-85" dirty="0">
                <a:latin typeface="Microsoft Sans Serif"/>
                <a:cs typeface="Microsoft Sans Serif"/>
              </a:rPr>
              <a:t>ang  </a:t>
            </a:r>
            <a:r>
              <a:rPr sz="2600" spc="-345" dirty="0">
                <a:latin typeface="Microsoft Sans Serif"/>
                <a:cs typeface="Microsoft Sans Serif"/>
              </a:rPr>
              <a:t>m</a:t>
            </a:r>
            <a:r>
              <a:rPr sz="2600" spc="-225" dirty="0">
                <a:latin typeface="Microsoft Sans Serif"/>
                <a:cs typeface="Microsoft Sans Serif"/>
              </a:rPr>
              <a:t>e</a:t>
            </a:r>
            <a:r>
              <a:rPr sz="2600" spc="-385" dirty="0">
                <a:latin typeface="Microsoft Sans Serif"/>
                <a:cs typeface="Microsoft Sans Serif"/>
              </a:rPr>
              <a:t>n</a:t>
            </a:r>
            <a:r>
              <a:rPr sz="2600" spc="-45" dirty="0">
                <a:latin typeface="Microsoft Sans Serif"/>
                <a:cs typeface="Microsoft Sans Serif"/>
              </a:rPr>
              <a:t>y</a:t>
            </a:r>
            <a:r>
              <a:rPr sz="2600" spc="-229" dirty="0">
                <a:latin typeface="Microsoft Sans Serif"/>
                <a:cs typeface="Microsoft Sans Serif"/>
              </a:rPr>
              <a:t>e</a:t>
            </a:r>
            <a:r>
              <a:rPr sz="2600" spc="-340" dirty="0">
                <a:latin typeface="Microsoft Sans Serif"/>
                <a:cs typeface="Microsoft Sans Serif"/>
              </a:rPr>
              <a:t>m</a:t>
            </a:r>
            <a:r>
              <a:rPr sz="2600" spc="-20" dirty="0">
                <a:latin typeface="Microsoft Sans Serif"/>
                <a:cs typeface="Microsoft Sans Serif"/>
              </a:rPr>
              <a:t>p</a:t>
            </a:r>
            <a:r>
              <a:rPr sz="2600" spc="-25" dirty="0">
                <a:latin typeface="Microsoft Sans Serif"/>
                <a:cs typeface="Microsoft Sans Serif"/>
              </a:rPr>
              <a:t>it</a:t>
            </a:r>
            <a:r>
              <a:rPr sz="2600" spc="-3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pada  </a:t>
            </a:r>
            <a:r>
              <a:rPr sz="2600" spc="-5" dirty="0">
                <a:latin typeface="Microsoft Sans Serif"/>
                <a:cs typeface="Microsoft Sans Serif"/>
              </a:rPr>
              <a:t>a</a:t>
            </a:r>
            <a:r>
              <a:rPr sz="2600" spc="-30" dirty="0">
                <a:latin typeface="Microsoft Sans Serif"/>
                <a:cs typeface="Microsoft Sans Serif"/>
              </a:rPr>
              <a:t>r</a:t>
            </a:r>
            <a:r>
              <a:rPr sz="2600" spc="-160" dirty="0">
                <a:latin typeface="Microsoft Sans Serif"/>
                <a:cs typeface="Microsoft Sans Serif"/>
              </a:rPr>
              <a:t>ah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r>
              <a:rPr sz="2600" spc="-385" dirty="0">
                <a:latin typeface="Microsoft Sans Serif"/>
                <a:cs typeface="Microsoft Sans Serif"/>
              </a:rPr>
              <a:t>m</a:t>
            </a:r>
            <a:r>
              <a:rPr sz="2600" spc="-160" dirty="0">
                <a:latin typeface="Microsoft Sans Serif"/>
                <a:cs typeface="Microsoft Sans Serif"/>
              </a:rPr>
              <a:t>uka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spc="-80" dirty="0">
                <a:latin typeface="Microsoft Sans Serif"/>
                <a:cs typeface="Microsoft Sans Serif"/>
              </a:rPr>
              <a:t>b</a:t>
            </a:r>
            <a:r>
              <a:rPr sz="2600" spc="-75" dirty="0">
                <a:latin typeface="Microsoft Sans Serif"/>
                <a:cs typeface="Microsoft Sans Serif"/>
              </a:rPr>
              <a:t>e</a:t>
            </a:r>
            <a:r>
              <a:rPr sz="2600" spc="-15" dirty="0">
                <a:latin typeface="Microsoft Sans Serif"/>
                <a:cs typeface="Microsoft Sans Serif"/>
              </a:rPr>
              <a:t>l</a:t>
            </a:r>
            <a:r>
              <a:rPr sz="2600" spc="-25" dirty="0">
                <a:latin typeface="Microsoft Sans Serif"/>
                <a:cs typeface="Microsoft Sans Serif"/>
              </a:rPr>
              <a:t>a</a:t>
            </a:r>
            <a:r>
              <a:rPr sz="2600" spc="-125" dirty="0">
                <a:latin typeface="Microsoft Sans Serif"/>
                <a:cs typeface="Microsoft Sans Serif"/>
              </a:rPr>
              <a:t>kang</a:t>
            </a:r>
            <a:endParaRPr sz="2600">
              <a:latin typeface="Microsoft Sans Serif"/>
              <a:cs typeface="Microsoft Sans Serif"/>
            </a:endParaRPr>
          </a:p>
          <a:p>
            <a:pPr marL="652780" marR="57785" indent="-273050">
              <a:lnSpc>
                <a:spcPct val="100000"/>
              </a:lnSpc>
              <a:spcBef>
                <a:spcPts val="600"/>
              </a:spcBef>
            </a:pPr>
            <a:r>
              <a:rPr sz="1800" spc="-114" dirty="0">
                <a:solidFill>
                  <a:srgbClr val="93B6D2"/>
                </a:solidFill>
                <a:latin typeface="Cambria"/>
                <a:cs typeface="Cambria"/>
              </a:rPr>
              <a:t>🞑</a:t>
            </a:r>
            <a:r>
              <a:rPr sz="1800" spc="110" dirty="0">
                <a:solidFill>
                  <a:srgbClr val="93B6D2"/>
                </a:solidFill>
                <a:latin typeface="Cambria"/>
                <a:cs typeface="Cambria"/>
              </a:rPr>
              <a:t> </a:t>
            </a:r>
            <a:r>
              <a:rPr sz="2600" spc="-135" dirty="0">
                <a:latin typeface="Microsoft Sans Serif"/>
                <a:cs typeface="Microsoft Sans Serif"/>
              </a:rPr>
              <a:t>Diameter</a:t>
            </a:r>
            <a:r>
              <a:rPr sz="2600" spc="-35" dirty="0">
                <a:latin typeface="Microsoft Sans Serif"/>
                <a:cs typeface="Microsoft Sans Serif"/>
              </a:rPr>
              <a:t> </a:t>
            </a:r>
            <a:r>
              <a:rPr sz="2600" spc="-160" dirty="0">
                <a:latin typeface="Microsoft Sans Serif"/>
                <a:cs typeface="Microsoft Sans Serif"/>
              </a:rPr>
              <a:t>transversa </a:t>
            </a:r>
            <a:r>
              <a:rPr sz="2600" spc="-155" dirty="0">
                <a:latin typeface="Microsoft Sans Serif"/>
                <a:cs typeface="Microsoft Sans Serif"/>
              </a:rPr>
              <a:t> </a:t>
            </a:r>
            <a:r>
              <a:rPr sz="2600" spc="-15" dirty="0">
                <a:latin typeface="Microsoft Sans Serif"/>
                <a:cs typeface="Microsoft Sans Serif"/>
              </a:rPr>
              <a:t>j</a:t>
            </a:r>
            <a:r>
              <a:rPr sz="2600" spc="-25" dirty="0">
                <a:latin typeface="Microsoft Sans Serif"/>
                <a:cs typeface="Microsoft Sans Serif"/>
              </a:rPr>
              <a:t>a</a:t>
            </a:r>
            <a:r>
              <a:rPr sz="2600" spc="-310" dirty="0">
                <a:latin typeface="Microsoft Sans Serif"/>
                <a:cs typeface="Microsoft Sans Serif"/>
              </a:rPr>
              <a:t>uh</a:t>
            </a:r>
            <a:r>
              <a:rPr sz="2600" dirty="0">
                <a:latin typeface="Microsoft Sans Serif"/>
                <a:cs typeface="Microsoft Sans Serif"/>
              </a:rPr>
              <a:t> </a:t>
            </a:r>
            <a:r>
              <a:rPr sz="2600" spc="-55" dirty="0">
                <a:latin typeface="Microsoft Sans Serif"/>
                <a:cs typeface="Microsoft Sans Serif"/>
              </a:rPr>
              <a:t>l</a:t>
            </a:r>
            <a:r>
              <a:rPr sz="2600" spc="-160" dirty="0">
                <a:latin typeface="Microsoft Sans Serif"/>
                <a:cs typeface="Microsoft Sans Serif"/>
              </a:rPr>
              <a:t>e</a:t>
            </a:r>
            <a:r>
              <a:rPr sz="2600" spc="-25" dirty="0">
                <a:latin typeface="Microsoft Sans Serif"/>
                <a:cs typeface="Microsoft Sans Serif"/>
              </a:rPr>
              <a:t>b</a:t>
            </a:r>
            <a:r>
              <a:rPr sz="2600" spc="-5" dirty="0">
                <a:latin typeface="Microsoft Sans Serif"/>
                <a:cs typeface="Microsoft Sans Serif"/>
              </a:rPr>
              <a:t>i</a:t>
            </a:r>
            <a:r>
              <a:rPr sz="2600" spc="-310" dirty="0">
                <a:latin typeface="Microsoft Sans Serif"/>
                <a:cs typeface="Microsoft Sans Serif"/>
              </a:rPr>
              <a:t>h</a:t>
            </a:r>
            <a:r>
              <a:rPr sz="2600" spc="-10" dirty="0">
                <a:latin typeface="Microsoft Sans Serif"/>
                <a:cs typeface="Microsoft Sans Serif"/>
              </a:rPr>
              <a:t> </a:t>
            </a:r>
            <a:r>
              <a:rPr sz="2600" spc="-55" dirty="0">
                <a:latin typeface="Microsoft Sans Serif"/>
                <a:cs typeface="Microsoft Sans Serif"/>
              </a:rPr>
              <a:t>l</a:t>
            </a:r>
            <a:r>
              <a:rPr sz="2600" spc="-160" dirty="0">
                <a:latin typeface="Microsoft Sans Serif"/>
                <a:cs typeface="Microsoft Sans Serif"/>
              </a:rPr>
              <a:t>e</a:t>
            </a:r>
            <a:r>
              <a:rPr sz="2600" spc="-10" dirty="0">
                <a:latin typeface="Microsoft Sans Serif"/>
                <a:cs typeface="Microsoft Sans Serif"/>
              </a:rPr>
              <a:t>bar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dari  </a:t>
            </a:r>
            <a:r>
              <a:rPr sz="2600" spc="-95" dirty="0">
                <a:latin typeface="Microsoft Sans Serif"/>
                <a:cs typeface="Microsoft Sans Serif"/>
              </a:rPr>
              <a:t>diameter 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110" dirty="0">
                <a:latin typeface="Microsoft Sans Serif"/>
                <a:cs typeface="Microsoft Sans Serif"/>
              </a:rPr>
              <a:t>anteroposterior</a:t>
            </a:r>
            <a:endParaRPr sz="2600">
              <a:latin typeface="Microsoft Sans Serif"/>
              <a:cs typeface="Microsoft Sans Serif"/>
            </a:endParaRPr>
          </a:p>
          <a:p>
            <a:pPr marL="652780" marR="17780" indent="-273050">
              <a:lnSpc>
                <a:spcPct val="100000"/>
              </a:lnSpc>
              <a:spcBef>
                <a:spcPts val="605"/>
              </a:spcBef>
            </a:pPr>
            <a:r>
              <a:rPr sz="1800" spc="-175" dirty="0">
                <a:solidFill>
                  <a:srgbClr val="93B6D2"/>
                </a:solidFill>
                <a:latin typeface="Cambria"/>
                <a:cs typeface="Cambria"/>
              </a:rPr>
              <a:t>🞑</a:t>
            </a:r>
            <a:r>
              <a:rPr sz="1800" spc="120" dirty="0">
                <a:solidFill>
                  <a:srgbClr val="93B6D2"/>
                </a:solidFill>
                <a:latin typeface="Cambria"/>
                <a:cs typeface="Cambria"/>
              </a:rPr>
              <a:t> </a:t>
            </a:r>
            <a:r>
              <a:rPr sz="2600" spc="-114" dirty="0">
                <a:latin typeface="Microsoft Sans Serif"/>
                <a:cs typeface="Microsoft Sans Serif"/>
              </a:rPr>
              <a:t>Dit</a:t>
            </a:r>
            <a:r>
              <a:rPr sz="2600" spc="-150" dirty="0">
                <a:latin typeface="Microsoft Sans Serif"/>
                <a:cs typeface="Microsoft Sans Serif"/>
              </a:rPr>
              <a:t>e</a:t>
            </a:r>
            <a:r>
              <a:rPr sz="2600" spc="-385" dirty="0">
                <a:latin typeface="Microsoft Sans Serif"/>
                <a:cs typeface="Microsoft Sans Serif"/>
              </a:rPr>
              <a:t>m</a:t>
            </a:r>
            <a:r>
              <a:rPr sz="2600" spc="-195" dirty="0">
                <a:latin typeface="Microsoft Sans Serif"/>
                <a:cs typeface="Microsoft Sans Serif"/>
              </a:rPr>
              <a:t>ukan</a:t>
            </a:r>
            <a:r>
              <a:rPr sz="2600" spc="-2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pada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55" dirty="0">
                <a:latin typeface="Microsoft Sans Serif"/>
                <a:cs typeface="Microsoft Sans Serif"/>
              </a:rPr>
              <a:t>5%  </a:t>
            </a:r>
            <a:r>
              <a:rPr sz="2600" spc="-105" dirty="0">
                <a:latin typeface="Microsoft Sans Serif"/>
                <a:cs typeface="Microsoft Sans Serif"/>
              </a:rPr>
              <a:t>wanita</a:t>
            </a:r>
            <a:endParaRPr sz="26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3850" y="1989201"/>
            <a:ext cx="4668774" cy="21573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gnancy Fetal Foetus Development . Embryonic Month Stage Growth Month By  Month Cycle From 1 To 9 Month To Birth Stock Vector - Illustration of  growth, division: 177606805">
            <a:extLst>
              <a:ext uri="{FF2B5EF4-FFF2-40B4-BE49-F238E27FC236}">
                <a16:creationId xmlns:a16="http://schemas.microsoft.com/office/drawing/2014/main" id="{BFD09277-3BE3-4832-87E4-F6142D4D6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0"/>
            <a:ext cx="6496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3689" y="0"/>
            <a:ext cx="4977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Struktur</a:t>
            </a:r>
            <a:r>
              <a:rPr sz="4000" spc="-45" dirty="0"/>
              <a:t> </a:t>
            </a:r>
            <a:r>
              <a:rPr sz="4000" spc="-10" dirty="0"/>
              <a:t>Pelvis/Panggul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250825" y="966787"/>
            <a:ext cx="8660130" cy="5568950"/>
            <a:chOff x="250825" y="966787"/>
            <a:chExt cx="8660130" cy="55689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825" y="966787"/>
              <a:ext cx="3002026" cy="55689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11262" y="3073400"/>
              <a:ext cx="1081405" cy="0"/>
            </a:xfrm>
            <a:custGeom>
              <a:avLst/>
              <a:gdLst/>
              <a:ahLst/>
              <a:cxnLst/>
              <a:rect l="l" t="t" r="r" b="b"/>
              <a:pathLst>
                <a:path w="1081405">
                  <a:moveTo>
                    <a:pt x="0" y="0"/>
                  </a:moveTo>
                  <a:lnTo>
                    <a:pt x="1081087" y="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7450" y="3068573"/>
              <a:ext cx="1104900" cy="598805"/>
            </a:xfrm>
            <a:custGeom>
              <a:avLst/>
              <a:gdLst/>
              <a:ahLst/>
              <a:cxnLst/>
              <a:rect l="l" t="t" r="r" b="b"/>
              <a:pathLst>
                <a:path w="1104900" h="598804">
                  <a:moveTo>
                    <a:pt x="0" y="0"/>
                  </a:moveTo>
                  <a:lnTo>
                    <a:pt x="0" y="576326"/>
                  </a:lnTo>
                </a:path>
                <a:path w="1104900" h="598804">
                  <a:moveTo>
                    <a:pt x="23812" y="576326"/>
                  </a:moveTo>
                  <a:lnTo>
                    <a:pt x="1104900" y="576326"/>
                  </a:lnTo>
                </a:path>
                <a:path w="1104900" h="598804">
                  <a:moveTo>
                    <a:pt x="1104900" y="22225"/>
                  </a:moveTo>
                  <a:lnTo>
                    <a:pt x="1104900" y="598551"/>
                  </a:lnTo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92350" y="3027298"/>
              <a:ext cx="960755" cy="661035"/>
            </a:xfrm>
            <a:custGeom>
              <a:avLst/>
              <a:gdLst/>
              <a:ahLst/>
              <a:cxnLst/>
              <a:rect l="l" t="t" r="r" b="b"/>
              <a:pathLst>
                <a:path w="960754" h="661035">
                  <a:moveTo>
                    <a:pt x="630301" y="0"/>
                  </a:moveTo>
                  <a:lnTo>
                    <a:pt x="630301" y="165100"/>
                  </a:lnTo>
                  <a:lnTo>
                    <a:pt x="0" y="165100"/>
                  </a:lnTo>
                  <a:lnTo>
                    <a:pt x="165100" y="330326"/>
                  </a:lnTo>
                  <a:lnTo>
                    <a:pt x="0" y="495426"/>
                  </a:lnTo>
                  <a:lnTo>
                    <a:pt x="630301" y="495426"/>
                  </a:lnTo>
                  <a:lnTo>
                    <a:pt x="630301" y="660526"/>
                  </a:lnTo>
                  <a:lnTo>
                    <a:pt x="960501" y="330326"/>
                  </a:lnTo>
                  <a:lnTo>
                    <a:pt x="63030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92350" y="3027298"/>
              <a:ext cx="960755" cy="661035"/>
            </a:xfrm>
            <a:custGeom>
              <a:avLst/>
              <a:gdLst/>
              <a:ahLst/>
              <a:cxnLst/>
              <a:rect l="l" t="t" r="r" b="b"/>
              <a:pathLst>
                <a:path w="960754" h="661035">
                  <a:moveTo>
                    <a:pt x="0" y="165100"/>
                  </a:moveTo>
                  <a:lnTo>
                    <a:pt x="630301" y="165100"/>
                  </a:lnTo>
                  <a:lnTo>
                    <a:pt x="630301" y="0"/>
                  </a:lnTo>
                  <a:lnTo>
                    <a:pt x="960501" y="330326"/>
                  </a:lnTo>
                  <a:lnTo>
                    <a:pt x="630301" y="660526"/>
                  </a:lnTo>
                  <a:lnTo>
                    <a:pt x="630301" y="495426"/>
                  </a:lnTo>
                  <a:lnTo>
                    <a:pt x="0" y="495426"/>
                  </a:lnTo>
                  <a:lnTo>
                    <a:pt x="165100" y="330326"/>
                  </a:lnTo>
                  <a:lnTo>
                    <a:pt x="0" y="165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1901" y="1976374"/>
              <a:ext cx="5638800" cy="28924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69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2875" y="1160525"/>
            <a:ext cx="8939530" cy="5292725"/>
            <a:chOff x="142875" y="1160525"/>
            <a:chExt cx="8939530" cy="5292725"/>
          </a:xfrm>
        </p:grpSpPr>
        <p:sp>
          <p:nvSpPr>
            <p:cNvPr id="4" name="object 4"/>
            <p:cNvSpPr/>
            <p:nvPr/>
          </p:nvSpPr>
          <p:spPr>
            <a:xfrm>
              <a:off x="142875" y="1160525"/>
              <a:ext cx="8569325" cy="5292725"/>
            </a:xfrm>
            <a:custGeom>
              <a:avLst/>
              <a:gdLst/>
              <a:ahLst/>
              <a:cxnLst/>
              <a:rect l="l" t="t" r="r" b="b"/>
              <a:pathLst>
                <a:path w="8569325" h="5292725">
                  <a:moveTo>
                    <a:pt x="7577074" y="0"/>
                  </a:moveTo>
                  <a:lnTo>
                    <a:pt x="1058443" y="118745"/>
                  </a:lnTo>
                  <a:lnTo>
                    <a:pt x="900696" y="132461"/>
                  </a:lnTo>
                  <a:lnTo>
                    <a:pt x="748030" y="173609"/>
                  </a:lnTo>
                  <a:lnTo>
                    <a:pt x="610641" y="242188"/>
                  </a:lnTo>
                  <a:lnTo>
                    <a:pt x="493598" y="333628"/>
                  </a:lnTo>
                  <a:lnTo>
                    <a:pt x="396913" y="443229"/>
                  </a:lnTo>
                  <a:lnTo>
                    <a:pt x="325678" y="571246"/>
                  </a:lnTo>
                  <a:lnTo>
                    <a:pt x="279882" y="708406"/>
                  </a:lnTo>
                  <a:lnTo>
                    <a:pt x="259524" y="854583"/>
                  </a:lnTo>
                  <a:lnTo>
                    <a:pt x="0" y="3779774"/>
                  </a:lnTo>
                  <a:lnTo>
                    <a:pt x="20358" y="3930650"/>
                  </a:lnTo>
                  <a:lnTo>
                    <a:pt x="66154" y="4072382"/>
                  </a:lnTo>
                  <a:lnTo>
                    <a:pt x="137388" y="4195699"/>
                  </a:lnTo>
                  <a:lnTo>
                    <a:pt x="239166" y="4309999"/>
                  </a:lnTo>
                  <a:lnTo>
                    <a:pt x="356209" y="4396867"/>
                  </a:lnTo>
                  <a:lnTo>
                    <a:pt x="488518" y="4465383"/>
                  </a:lnTo>
                  <a:lnTo>
                    <a:pt x="641172" y="4506518"/>
                  </a:lnTo>
                  <a:lnTo>
                    <a:pt x="798918" y="4524806"/>
                  </a:lnTo>
                  <a:lnTo>
                    <a:pt x="7770368" y="5292661"/>
                  </a:lnTo>
                  <a:lnTo>
                    <a:pt x="7933182" y="5278945"/>
                  </a:lnTo>
                  <a:lnTo>
                    <a:pt x="8085963" y="5233238"/>
                  </a:lnTo>
                  <a:lnTo>
                    <a:pt x="8218170" y="5164683"/>
                  </a:lnTo>
                  <a:lnTo>
                    <a:pt x="8335264" y="5077841"/>
                  </a:lnTo>
                  <a:lnTo>
                    <a:pt x="8436991" y="4968151"/>
                  </a:lnTo>
                  <a:lnTo>
                    <a:pt x="8508238" y="4840173"/>
                  </a:lnTo>
                  <a:lnTo>
                    <a:pt x="8554085" y="4698492"/>
                  </a:lnTo>
                  <a:lnTo>
                    <a:pt x="8569325" y="4552226"/>
                  </a:lnTo>
                  <a:lnTo>
                    <a:pt x="8375904" y="735838"/>
                  </a:lnTo>
                  <a:lnTo>
                    <a:pt x="8360664" y="589534"/>
                  </a:lnTo>
                  <a:lnTo>
                    <a:pt x="8309864" y="452374"/>
                  </a:lnTo>
                  <a:lnTo>
                    <a:pt x="8243697" y="329057"/>
                  </a:lnTo>
                  <a:lnTo>
                    <a:pt x="8141843" y="214757"/>
                  </a:lnTo>
                  <a:lnTo>
                    <a:pt x="8024876" y="127888"/>
                  </a:lnTo>
                  <a:lnTo>
                    <a:pt x="7892542" y="59309"/>
                  </a:lnTo>
                  <a:lnTo>
                    <a:pt x="7739888" y="18161"/>
                  </a:lnTo>
                  <a:lnTo>
                    <a:pt x="7577074" y="0"/>
                  </a:lnTo>
                  <a:close/>
                </a:path>
              </a:pathLst>
            </a:custGeom>
            <a:solidFill>
              <a:srgbClr val="33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86141" y="5272023"/>
              <a:ext cx="1096645" cy="1129665"/>
            </a:xfrm>
            <a:custGeom>
              <a:avLst/>
              <a:gdLst/>
              <a:ahLst/>
              <a:cxnLst/>
              <a:rect l="l" t="t" r="r" b="b"/>
              <a:pathLst>
                <a:path w="1096645" h="1129664">
                  <a:moveTo>
                    <a:pt x="443102" y="0"/>
                  </a:moveTo>
                  <a:lnTo>
                    <a:pt x="404240" y="13588"/>
                  </a:lnTo>
                  <a:lnTo>
                    <a:pt x="387476" y="30353"/>
                  </a:lnTo>
                  <a:lnTo>
                    <a:pt x="385317" y="32638"/>
                  </a:lnTo>
                  <a:lnTo>
                    <a:pt x="364616" y="66293"/>
                  </a:lnTo>
                  <a:lnTo>
                    <a:pt x="355726" y="106679"/>
                  </a:lnTo>
                  <a:lnTo>
                    <a:pt x="355726" y="122428"/>
                  </a:lnTo>
                  <a:lnTo>
                    <a:pt x="364998" y="170941"/>
                  </a:lnTo>
                  <a:lnTo>
                    <a:pt x="381761" y="213613"/>
                  </a:lnTo>
                  <a:lnTo>
                    <a:pt x="421004" y="279145"/>
                  </a:lnTo>
                  <a:lnTo>
                    <a:pt x="436625" y="305688"/>
                  </a:lnTo>
                  <a:lnTo>
                    <a:pt x="464819" y="359130"/>
                  </a:lnTo>
                  <a:lnTo>
                    <a:pt x="485012" y="403301"/>
                  </a:lnTo>
                  <a:lnTo>
                    <a:pt x="508380" y="465035"/>
                  </a:lnTo>
                  <a:lnTo>
                    <a:pt x="523748" y="517842"/>
                  </a:lnTo>
                  <a:lnTo>
                    <a:pt x="529843" y="544004"/>
                  </a:lnTo>
                  <a:lnTo>
                    <a:pt x="520445" y="540715"/>
                  </a:lnTo>
                  <a:lnTo>
                    <a:pt x="473963" y="522414"/>
                  </a:lnTo>
                  <a:lnTo>
                    <a:pt x="428625" y="501573"/>
                  </a:lnTo>
                  <a:lnTo>
                    <a:pt x="384301" y="478142"/>
                  </a:lnTo>
                  <a:lnTo>
                    <a:pt x="341122" y="452247"/>
                  </a:lnTo>
                  <a:lnTo>
                    <a:pt x="299084" y="423824"/>
                  </a:lnTo>
                  <a:lnTo>
                    <a:pt x="249935" y="386511"/>
                  </a:lnTo>
                  <a:lnTo>
                    <a:pt x="234441" y="373672"/>
                  </a:lnTo>
                  <a:lnTo>
                    <a:pt x="217931" y="361137"/>
                  </a:lnTo>
                  <a:lnTo>
                    <a:pt x="178307" y="340258"/>
                  </a:lnTo>
                  <a:lnTo>
                    <a:pt x="131572" y="327723"/>
                  </a:lnTo>
                  <a:lnTo>
                    <a:pt x="114807" y="326415"/>
                  </a:lnTo>
                  <a:lnTo>
                    <a:pt x="98170" y="326732"/>
                  </a:lnTo>
                  <a:lnTo>
                    <a:pt x="56133" y="336321"/>
                  </a:lnTo>
                  <a:lnTo>
                    <a:pt x="17652" y="361619"/>
                  </a:lnTo>
                  <a:lnTo>
                    <a:pt x="253" y="398919"/>
                  </a:lnTo>
                  <a:lnTo>
                    <a:pt x="253" y="400875"/>
                  </a:lnTo>
                  <a:lnTo>
                    <a:pt x="0" y="402742"/>
                  </a:lnTo>
                  <a:lnTo>
                    <a:pt x="6857" y="440842"/>
                  </a:lnTo>
                  <a:lnTo>
                    <a:pt x="31495" y="477558"/>
                  </a:lnTo>
                  <a:lnTo>
                    <a:pt x="65277" y="504291"/>
                  </a:lnTo>
                  <a:lnTo>
                    <a:pt x="101726" y="520877"/>
                  </a:lnTo>
                  <a:lnTo>
                    <a:pt x="150113" y="532447"/>
                  </a:lnTo>
                  <a:lnTo>
                    <a:pt x="197357" y="535279"/>
                  </a:lnTo>
                  <a:lnTo>
                    <a:pt x="218312" y="534784"/>
                  </a:lnTo>
                  <a:lnTo>
                    <a:pt x="258063" y="533526"/>
                  </a:lnTo>
                  <a:lnTo>
                    <a:pt x="297433" y="533361"/>
                  </a:lnTo>
                  <a:lnTo>
                    <a:pt x="353949" y="536066"/>
                  </a:lnTo>
                  <a:lnTo>
                    <a:pt x="398779" y="541223"/>
                  </a:lnTo>
                  <a:lnTo>
                    <a:pt x="457961" y="552869"/>
                  </a:lnTo>
                  <a:lnTo>
                    <a:pt x="497839" y="564184"/>
                  </a:lnTo>
                  <a:lnTo>
                    <a:pt x="520700" y="572312"/>
                  </a:lnTo>
                  <a:lnTo>
                    <a:pt x="504062" y="586879"/>
                  </a:lnTo>
                  <a:lnTo>
                    <a:pt x="462660" y="619074"/>
                  </a:lnTo>
                  <a:lnTo>
                    <a:pt x="417449" y="649173"/>
                  </a:lnTo>
                  <a:lnTo>
                    <a:pt x="368553" y="677202"/>
                  </a:lnTo>
                  <a:lnTo>
                    <a:pt x="264667" y="726427"/>
                  </a:lnTo>
                  <a:lnTo>
                    <a:pt x="228091" y="744004"/>
                  </a:lnTo>
                  <a:lnTo>
                    <a:pt x="182879" y="768019"/>
                  </a:lnTo>
                  <a:lnTo>
                    <a:pt x="151891" y="790562"/>
                  </a:lnTo>
                  <a:lnTo>
                    <a:pt x="122047" y="827913"/>
                  </a:lnTo>
                  <a:lnTo>
                    <a:pt x="105663" y="869670"/>
                  </a:lnTo>
                  <a:lnTo>
                    <a:pt x="101853" y="902652"/>
                  </a:lnTo>
                  <a:lnTo>
                    <a:pt x="102234" y="910640"/>
                  </a:lnTo>
                  <a:lnTo>
                    <a:pt x="116077" y="949655"/>
                  </a:lnTo>
                  <a:lnTo>
                    <a:pt x="155320" y="972616"/>
                  </a:lnTo>
                  <a:lnTo>
                    <a:pt x="185674" y="975194"/>
                  </a:lnTo>
                  <a:lnTo>
                    <a:pt x="201294" y="974128"/>
                  </a:lnTo>
                  <a:lnTo>
                    <a:pt x="248538" y="959777"/>
                  </a:lnTo>
                  <a:lnTo>
                    <a:pt x="283082" y="935608"/>
                  </a:lnTo>
                  <a:lnTo>
                    <a:pt x="317626" y="893838"/>
                  </a:lnTo>
                  <a:lnTo>
                    <a:pt x="359028" y="830338"/>
                  </a:lnTo>
                  <a:lnTo>
                    <a:pt x="392302" y="774103"/>
                  </a:lnTo>
                  <a:lnTo>
                    <a:pt x="410209" y="745642"/>
                  </a:lnTo>
                  <a:lnTo>
                    <a:pt x="447420" y="692746"/>
                  </a:lnTo>
                  <a:lnTo>
                    <a:pt x="476757" y="656424"/>
                  </a:lnTo>
                  <a:lnTo>
                    <a:pt x="507237" y="623100"/>
                  </a:lnTo>
                  <a:lnTo>
                    <a:pt x="538860" y="592556"/>
                  </a:lnTo>
                  <a:lnTo>
                    <a:pt x="542925" y="610717"/>
                  </a:lnTo>
                  <a:lnTo>
                    <a:pt x="550672" y="656132"/>
                  </a:lnTo>
                  <a:lnTo>
                    <a:pt x="557149" y="728370"/>
                  </a:lnTo>
                  <a:lnTo>
                    <a:pt x="557783" y="755370"/>
                  </a:lnTo>
                  <a:lnTo>
                    <a:pt x="557276" y="782383"/>
                  </a:lnTo>
                  <a:lnTo>
                    <a:pt x="556386" y="800366"/>
                  </a:lnTo>
                  <a:lnTo>
                    <a:pt x="554227" y="827214"/>
                  </a:lnTo>
                  <a:lnTo>
                    <a:pt x="549782" y="863104"/>
                  </a:lnTo>
                  <a:lnTo>
                    <a:pt x="543178" y="901395"/>
                  </a:lnTo>
                  <a:lnTo>
                    <a:pt x="540384" y="924648"/>
                  </a:lnTo>
                  <a:lnTo>
                    <a:pt x="538860" y="947000"/>
                  </a:lnTo>
                  <a:lnTo>
                    <a:pt x="538479" y="961237"/>
                  </a:lnTo>
                  <a:lnTo>
                    <a:pt x="538606" y="968159"/>
                  </a:lnTo>
                  <a:lnTo>
                    <a:pt x="542289" y="1007414"/>
                  </a:lnTo>
                  <a:lnTo>
                    <a:pt x="553211" y="1046911"/>
                  </a:lnTo>
                  <a:lnTo>
                    <a:pt x="576452" y="1085367"/>
                  </a:lnTo>
                  <a:lnTo>
                    <a:pt x="611885" y="1115745"/>
                  </a:lnTo>
                  <a:lnTo>
                    <a:pt x="649604" y="1128915"/>
                  </a:lnTo>
                  <a:lnTo>
                    <a:pt x="657351" y="1129258"/>
                  </a:lnTo>
                  <a:lnTo>
                    <a:pt x="662939" y="1128915"/>
                  </a:lnTo>
                  <a:lnTo>
                    <a:pt x="707643" y="1102131"/>
                  </a:lnTo>
                  <a:lnTo>
                    <a:pt x="731011" y="1065923"/>
                  </a:lnTo>
                  <a:lnTo>
                    <a:pt x="740790" y="1027099"/>
                  </a:lnTo>
                  <a:lnTo>
                    <a:pt x="741299" y="1007554"/>
                  </a:lnTo>
                  <a:lnTo>
                    <a:pt x="740663" y="997610"/>
                  </a:lnTo>
                  <a:lnTo>
                    <a:pt x="732027" y="955446"/>
                  </a:lnTo>
                  <a:lnTo>
                    <a:pt x="717550" y="917917"/>
                  </a:lnTo>
                  <a:lnTo>
                    <a:pt x="693927" y="877824"/>
                  </a:lnTo>
                  <a:lnTo>
                    <a:pt x="688848" y="870432"/>
                  </a:lnTo>
                  <a:lnTo>
                    <a:pt x="677926" y="853097"/>
                  </a:lnTo>
                  <a:lnTo>
                    <a:pt x="657478" y="818273"/>
                  </a:lnTo>
                  <a:lnTo>
                    <a:pt x="630174" y="765682"/>
                  </a:lnTo>
                  <a:lnTo>
                    <a:pt x="610615" y="721474"/>
                  </a:lnTo>
                  <a:lnTo>
                    <a:pt x="593851" y="676922"/>
                  </a:lnTo>
                  <a:lnTo>
                    <a:pt x="577214" y="623227"/>
                  </a:lnTo>
                  <a:lnTo>
                    <a:pt x="568451" y="586994"/>
                  </a:lnTo>
                  <a:lnTo>
                    <a:pt x="586358" y="593318"/>
                  </a:lnTo>
                  <a:lnTo>
                    <a:pt x="639317" y="614895"/>
                  </a:lnTo>
                  <a:lnTo>
                    <a:pt x="674242" y="631405"/>
                  </a:lnTo>
                  <a:lnTo>
                    <a:pt x="717168" y="654710"/>
                  </a:lnTo>
                  <a:lnTo>
                    <a:pt x="759586" y="680694"/>
                  </a:lnTo>
                  <a:lnTo>
                    <a:pt x="809878" y="715492"/>
                  </a:lnTo>
                  <a:lnTo>
                    <a:pt x="860805" y="755141"/>
                  </a:lnTo>
                  <a:lnTo>
                    <a:pt x="867536" y="760031"/>
                  </a:lnTo>
                  <a:lnTo>
                    <a:pt x="912749" y="786523"/>
                  </a:lnTo>
                  <a:lnTo>
                    <a:pt x="950340" y="799045"/>
                  </a:lnTo>
                  <a:lnTo>
                    <a:pt x="995172" y="803655"/>
                  </a:lnTo>
                  <a:lnTo>
                    <a:pt x="1011174" y="802538"/>
                  </a:lnTo>
                  <a:lnTo>
                    <a:pt x="1052449" y="789558"/>
                  </a:lnTo>
                  <a:lnTo>
                    <a:pt x="1084960" y="760171"/>
                  </a:lnTo>
                  <a:lnTo>
                    <a:pt x="1096263" y="726605"/>
                  </a:lnTo>
                  <a:lnTo>
                    <a:pt x="1095755" y="714349"/>
                  </a:lnTo>
                  <a:lnTo>
                    <a:pt x="1081404" y="676211"/>
                  </a:lnTo>
                  <a:lnTo>
                    <a:pt x="1050670" y="639178"/>
                  </a:lnTo>
                  <a:lnTo>
                    <a:pt x="1014983" y="616394"/>
                  </a:lnTo>
                  <a:lnTo>
                    <a:pt x="975359" y="603199"/>
                  </a:lnTo>
                  <a:lnTo>
                    <a:pt x="935608" y="596988"/>
                  </a:lnTo>
                  <a:lnTo>
                    <a:pt x="906144" y="595287"/>
                  </a:lnTo>
                  <a:lnTo>
                    <a:pt x="890397" y="595299"/>
                  </a:lnTo>
                  <a:lnTo>
                    <a:pt x="838961" y="597407"/>
                  </a:lnTo>
                  <a:lnTo>
                    <a:pt x="805941" y="597903"/>
                  </a:lnTo>
                  <a:lnTo>
                    <a:pt x="765175" y="596938"/>
                  </a:lnTo>
                  <a:lnTo>
                    <a:pt x="710945" y="591985"/>
                  </a:lnTo>
                  <a:lnTo>
                    <a:pt x="669035" y="584669"/>
                  </a:lnTo>
                  <a:lnTo>
                    <a:pt x="618870" y="572046"/>
                  </a:lnTo>
                  <a:lnTo>
                    <a:pt x="577087" y="558164"/>
                  </a:lnTo>
                  <a:lnTo>
                    <a:pt x="600709" y="538314"/>
                  </a:lnTo>
                  <a:lnTo>
                    <a:pt x="644525" y="505345"/>
                  </a:lnTo>
                  <a:lnTo>
                    <a:pt x="677544" y="483463"/>
                  </a:lnTo>
                  <a:lnTo>
                    <a:pt x="712215" y="462724"/>
                  </a:lnTo>
                  <a:lnTo>
                    <a:pt x="755776" y="439597"/>
                  </a:lnTo>
                  <a:lnTo>
                    <a:pt x="808862" y="414997"/>
                  </a:lnTo>
                  <a:lnTo>
                    <a:pt x="860805" y="391045"/>
                  </a:lnTo>
                  <a:lnTo>
                    <a:pt x="907414" y="367791"/>
                  </a:lnTo>
                  <a:lnTo>
                    <a:pt x="942085" y="344398"/>
                  </a:lnTo>
                  <a:lnTo>
                    <a:pt x="971423" y="309372"/>
                  </a:lnTo>
                  <a:lnTo>
                    <a:pt x="983360" y="286512"/>
                  </a:lnTo>
                  <a:lnTo>
                    <a:pt x="984757" y="283591"/>
                  </a:lnTo>
                  <a:lnTo>
                    <a:pt x="993901" y="244728"/>
                  </a:lnTo>
                  <a:lnTo>
                    <a:pt x="994155" y="228091"/>
                  </a:lnTo>
                  <a:lnTo>
                    <a:pt x="992885" y="217804"/>
                  </a:lnTo>
                  <a:lnTo>
                    <a:pt x="970279" y="176403"/>
                  </a:lnTo>
                  <a:lnTo>
                    <a:pt x="932179" y="160909"/>
                  </a:lnTo>
                  <a:lnTo>
                    <a:pt x="915797" y="159638"/>
                  </a:lnTo>
                  <a:lnTo>
                    <a:pt x="903858" y="159892"/>
                  </a:lnTo>
                  <a:lnTo>
                    <a:pt x="859535" y="169290"/>
                  </a:lnTo>
                  <a:lnTo>
                    <a:pt x="820547" y="192531"/>
                  </a:lnTo>
                  <a:lnTo>
                    <a:pt x="785876" y="231520"/>
                  </a:lnTo>
                  <a:lnTo>
                    <a:pt x="760729" y="267842"/>
                  </a:lnTo>
                  <a:lnTo>
                    <a:pt x="739012" y="302132"/>
                  </a:lnTo>
                  <a:lnTo>
                    <a:pt x="702182" y="363893"/>
                  </a:lnTo>
                  <a:lnTo>
                    <a:pt x="693547" y="377621"/>
                  </a:lnTo>
                  <a:lnTo>
                    <a:pt x="658113" y="429336"/>
                  </a:lnTo>
                  <a:lnTo>
                    <a:pt x="616076" y="481126"/>
                  </a:lnTo>
                  <a:lnTo>
                    <a:pt x="576960" y="521474"/>
                  </a:lnTo>
                  <a:lnTo>
                    <a:pt x="558800" y="537921"/>
                  </a:lnTo>
                  <a:lnTo>
                    <a:pt x="553338" y="509828"/>
                  </a:lnTo>
                  <a:lnTo>
                    <a:pt x="544449" y="444449"/>
                  </a:lnTo>
                  <a:lnTo>
                    <a:pt x="541527" y="397967"/>
                  </a:lnTo>
                  <a:lnTo>
                    <a:pt x="541147" y="370065"/>
                  </a:lnTo>
                  <a:lnTo>
                    <a:pt x="542035" y="333095"/>
                  </a:lnTo>
                  <a:lnTo>
                    <a:pt x="544829" y="296163"/>
                  </a:lnTo>
                  <a:lnTo>
                    <a:pt x="548131" y="268478"/>
                  </a:lnTo>
                  <a:lnTo>
                    <a:pt x="550799" y="250062"/>
                  </a:lnTo>
                  <a:lnTo>
                    <a:pt x="554989" y="224662"/>
                  </a:lnTo>
                  <a:lnTo>
                    <a:pt x="558164" y="198881"/>
                  </a:lnTo>
                  <a:lnTo>
                    <a:pt x="559434" y="177800"/>
                  </a:lnTo>
                  <a:lnTo>
                    <a:pt x="559688" y="164337"/>
                  </a:lnTo>
                  <a:lnTo>
                    <a:pt x="558800" y="145160"/>
                  </a:lnTo>
                  <a:lnTo>
                    <a:pt x="548385" y="94106"/>
                  </a:lnTo>
                  <a:lnTo>
                    <a:pt x="529208" y="56006"/>
                  </a:lnTo>
                  <a:lnTo>
                    <a:pt x="498220" y="22225"/>
                  </a:lnTo>
                  <a:lnTo>
                    <a:pt x="464184" y="3556"/>
                  </a:lnTo>
                  <a:lnTo>
                    <a:pt x="452500" y="762"/>
                  </a:lnTo>
                  <a:lnTo>
                    <a:pt x="443102" y="0"/>
                  </a:lnTo>
                  <a:close/>
                </a:path>
              </a:pathLst>
            </a:custGeom>
            <a:solidFill>
              <a:srgbClr val="B3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57200" y="260350"/>
            <a:ext cx="8110855" cy="792480"/>
          </a:xfrm>
          <a:custGeom>
            <a:avLst/>
            <a:gdLst/>
            <a:ahLst/>
            <a:cxnLst/>
            <a:rect l="l" t="t" r="r" b="b"/>
            <a:pathLst>
              <a:path w="8110855" h="792480">
                <a:moveTo>
                  <a:pt x="7853426" y="0"/>
                </a:moveTo>
                <a:lnTo>
                  <a:pt x="257162" y="0"/>
                </a:lnTo>
                <a:lnTo>
                  <a:pt x="210937" y="4145"/>
                </a:lnTo>
                <a:lnTo>
                  <a:pt x="167431" y="16095"/>
                </a:lnTo>
                <a:lnTo>
                  <a:pt x="127368" y="35122"/>
                </a:lnTo>
                <a:lnTo>
                  <a:pt x="91477" y="60500"/>
                </a:lnTo>
                <a:lnTo>
                  <a:pt x="60482" y="91500"/>
                </a:lnTo>
                <a:lnTo>
                  <a:pt x="35110" y="127395"/>
                </a:lnTo>
                <a:lnTo>
                  <a:pt x="16089" y="167457"/>
                </a:lnTo>
                <a:lnTo>
                  <a:pt x="4143" y="210960"/>
                </a:lnTo>
                <a:lnTo>
                  <a:pt x="0" y="257175"/>
                </a:lnTo>
                <a:lnTo>
                  <a:pt x="0" y="535051"/>
                </a:lnTo>
                <a:lnTo>
                  <a:pt x="4143" y="581265"/>
                </a:lnTo>
                <a:lnTo>
                  <a:pt x="16089" y="624768"/>
                </a:lnTo>
                <a:lnTo>
                  <a:pt x="35110" y="664830"/>
                </a:lnTo>
                <a:lnTo>
                  <a:pt x="60482" y="700725"/>
                </a:lnTo>
                <a:lnTo>
                  <a:pt x="91477" y="731725"/>
                </a:lnTo>
                <a:lnTo>
                  <a:pt x="127368" y="757103"/>
                </a:lnTo>
                <a:lnTo>
                  <a:pt x="167431" y="776130"/>
                </a:lnTo>
                <a:lnTo>
                  <a:pt x="210937" y="788080"/>
                </a:lnTo>
                <a:lnTo>
                  <a:pt x="257162" y="792226"/>
                </a:lnTo>
                <a:lnTo>
                  <a:pt x="7853426" y="792226"/>
                </a:lnTo>
                <a:lnTo>
                  <a:pt x="7899640" y="788080"/>
                </a:lnTo>
                <a:lnTo>
                  <a:pt x="7943143" y="776130"/>
                </a:lnTo>
                <a:lnTo>
                  <a:pt x="7983205" y="757103"/>
                </a:lnTo>
                <a:lnTo>
                  <a:pt x="8019100" y="731725"/>
                </a:lnTo>
                <a:lnTo>
                  <a:pt x="8050100" y="700725"/>
                </a:lnTo>
                <a:lnTo>
                  <a:pt x="8075478" y="664830"/>
                </a:lnTo>
                <a:lnTo>
                  <a:pt x="8094505" y="624768"/>
                </a:lnTo>
                <a:lnTo>
                  <a:pt x="8106455" y="581265"/>
                </a:lnTo>
                <a:lnTo>
                  <a:pt x="8110601" y="535051"/>
                </a:lnTo>
                <a:lnTo>
                  <a:pt x="8110474" y="257175"/>
                </a:lnTo>
                <a:lnTo>
                  <a:pt x="8106366" y="210960"/>
                </a:lnTo>
                <a:lnTo>
                  <a:pt x="8094446" y="167457"/>
                </a:lnTo>
                <a:lnTo>
                  <a:pt x="8075440" y="127395"/>
                </a:lnTo>
                <a:lnTo>
                  <a:pt x="8050079" y="91500"/>
                </a:lnTo>
                <a:lnTo>
                  <a:pt x="8019089" y="60500"/>
                </a:lnTo>
                <a:lnTo>
                  <a:pt x="7983201" y="35122"/>
                </a:lnTo>
                <a:lnTo>
                  <a:pt x="7943142" y="16095"/>
                </a:lnTo>
                <a:lnTo>
                  <a:pt x="7899640" y="4145"/>
                </a:lnTo>
                <a:lnTo>
                  <a:pt x="7853426" y="0"/>
                </a:lnTo>
                <a:close/>
              </a:path>
            </a:pathLst>
          </a:custGeom>
          <a:solidFill>
            <a:srgbClr val="336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1225" y="325373"/>
            <a:ext cx="3296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CC66"/>
                </a:solidFill>
                <a:latin typeface="Arial"/>
                <a:cs typeface="Arial"/>
              </a:rPr>
              <a:t>Fungsi</a:t>
            </a:r>
            <a:r>
              <a:rPr sz="4000" spc="-7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CC66"/>
                </a:solidFill>
                <a:latin typeface="Arial"/>
                <a:cs typeface="Arial"/>
              </a:rPr>
              <a:t>Pelvis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267" y="1063904"/>
            <a:ext cx="7896859" cy="25863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Penyangga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berat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tubuh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bagian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atas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Melindungi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pelvic</a:t>
            </a:r>
            <a:r>
              <a:rPr sz="28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viscera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Gerakan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tubuh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(duduk/berlutut/berjalan/berlari)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Menyediakan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perlekatan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otot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wanita</a:t>
            </a:r>
            <a:r>
              <a:rPr sz="28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Proses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kehamilan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dan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Kelahiran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725" y="3825811"/>
            <a:ext cx="2763901" cy="242417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8400" y="3789426"/>
            <a:ext cx="4464050" cy="27351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69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2875" y="1160525"/>
            <a:ext cx="8939530" cy="5292725"/>
            <a:chOff x="142875" y="1160525"/>
            <a:chExt cx="8939530" cy="5292725"/>
          </a:xfrm>
        </p:grpSpPr>
        <p:sp>
          <p:nvSpPr>
            <p:cNvPr id="4" name="object 4"/>
            <p:cNvSpPr/>
            <p:nvPr/>
          </p:nvSpPr>
          <p:spPr>
            <a:xfrm>
              <a:off x="142875" y="1160525"/>
              <a:ext cx="8569325" cy="5292725"/>
            </a:xfrm>
            <a:custGeom>
              <a:avLst/>
              <a:gdLst/>
              <a:ahLst/>
              <a:cxnLst/>
              <a:rect l="l" t="t" r="r" b="b"/>
              <a:pathLst>
                <a:path w="8569325" h="5292725">
                  <a:moveTo>
                    <a:pt x="7577074" y="0"/>
                  </a:moveTo>
                  <a:lnTo>
                    <a:pt x="1058443" y="118745"/>
                  </a:lnTo>
                  <a:lnTo>
                    <a:pt x="900696" y="132461"/>
                  </a:lnTo>
                  <a:lnTo>
                    <a:pt x="748030" y="173609"/>
                  </a:lnTo>
                  <a:lnTo>
                    <a:pt x="610641" y="242188"/>
                  </a:lnTo>
                  <a:lnTo>
                    <a:pt x="493598" y="333628"/>
                  </a:lnTo>
                  <a:lnTo>
                    <a:pt x="396913" y="443229"/>
                  </a:lnTo>
                  <a:lnTo>
                    <a:pt x="325678" y="571246"/>
                  </a:lnTo>
                  <a:lnTo>
                    <a:pt x="279882" y="708406"/>
                  </a:lnTo>
                  <a:lnTo>
                    <a:pt x="259524" y="854583"/>
                  </a:lnTo>
                  <a:lnTo>
                    <a:pt x="0" y="3779774"/>
                  </a:lnTo>
                  <a:lnTo>
                    <a:pt x="20358" y="3930650"/>
                  </a:lnTo>
                  <a:lnTo>
                    <a:pt x="66154" y="4072382"/>
                  </a:lnTo>
                  <a:lnTo>
                    <a:pt x="137388" y="4195699"/>
                  </a:lnTo>
                  <a:lnTo>
                    <a:pt x="239166" y="4309999"/>
                  </a:lnTo>
                  <a:lnTo>
                    <a:pt x="356209" y="4396867"/>
                  </a:lnTo>
                  <a:lnTo>
                    <a:pt x="488518" y="4465383"/>
                  </a:lnTo>
                  <a:lnTo>
                    <a:pt x="641172" y="4506518"/>
                  </a:lnTo>
                  <a:lnTo>
                    <a:pt x="798918" y="4524806"/>
                  </a:lnTo>
                  <a:lnTo>
                    <a:pt x="7770368" y="5292661"/>
                  </a:lnTo>
                  <a:lnTo>
                    <a:pt x="7933182" y="5278945"/>
                  </a:lnTo>
                  <a:lnTo>
                    <a:pt x="8085963" y="5233238"/>
                  </a:lnTo>
                  <a:lnTo>
                    <a:pt x="8218170" y="5164683"/>
                  </a:lnTo>
                  <a:lnTo>
                    <a:pt x="8335264" y="5077841"/>
                  </a:lnTo>
                  <a:lnTo>
                    <a:pt x="8436991" y="4968151"/>
                  </a:lnTo>
                  <a:lnTo>
                    <a:pt x="8508238" y="4840173"/>
                  </a:lnTo>
                  <a:lnTo>
                    <a:pt x="8554085" y="4698492"/>
                  </a:lnTo>
                  <a:lnTo>
                    <a:pt x="8569325" y="4552226"/>
                  </a:lnTo>
                  <a:lnTo>
                    <a:pt x="8375904" y="735838"/>
                  </a:lnTo>
                  <a:lnTo>
                    <a:pt x="8360664" y="589534"/>
                  </a:lnTo>
                  <a:lnTo>
                    <a:pt x="8309864" y="452374"/>
                  </a:lnTo>
                  <a:lnTo>
                    <a:pt x="8243697" y="329057"/>
                  </a:lnTo>
                  <a:lnTo>
                    <a:pt x="8141843" y="214757"/>
                  </a:lnTo>
                  <a:lnTo>
                    <a:pt x="8024876" y="127888"/>
                  </a:lnTo>
                  <a:lnTo>
                    <a:pt x="7892542" y="59309"/>
                  </a:lnTo>
                  <a:lnTo>
                    <a:pt x="7739888" y="18161"/>
                  </a:lnTo>
                  <a:lnTo>
                    <a:pt x="7577074" y="0"/>
                  </a:lnTo>
                  <a:close/>
                </a:path>
              </a:pathLst>
            </a:custGeom>
            <a:solidFill>
              <a:srgbClr val="33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86141" y="5272023"/>
              <a:ext cx="1096645" cy="1129665"/>
            </a:xfrm>
            <a:custGeom>
              <a:avLst/>
              <a:gdLst/>
              <a:ahLst/>
              <a:cxnLst/>
              <a:rect l="l" t="t" r="r" b="b"/>
              <a:pathLst>
                <a:path w="1096645" h="1129664">
                  <a:moveTo>
                    <a:pt x="443102" y="0"/>
                  </a:moveTo>
                  <a:lnTo>
                    <a:pt x="404240" y="13588"/>
                  </a:lnTo>
                  <a:lnTo>
                    <a:pt x="387476" y="30353"/>
                  </a:lnTo>
                  <a:lnTo>
                    <a:pt x="385317" y="32638"/>
                  </a:lnTo>
                  <a:lnTo>
                    <a:pt x="364616" y="66293"/>
                  </a:lnTo>
                  <a:lnTo>
                    <a:pt x="355726" y="106679"/>
                  </a:lnTo>
                  <a:lnTo>
                    <a:pt x="355726" y="122428"/>
                  </a:lnTo>
                  <a:lnTo>
                    <a:pt x="364998" y="170941"/>
                  </a:lnTo>
                  <a:lnTo>
                    <a:pt x="381761" y="213613"/>
                  </a:lnTo>
                  <a:lnTo>
                    <a:pt x="421004" y="279145"/>
                  </a:lnTo>
                  <a:lnTo>
                    <a:pt x="436625" y="305688"/>
                  </a:lnTo>
                  <a:lnTo>
                    <a:pt x="464819" y="359130"/>
                  </a:lnTo>
                  <a:lnTo>
                    <a:pt x="485012" y="403301"/>
                  </a:lnTo>
                  <a:lnTo>
                    <a:pt x="508380" y="465035"/>
                  </a:lnTo>
                  <a:lnTo>
                    <a:pt x="523748" y="517842"/>
                  </a:lnTo>
                  <a:lnTo>
                    <a:pt x="529843" y="544004"/>
                  </a:lnTo>
                  <a:lnTo>
                    <a:pt x="520445" y="540715"/>
                  </a:lnTo>
                  <a:lnTo>
                    <a:pt x="473963" y="522414"/>
                  </a:lnTo>
                  <a:lnTo>
                    <a:pt x="428625" y="501573"/>
                  </a:lnTo>
                  <a:lnTo>
                    <a:pt x="384301" y="478142"/>
                  </a:lnTo>
                  <a:lnTo>
                    <a:pt x="341122" y="452247"/>
                  </a:lnTo>
                  <a:lnTo>
                    <a:pt x="299084" y="423824"/>
                  </a:lnTo>
                  <a:lnTo>
                    <a:pt x="249935" y="386511"/>
                  </a:lnTo>
                  <a:lnTo>
                    <a:pt x="234441" y="373672"/>
                  </a:lnTo>
                  <a:lnTo>
                    <a:pt x="217931" y="361137"/>
                  </a:lnTo>
                  <a:lnTo>
                    <a:pt x="178307" y="340258"/>
                  </a:lnTo>
                  <a:lnTo>
                    <a:pt x="131572" y="327723"/>
                  </a:lnTo>
                  <a:lnTo>
                    <a:pt x="114807" y="326415"/>
                  </a:lnTo>
                  <a:lnTo>
                    <a:pt x="98170" y="326732"/>
                  </a:lnTo>
                  <a:lnTo>
                    <a:pt x="56133" y="336321"/>
                  </a:lnTo>
                  <a:lnTo>
                    <a:pt x="17652" y="361619"/>
                  </a:lnTo>
                  <a:lnTo>
                    <a:pt x="253" y="398919"/>
                  </a:lnTo>
                  <a:lnTo>
                    <a:pt x="253" y="400875"/>
                  </a:lnTo>
                  <a:lnTo>
                    <a:pt x="0" y="402742"/>
                  </a:lnTo>
                  <a:lnTo>
                    <a:pt x="6857" y="440842"/>
                  </a:lnTo>
                  <a:lnTo>
                    <a:pt x="31495" y="477558"/>
                  </a:lnTo>
                  <a:lnTo>
                    <a:pt x="65277" y="504291"/>
                  </a:lnTo>
                  <a:lnTo>
                    <a:pt x="101726" y="520877"/>
                  </a:lnTo>
                  <a:lnTo>
                    <a:pt x="150113" y="532447"/>
                  </a:lnTo>
                  <a:lnTo>
                    <a:pt x="197357" y="535279"/>
                  </a:lnTo>
                  <a:lnTo>
                    <a:pt x="218312" y="534784"/>
                  </a:lnTo>
                  <a:lnTo>
                    <a:pt x="258063" y="533526"/>
                  </a:lnTo>
                  <a:lnTo>
                    <a:pt x="297433" y="533361"/>
                  </a:lnTo>
                  <a:lnTo>
                    <a:pt x="353949" y="536066"/>
                  </a:lnTo>
                  <a:lnTo>
                    <a:pt x="398779" y="541223"/>
                  </a:lnTo>
                  <a:lnTo>
                    <a:pt x="457961" y="552869"/>
                  </a:lnTo>
                  <a:lnTo>
                    <a:pt x="497839" y="564184"/>
                  </a:lnTo>
                  <a:lnTo>
                    <a:pt x="520700" y="572312"/>
                  </a:lnTo>
                  <a:lnTo>
                    <a:pt x="504062" y="586879"/>
                  </a:lnTo>
                  <a:lnTo>
                    <a:pt x="462660" y="619074"/>
                  </a:lnTo>
                  <a:lnTo>
                    <a:pt x="417449" y="649173"/>
                  </a:lnTo>
                  <a:lnTo>
                    <a:pt x="368553" y="677202"/>
                  </a:lnTo>
                  <a:lnTo>
                    <a:pt x="264667" y="726427"/>
                  </a:lnTo>
                  <a:lnTo>
                    <a:pt x="228091" y="744004"/>
                  </a:lnTo>
                  <a:lnTo>
                    <a:pt x="182879" y="768019"/>
                  </a:lnTo>
                  <a:lnTo>
                    <a:pt x="151891" y="790562"/>
                  </a:lnTo>
                  <a:lnTo>
                    <a:pt x="122047" y="827913"/>
                  </a:lnTo>
                  <a:lnTo>
                    <a:pt x="105663" y="869670"/>
                  </a:lnTo>
                  <a:lnTo>
                    <a:pt x="101853" y="902652"/>
                  </a:lnTo>
                  <a:lnTo>
                    <a:pt x="102234" y="910640"/>
                  </a:lnTo>
                  <a:lnTo>
                    <a:pt x="116077" y="949655"/>
                  </a:lnTo>
                  <a:lnTo>
                    <a:pt x="155320" y="972616"/>
                  </a:lnTo>
                  <a:lnTo>
                    <a:pt x="185674" y="975194"/>
                  </a:lnTo>
                  <a:lnTo>
                    <a:pt x="201294" y="974128"/>
                  </a:lnTo>
                  <a:lnTo>
                    <a:pt x="248538" y="959777"/>
                  </a:lnTo>
                  <a:lnTo>
                    <a:pt x="283082" y="935608"/>
                  </a:lnTo>
                  <a:lnTo>
                    <a:pt x="317626" y="893838"/>
                  </a:lnTo>
                  <a:lnTo>
                    <a:pt x="359028" y="830338"/>
                  </a:lnTo>
                  <a:lnTo>
                    <a:pt x="392302" y="774103"/>
                  </a:lnTo>
                  <a:lnTo>
                    <a:pt x="410209" y="745642"/>
                  </a:lnTo>
                  <a:lnTo>
                    <a:pt x="447420" y="692746"/>
                  </a:lnTo>
                  <a:lnTo>
                    <a:pt x="476757" y="656424"/>
                  </a:lnTo>
                  <a:lnTo>
                    <a:pt x="507237" y="623100"/>
                  </a:lnTo>
                  <a:lnTo>
                    <a:pt x="538860" y="592556"/>
                  </a:lnTo>
                  <a:lnTo>
                    <a:pt x="542925" y="610717"/>
                  </a:lnTo>
                  <a:lnTo>
                    <a:pt x="550672" y="656132"/>
                  </a:lnTo>
                  <a:lnTo>
                    <a:pt x="557149" y="728370"/>
                  </a:lnTo>
                  <a:lnTo>
                    <a:pt x="557783" y="755370"/>
                  </a:lnTo>
                  <a:lnTo>
                    <a:pt x="557276" y="782383"/>
                  </a:lnTo>
                  <a:lnTo>
                    <a:pt x="556386" y="800366"/>
                  </a:lnTo>
                  <a:lnTo>
                    <a:pt x="554227" y="827214"/>
                  </a:lnTo>
                  <a:lnTo>
                    <a:pt x="549782" y="863104"/>
                  </a:lnTo>
                  <a:lnTo>
                    <a:pt x="543178" y="901395"/>
                  </a:lnTo>
                  <a:lnTo>
                    <a:pt x="540384" y="924648"/>
                  </a:lnTo>
                  <a:lnTo>
                    <a:pt x="538860" y="947000"/>
                  </a:lnTo>
                  <a:lnTo>
                    <a:pt x="538479" y="961237"/>
                  </a:lnTo>
                  <a:lnTo>
                    <a:pt x="538606" y="968159"/>
                  </a:lnTo>
                  <a:lnTo>
                    <a:pt x="542289" y="1007414"/>
                  </a:lnTo>
                  <a:lnTo>
                    <a:pt x="553211" y="1046911"/>
                  </a:lnTo>
                  <a:lnTo>
                    <a:pt x="576452" y="1085367"/>
                  </a:lnTo>
                  <a:lnTo>
                    <a:pt x="611885" y="1115745"/>
                  </a:lnTo>
                  <a:lnTo>
                    <a:pt x="649604" y="1128915"/>
                  </a:lnTo>
                  <a:lnTo>
                    <a:pt x="657351" y="1129258"/>
                  </a:lnTo>
                  <a:lnTo>
                    <a:pt x="662939" y="1128915"/>
                  </a:lnTo>
                  <a:lnTo>
                    <a:pt x="707643" y="1102131"/>
                  </a:lnTo>
                  <a:lnTo>
                    <a:pt x="731011" y="1065923"/>
                  </a:lnTo>
                  <a:lnTo>
                    <a:pt x="740790" y="1027099"/>
                  </a:lnTo>
                  <a:lnTo>
                    <a:pt x="741299" y="1007554"/>
                  </a:lnTo>
                  <a:lnTo>
                    <a:pt x="740663" y="997610"/>
                  </a:lnTo>
                  <a:lnTo>
                    <a:pt x="732027" y="955446"/>
                  </a:lnTo>
                  <a:lnTo>
                    <a:pt x="717550" y="917917"/>
                  </a:lnTo>
                  <a:lnTo>
                    <a:pt x="693927" y="877824"/>
                  </a:lnTo>
                  <a:lnTo>
                    <a:pt x="688848" y="870432"/>
                  </a:lnTo>
                  <a:lnTo>
                    <a:pt x="677926" y="853097"/>
                  </a:lnTo>
                  <a:lnTo>
                    <a:pt x="657478" y="818273"/>
                  </a:lnTo>
                  <a:lnTo>
                    <a:pt x="630174" y="765682"/>
                  </a:lnTo>
                  <a:lnTo>
                    <a:pt x="610615" y="721474"/>
                  </a:lnTo>
                  <a:lnTo>
                    <a:pt x="593851" y="676922"/>
                  </a:lnTo>
                  <a:lnTo>
                    <a:pt x="577214" y="623227"/>
                  </a:lnTo>
                  <a:lnTo>
                    <a:pt x="568451" y="586994"/>
                  </a:lnTo>
                  <a:lnTo>
                    <a:pt x="586358" y="593318"/>
                  </a:lnTo>
                  <a:lnTo>
                    <a:pt x="639317" y="614895"/>
                  </a:lnTo>
                  <a:lnTo>
                    <a:pt x="674242" y="631405"/>
                  </a:lnTo>
                  <a:lnTo>
                    <a:pt x="717168" y="654710"/>
                  </a:lnTo>
                  <a:lnTo>
                    <a:pt x="759586" y="680694"/>
                  </a:lnTo>
                  <a:lnTo>
                    <a:pt x="809878" y="715492"/>
                  </a:lnTo>
                  <a:lnTo>
                    <a:pt x="860805" y="755141"/>
                  </a:lnTo>
                  <a:lnTo>
                    <a:pt x="867536" y="760031"/>
                  </a:lnTo>
                  <a:lnTo>
                    <a:pt x="912749" y="786523"/>
                  </a:lnTo>
                  <a:lnTo>
                    <a:pt x="950340" y="799045"/>
                  </a:lnTo>
                  <a:lnTo>
                    <a:pt x="995172" y="803655"/>
                  </a:lnTo>
                  <a:lnTo>
                    <a:pt x="1011174" y="802538"/>
                  </a:lnTo>
                  <a:lnTo>
                    <a:pt x="1052449" y="789558"/>
                  </a:lnTo>
                  <a:lnTo>
                    <a:pt x="1084960" y="760171"/>
                  </a:lnTo>
                  <a:lnTo>
                    <a:pt x="1096263" y="726605"/>
                  </a:lnTo>
                  <a:lnTo>
                    <a:pt x="1095755" y="714349"/>
                  </a:lnTo>
                  <a:lnTo>
                    <a:pt x="1081404" y="676211"/>
                  </a:lnTo>
                  <a:lnTo>
                    <a:pt x="1050670" y="639178"/>
                  </a:lnTo>
                  <a:lnTo>
                    <a:pt x="1014983" y="616394"/>
                  </a:lnTo>
                  <a:lnTo>
                    <a:pt x="975359" y="603199"/>
                  </a:lnTo>
                  <a:lnTo>
                    <a:pt x="935608" y="596988"/>
                  </a:lnTo>
                  <a:lnTo>
                    <a:pt x="906144" y="595287"/>
                  </a:lnTo>
                  <a:lnTo>
                    <a:pt x="890397" y="595299"/>
                  </a:lnTo>
                  <a:lnTo>
                    <a:pt x="838961" y="597407"/>
                  </a:lnTo>
                  <a:lnTo>
                    <a:pt x="805941" y="597903"/>
                  </a:lnTo>
                  <a:lnTo>
                    <a:pt x="765175" y="596938"/>
                  </a:lnTo>
                  <a:lnTo>
                    <a:pt x="710945" y="591985"/>
                  </a:lnTo>
                  <a:lnTo>
                    <a:pt x="669035" y="584669"/>
                  </a:lnTo>
                  <a:lnTo>
                    <a:pt x="618870" y="572046"/>
                  </a:lnTo>
                  <a:lnTo>
                    <a:pt x="577087" y="558164"/>
                  </a:lnTo>
                  <a:lnTo>
                    <a:pt x="600709" y="538314"/>
                  </a:lnTo>
                  <a:lnTo>
                    <a:pt x="644525" y="505345"/>
                  </a:lnTo>
                  <a:lnTo>
                    <a:pt x="677544" y="483463"/>
                  </a:lnTo>
                  <a:lnTo>
                    <a:pt x="712215" y="462724"/>
                  </a:lnTo>
                  <a:lnTo>
                    <a:pt x="755776" y="439597"/>
                  </a:lnTo>
                  <a:lnTo>
                    <a:pt x="808862" y="414997"/>
                  </a:lnTo>
                  <a:lnTo>
                    <a:pt x="860805" y="391045"/>
                  </a:lnTo>
                  <a:lnTo>
                    <a:pt x="907414" y="367791"/>
                  </a:lnTo>
                  <a:lnTo>
                    <a:pt x="942085" y="344398"/>
                  </a:lnTo>
                  <a:lnTo>
                    <a:pt x="971423" y="309372"/>
                  </a:lnTo>
                  <a:lnTo>
                    <a:pt x="983360" y="286512"/>
                  </a:lnTo>
                  <a:lnTo>
                    <a:pt x="984757" y="283591"/>
                  </a:lnTo>
                  <a:lnTo>
                    <a:pt x="993901" y="244728"/>
                  </a:lnTo>
                  <a:lnTo>
                    <a:pt x="994155" y="228091"/>
                  </a:lnTo>
                  <a:lnTo>
                    <a:pt x="992885" y="217804"/>
                  </a:lnTo>
                  <a:lnTo>
                    <a:pt x="970279" y="176403"/>
                  </a:lnTo>
                  <a:lnTo>
                    <a:pt x="932179" y="160909"/>
                  </a:lnTo>
                  <a:lnTo>
                    <a:pt x="915797" y="159638"/>
                  </a:lnTo>
                  <a:lnTo>
                    <a:pt x="903858" y="159892"/>
                  </a:lnTo>
                  <a:lnTo>
                    <a:pt x="859535" y="169290"/>
                  </a:lnTo>
                  <a:lnTo>
                    <a:pt x="820547" y="192531"/>
                  </a:lnTo>
                  <a:lnTo>
                    <a:pt x="785876" y="231520"/>
                  </a:lnTo>
                  <a:lnTo>
                    <a:pt x="760729" y="267842"/>
                  </a:lnTo>
                  <a:lnTo>
                    <a:pt x="739012" y="302132"/>
                  </a:lnTo>
                  <a:lnTo>
                    <a:pt x="702182" y="363893"/>
                  </a:lnTo>
                  <a:lnTo>
                    <a:pt x="693547" y="377621"/>
                  </a:lnTo>
                  <a:lnTo>
                    <a:pt x="658113" y="429336"/>
                  </a:lnTo>
                  <a:lnTo>
                    <a:pt x="616076" y="481126"/>
                  </a:lnTo>
                  <a:lnTo>
                    <a:pt x="576960" y="521474"/>
                  </a:lnTo>
                  <a:lnTo>
                    <a:pt x="558800" y="537921"/>
                  </a:lnTo>
                  <a:lnTo>
                    <a:pt x="553338" y="509828"/>
                  </a:lnTo>
                  <a:lnTo>
                    <a:pt x="544449" y="444449"/>
                  </a:lnTo>
                  <a:lnTo>
                    <a:pt x="541527" y="397967"/>
                  </a:lnTo>
                  <a:lnTo>
                    <a:pt x="541147" y="370065"/>
                  </a:lnTo>
                  <a:lnTo>
                    <a:pt x="542035" y="333095"/>
                  </a:lnTo>
                  <a:lnTo>
                    <a:pt x="544829" y="296163"/>
                  </a:lnTo>
                  <a:lnTo>
                    <a:pt x="548131" y="268478"/>
                  </a:lnTo>
                  <a:lnTo>
                    <a:pt x="550799" y="250062"/>
                  </a:lnTo>
                  <a:lnTo>
                    <a:pt x="554989" y="224662"/>
                  </a:lnTo>
                  <a:lnTo>
                    <a:pt x="558164" y="198881"/>
                  </a:lnTo>
                  <a:lnTo>
                    <a:pt x="559434" y="177800"/>
                  </a:lnTo>
                  <a:lnTo>
                    <a:pt x="559688" y="164337"/>
                  </a:lnTo>
                  <a:lnTo>
                    <a:pt x="558800" y="145160"/>
                  </a:lnTo>
                  <a:lnTo>
                    <a:pt x="548385" y="94106"/>
                  </a:lnTo>
                  <a:lnTo>
                    <a:pt x="529208" y="56006"/>
                  </a:lnTo>
                  <a:lnTo>
                    <a:pt x="498220" y="22225"/>
                  </a:lnTo>
                  <a:lnTo>
                    <a:pt x="464184" y="3556"/>
                  </a:lnTo>
                  <a:lnTo>
                    <a:pt x="452500" y="762"/>
                  </a:lnTo>
                  <a:lnTo>
                    <a:pt x="443102" y="0"/>
                  </a:lnTo>
                  <a:close/>
                </a:path>
              </a:pathLst>
            </a:custGeom>
            <a:solidFill>
              <a:srgbClr val="B3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57200" y="260350"/>
            <a:ext cx="8110855" cy="792480"/>
          </a:xfrm>
          <a:custGeom>
            <a:avLst/>
            <a:gdLst/>
            <a:ahLst/>
            <a:cxnLst/>
            <a:rect l="l" t="t" r="r" b="b"/>
            <a:pathLst>
              <a:path w="8110855" h="792480">
                <a:moveTo>
                  <a:pt x="7853426" y="0"/>
                </a:moveTo>
                <a:lnTo>
                  <a:pt x="257162" y="0"/>
                </a:lnTo>
                <a:lnTo>
                  <a:pt x="210937" y="4145"/>
                </a:lnTo>
                <a:lnTo>
                  <a:pt x="167431" y="16095"/>
                </a:lnTo>
                <a:lnTo>
                  <a:pt x="127368" y="35122"/>
                </a:lnTo>
                <a:lnTo>
                  <a:pt x="91477" y="60500"/>
                </a:lnTo>
                <a:lnTo>
                  <a:pt x="60482" y="91500"/>
                </a:lnTo>
                <a:lnTo>
                  <a:pt x="35110" y="127395"/>
                </a:lnTo>
                <a:lnTo>
                  <a:pt x="16089" y="167457"/>
                </a:lnTo>
                <a:lnTo>
                  <a:pt x="4143" y="210960"/>
                </a:lnTo>
                <a:lnTo>
                  <a:pt x="0" y="257175"/>
                </a:lnTo>
                <a:lnTo>
                  <a:pt x="0" y="535051"/>
                </a:lnTo>
                <a:lnTo>
                  <a:pt x="4143" y="581265"/>
                </a:lnTo>
                <a:lnTo>
                  <a:pt x="16089" y="624768"/>
                </a:lnTo>
                <a:lnTo>
                  <a:pt x="35110" y="664830"/>
                </a:lnTo>
                <a:lnTo>
                  <a:pt x="60482" y="700725"/>
                </a:lnTo>
                <a:lnTo>
                  <a:pt x="91477" y="731725"/>
                </a:lnTo>
                <a:lnTo>
                  <a:pt x="127368" y="757103"/>
                </a:lnTo>
                <a:lnTo>
                  <a:pt x="167431" y="776130"/>
                </a:lnTo>
                <a:lnTo>
                  <a:pt x="210937" y="788080"/>
                </a:lnTo>
                <a:lnTo>
                  <a:pt x="257162" y="792226"/>
                </a:lnTo>
                <a:lnTo>
                  <a:pt x="7853426" y="792226"/>
                </a:lnTo>
                <a:lnTo>
                  <a:pt x="7899640" y="788080"/>
                </a:lnTo>
                <a:lnTo>
                  <a:pt x="7943143" y="776130"/>
                </a:lnTo>
                <a:lnTo>
                  <a:pt x="7983205" y="757103"/>
                </a:lnTo>
                <a:lnTo>
                  <a:pt x="8019100" y="731725"/>
                </a:lnTo>
                <a:lnTo>
                  <a:pt x="8050100" y="700725"/>
                </a:lnTo>
                <a:lnTo>
                  <a:pt x="8075478" y="664830"/>
                </a:lnTo>
                <a:lnTo>
                  <a:pt x="8094505" y="624768"/>
                </a:lnTo>
                <a:lnTo>
                  <a:pt x="8106455" y="581265"/>
                </a:lnTo>
                <a:lnTo>
                  <a:pt x="8110601" y="535051"/>
                </a:lnTo>
                <a:lnTo>
                  <a:pt x="8110474" y="257175"/>
                </a:lnTo>
                <a:lnTo>
                  <a:pt x="8106366" y="210960"/>
                </a:lnTo>
                <a:lnTo>
                  <a:pt x="8094446" y="167457"/>
                </a:lnTo>
                <a:lnTo>
                  <a:pt x="8075440" y="127395"/>
                </a:lnTo>
                <a:lnTo>
                  <a:pt x="8050079" y="91500"/>
                </a:lnTo>
                <a:lnTo>
                  <a:pt x="8019089" y="60500"/>
                </a:lnTo>
                <a:lnTo>
                  <a:pt x="7983201" y="35122"/>
                </a:lnTo>
                <a:lnTo>
                  <a:pt x="7943142" y="16095"/>
                </a:lnTo>
                <a:lnTo>
                  <a:pt x="7899640" y="4145"/>
                </a:lnTo>
                <a:lnTo>
                  <a:pt x="7853426" y="0"/>
                </a:lnTo>
                <a:close/>
              </a:path>
            </a:pathLst>
          </a:custGeom>
          <a:solidFill>
            <a:srgbClr val="336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03907" y="325373"/>
            <a:ext cx="54171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CC66"/>
                </a:solidFill>
                <a:latin typeface="Arial"/>
                <a:cs typeface="Arial"/>
              </a:rPr>
              <a:t>Male</a:t>
            </a:r>
            <a:r>
              <a:rPr sz="40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CC66"/>
                </a:solidFill>
                <a:latin typeface="Arial"/>
                <a:cs typeface="Arial"/>
              </a:rPr>
              <a:t>Vs</a:t>
            </a:r>
            <a:r>
              <a:rPr sz="40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CC66"/>
                </a:solidFill>
                <a:latin typeface="Arial"/>
                <a:cs typeface="Arial"/>
              </a:rPr>
              <a:t>Female</a:t>
            </a:r>
            <a:r>
              <a:rPr sz="4000" spc="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CC66"/>
                </a:solidFill>
                <a:latin typeface="Arial"/>
                <a:cs typeface="Arial"/>
              </a:rPr>
              <a:t>Pelvis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87" y="1557400"/>
            <a:ext cx="7799324" cy="33115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69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2875" y="1160525"/>
            <a:ext cx="8939530" cy="5292725"/>
            <a:chOff x="142875" y="1160525"/>
            <a:chExt cx="8939530" cy="5292725"/>
          </a:xfrm>
        </p:grpSpPr>
        <p:sp>
          <p:nvSpPr>
            <p:cNvPr id="4" name="object 4"/>
            <p:cNvSpPr/>
            <p:nvPr/>
          </p:nvSpPr>
          <p:spPr>
            <a:xfrm>
              <a:off x="142875" y="1160525"/>
              <a:ext cx="8569325" cy="5292725"/>
            </a:xfrm>
            <a:custGeom>
              <a:avLst/>
              <a:gdLst/>
              <a:ahLst/>
              <a:cxnLst/>
              <a:rect l="l" t="t" r="r" b="b"/>
              <a:pathLst>
                <a:path w="8569325" h="5292725">
                  <a:moveTo>
                    <a:pt x="7577074" y="0"/>
                  </a:moveTo>
                  <a:lnTo>
                    <a:pt x="1058443" y="118745"/>
                  </a:lnTo>
                  <a:lnTo>
                    <a:pt x="900696" y="132461"/>
                  </a:lnTo>
                  <a:lnTo>
                    <a:pt x="748030" y="173609"/>
                  </a:lnTo>
                  <a:lnTo>
                    <a:pt x="610641" y="242188"/>
                  </a:lnTo>
                  <a:lnTo>
                    <a:pt x="493598" y="333628"/>
                  </a:lnTo>
                  <a:lnTo>
                    <a:pt x="396913" y="443229"/>
                  </a:lnTo>
                  <a:lnTo>
                    <a:pt x="325678" y="571246"/>
                  </a:lnTo>
                  <a:lnTo>
                    <a:pt x="279882" y="708406"/>
                  </a:lnTo>
                  <a:lnTo>
                    <a:pt x="259524" y="854583"/>
                  </a:lnTo>
                  <a:lnTo>
                    <a:pt x="0" y="3779774"/>
                  </a:lnTo>
                  <a:lnTo>
                    <a:pt x="20358" y="3930650"/>
                  </a:lnTo>
                  <a:lnTo>
                    <a:pt x="66154" y="4072382"/>
                  </a:lnTo>
                  <a:lnTo>
                    <a:pt x="137388" y="4195699"/>
                  </a:lnTo>
                  <a:lnTo>
                    <a:pt x="239166" y="4309999"/>
                  </a:lnTo>
                  <a:lnTo>
                    <a:pt x="356209" y="4396867"/>
                  </a:lnTo>
                  <a:lnTo>
                    <a:pt x="488518" y="4465383"/>
                  </a:lnTo>
                  <a:lnTo>
                    <a:pt x="641172" y="4506518"/>
                  </a:lnTo>
                  <a:lnTo>
                    <a:pt x="798918" y="4524806"/>
                  </a:lnTo>
                  <a:lnTo>
                    <a:pt x="7770368" y="5292661"/>
                  </a:lnTo>
                  <a:lnTo>
                    <a:pt x="7933182" y="5278945"/>
                  </a:lnTo>
                  <a:lnTo>
                    <a:pt x="8085963" y="5233238"/>
                  </a:lnTo>
                  <a:lnTo>
                    <a:pt x="8218170" y="5164683"/>
                  </a:lnTo>
                  <a:lnTo>
                    <a:pt x="8335264" y="5077841"/>
                  </a:lnTo>
                  <a:lnTo>
                    <a:pt x="8436991" y="4968151"/>
                  </a:lnTo>
                  <a:lnTo>
                    <a:pt x="8508238" y="4840173"/>
                  </a:lnTo>
                  <a:lnTo>
                    <a:pt x="8554085" y="4698492"/>
                  </a:lnTo>
                  <a:lnTo>
                    <a:pt x="8569325" y="4552226"/>
                  </a:lnTo>
                  <a:lnTo>
                    <a:pt x="8375904" y="735838"/>
                  </a:lnTo>
                  <a:lnTo>
                    <a:pt x="8360664" y="589534"/>
                  </a:lnTo>
                  <a:lnTo>
                    <a:pt x="8309864" y="452374"/>
                  </a:lnTo>
                  <a:lnTo>
                    <a:pt x="8243697" y="329057"/>
                  </a:lnTo>
                  <a:lnTo>
                    <a:pt x="8141843" y="214757"/>
                  </a:lnTo>
                  <a:lnTo>
                    <a:pt x="8024876" y="127888"/>
                  </a:lnTo>
                  <a:lnTo>
                    <a:pt x="7892542" y="59309"/>
                  </a:lnTo>
                  <a:lnTo>
                    <a:pt x="7739888" y="18161"/>
                  </a:lnTo>
                  <a:lnTo>
                    <a:pt x="7577074" y="0"/>
                  </a:lnTo>
                  <a:close/>
                </a:path>
              </a:pathLst>
            </a:custGeom>
            <a:solidFill>
              <a:srgbClr val="33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86141" y="5272023"/>
              <a:ext cx="1096645" cy="1129665"/>
            </a:xfrm>
            <a:custGeom>
              <a:avLst/>
              <a:gdLst/>
              <a:ahLst/>
              <a:cxnLst/>
              <a:rect l="l" t="t" r="r" b="b"/>
              <a:pathLst>
                <a:path w="1096645" h="1129664">
                  <a:moveTo>
                    <a:pt x="443102" y="0"/>
                  </a:moveTo>
                  <a:lnTo>
                    <a:pt x="404240" y="13588"/>
                  </a:lnTo>
                  <a:lnTo>
                    <a:pt x="387476" y="30353"/>
                  </a:lnTo>
                  <a:lnTo>
                    <a:pt x="385317" y="32638"/>
                  </a:lnTo>
                  <a:lnTo>
                    <a:pt x="364616" y="66293"/>
                  </a:lnTo>
                  <a:lnTo>
                    <a:pt x="355726" y="106679"/>
                  </a:lnTo>
                  <a:lnTo>
                    <a:pt x="355726" y="122428"/>
                  </a:lnTo>
                  <a:lnTo>
                    <a:pt x="364998" y="170941"/>
                  </a:lnTo>
                  <a:lnTo>
                    <a:pt x="381761" y="213613"/>
                  </a:lnTo>
                  <a:lnTo>
                    <a:pt x="421004" y="279145"/>
                  </a:lnTo>
                  <a:lnTo>
                    <a:pt x="436625" y="305688"/>
                  </a:lnTo>
                  <a:lnTo>
                    <a:pt x="464819" y="359130"/>
                  </a:lnTo>
                  <a:lnTo>
                    <a:pt x="485012" y="403301"/>
                  </a:lnTo>
                  <a:lnTo>
                    <a:pt x="508380" y="465035"/>
                  </a:lnTo>
                  <a:lnTo>
                    <a:pt x="523748" y="517842"/>
                  </a:lnTo>
                  <a:lnTo>
                    <a:pt x="529843" y="544004"/>
                  </a:lnTo>
                  <a:lnTo>
                    <a:pt x="520445" y="540715"/>
                  </a:lnTo>
                  <a:lnTo>
                    <a:pt x="473963" y="522414"/>
                  </a:lnTo>
                  <a:lnTo>
                    <a:pt x="428625" y="501573"/>
                  </a:lnTo>
                  <a:lnTo>
                    <a:pt x="384301" y="478142"/>
                  </a:lnTo>
                  <a:lnTo>
                    <a:pt x="341122" y="452247"/>
                  </a:lnTo>
                  <a:lnTo>
                    <a:pt x="299084" y="423824"/>
                  </a:lnTo>
                  <a:lnTo>
                    <a:pt x="249935" y="386511"/>
                  </a:lnTo>
                  <a:lnTo>
                    <a:pt x="234441" y="373672"/>
                  </a:lnTo>
                  <a:lnTo>
                    <a:pt x="217931" y="361137"/>
                  </a:lnTo>
                  <a:lnTo>
                    <a:pt x="178307" y="340258"/>
                  </a:lnTo>
                  <a:lnTo>
                    <a:pt x="131572" y="327723"/>
                  </a:lnTo>
                  <a:lnTo>
                    <a:pt x="114807" y="326415"/>
                  </a:lnTo>
                  <a:lnTo>
                    <a:pt x="98170" y="326732"/>
                  </a:lnTo>
                  <a:lnTo>
                    <a:pt x="56133" y="336321"/>
                  </a:lnTo>
                  <a:lnTo>
                    <a:pt x="17652" y="361619"/>
                  </a:lnTo>
                  <a:lnTo>
                    <a:pt x="253" y="398919"/>
                  </a:lnTo>
                  <a:lnTo>
                    <a:pt x="253" y="400875"/>
                  </a:lnTo>
                  <a:lnTo>
                    <a:pt x="0" y="402742"/>
                  </a:lnTo>
                  <a:lnTo>
                    <a:pt x="6857" y="440842"/>
                  </a:lnTo>
                  <a:lnTo>
                    <a:pt x="31495" y="477558"/>
                  </a:lnTo>
                  <a:lnTo>
                    <a:pt x="65277" y="504291"/>
                  </a:lnTo>
                  <a:lnTo>
                    <a:pt x="101726" y="520877"/>
                  </a:lnTo>
                  <a:lnTo>
                    <a:pt x="150113" y="532447"/>
                  </a:lnTo>
                  <a:lnTo>
                    <a:pt x="197357" y="535279"/>
                  </a:lnTo>
                  <a:lnTo>
                    <a:pt x="218312" y="534784"/>
                  </a:lnTo>
                  <a:lnTo>
                    <a:pt x="258063" y="533526"/>
                  </a:lnTo>
                  <a:lnTo>
                    <a:pt x="297433" y="533361"/>
                  </a:lnTo>
                  <a:lnTo>
                    <a:pt x="353949" y="536066"/>
                  </a:lnTo>
                  <a:lnTo>
                    <a:pt x="398779" y="541223"/>
                  </a:lnTo>
                  <a:lnTo>
                    <a:pt x="457961" y="552869"/>
                  </a:lnTo>
                  <a:lnTo>
                    <a:pt x="497839" y="564184"/>
                  </a:lnTo>
                  <a:lnTo>
                    <a:pt x="520700" y="572312"/>
                  </a:lnTo>
                  <a:lnTo>
                    <a:pt x="504062" y="586879"/>
                  </a:lnTo>
                  <a:lnTo>
                    <a:pt x="462660" y="619074"/>
                  </a:lnTo>
                  <a:lnTo>
                    <a:pt x="417449" y="649173"/>
                  </a:lnTo>
                  <a:lnTo>
                    <a:pt x="368553" y="677202"/>
                  </a:lnTo>
                  <a:lnTo>
                    <a:pt x="264667" y="726427"/>
                  </a:lnTo>
                  <a:lnTo>
                    <a:pt x="228091" y="744004"/>
                  </a:lnTo>
                  <a:lnTo>
                    <a:pt x="182879" y="768019"/>
                  </a:lnTo>
                  <a:lnTo>
                    <a:pt x="151891" y="790562"/>
                  </a:lnTo>
                  <a:lnTo>
                    <a:pt x="122047" y="827913"/>
                  </a:lnTo>
                  <a:lnTo>
                    <a:pt x="105663" y="869670"/>
                  </a:lnTo>
                  <a:lnTo>
                    <a:pt x="101853" y="902652"/>
                  </a:lnTo>
                  <a:lnTo>
                    <a:pt x="102234" y="910640"/>
                  </a:lnTo>
                  <a:lnTo>
                    <a:pt x="116077" y="949655"/>
                  </a:lnTo>
                  <a:lnTo>
                    <a:pt x="155320" y="972616"/>
                  </a:lnTo>
                  <a:lnTo>
                    <a:pt x="185674" y="975194"/>
                  </a:lnTo>
                  <a:lnTo>
                    <a:pt x="201294" y="974128"/>
                  </a:lnTo>
                  <a:lnTo>
                    <a:pt x="248538" y="959777"/>
                  </a:lnTo>
                  <a:lnTo>
                    <a:pt x="283082" y="935608"/>
                  </a:lnTo>
                  <a:lnTo>
                    <a:pt x="317626" y="893838"/>
                  </a:lnTo>
                  <a:lnTo>
                    <a:pt x="359028" y="830338"/>
                  </a:lnTo>
                  <a:lnTo>
                    <a:pt x="392302" y="774103"/>
                  </a:lnTo>
                  <a:lnTo>
                    <a:pt x="410209" y="745642"/>
                  </a:lnTo>
                  <a:lnTo>
                    <a:pt x="447420" y="692746"/>
                  </a:lnTo>
                  <a:lnTo>
                    <a:pt x="476757" y="656424"/>
                  </a:lnTo>
                  <a:lnTo>
                    <a:pt x="507237" y="623100"/>
                  </a:lnTo>
                  <a:lnTo>
                    <a:pt x="538860" y="592556"/>
                  </a:lnTo>
                  <a:lnTo>
                    <a:pt x="542925" y="610717"/>
                  </a:lnTo>
                  <a:lnTo>
                    <a:pt x="550672" y="656132"/>
                  </a:lnTo>
                  <a:lnTo>
                    <a:pt x="557149" y="728370"/>
                  </a:lnTo>
                  <a:lnTo>
                    <a:pt x="557783" y="755370"/>
                  </a:lnTo>
                  <a:lnTo>
                    <a:pt x="557276" y="782383"/>
                  </a:lnTo>
                  <a:lnTo>
                    <a:pt x="556386" y="800366"/>
                  </a:lnTo>
                  <a:lnTo>
                    <a:pt x="554227" y="827214"/>
                  </a:lnTo>
                  <a:lnTo>
                    <a:pt x="549782" y="863104"/>
                  </a:lnTo>
                  <a:lnTo>
                    <a:pt x="543178" y="901395"/>
                  </a:lnTo>
                  <a:lnTo>
                    <a:pt x="540384" y="924648"/>
                  </a:lnTo>
                  <a:lnTo>
                    <a:pt x="538860" y="947000"/>
                  </a:lnTo>
                  <a:lnTo>
                    <a:pt x="538479" y="961237"/>
                  </a:lnTo>
                  <a:lnTo>
                    <a:pt x="538606" y="968159"/>
                  </a:lnTo>
                  <a:lnTo>
                    <a:pt x="542289" y="1007414"/>
                  </a:lnTo>
                  <a:lnTo>
                    <a:pt x="553211" y="1046911"/>
                  </a:lnTo>
                  <a:lnTo>
                    <a:pt x="576452" y="1085367"/>
                  </a:lnTo>
                  <a:lnTo>
                    <a:pt x="611885" y="1115745"/>
                  </a:lnTo>
                  <a:lnTo>
                    <a:pt x="649604" y="1128915"/>
                  </a:lnTo>
                  <a:lnTo>
                    <a:pt x="657351" y="1129258"/>
                  </a:lnTo>
                  <a:lnTo>
                    <a:pt x="662939" y="1128915"/>
                  </a:lnTo>
                  <a:lnTo>
                    <a:pt x="707643" y="1102131"/>
                  </a:lnTo>
                  <a:lnTo>
                    <a:pt x="731011" y="1065923"/>
                  </a:lnTo>
                  <a:lnTo>
                    <a:pt x="740790" y="1027099"/>
                  </a:lnTo>
                  <a:lnTo>
                    <a:pt x="741299" y="1007554"/>
                  </a:lnTo>
                  <a:lnTo>
                    <a:pt x="740663" y="997610"/>
                  </a:lnTo>
                  <a:lnTo>
                    <a:pt x="732027" y="955446"/>
                  </a:lnTo>
                  <a:lnTo>
                    <a:pt x="717550" y="917917"/>
                  </a:lnTo>
                  <a:lnTo>
                    <a:pt x="693927" y="877824"/>
                  </a:lnTo>
                  <a:lnTo>
                    <a:pt x="688848" y="870432"/>
                  </a:lnTo>
                  <a:lnTo>
                    <a:pt x="677926" y="853097"/>
                  </a:lnTo>
                  <a:lnTo>
                    <a:pt x="657478" y="818273"/>
                  </a:lnTo>
                  <a:lnTo>
                    <a:pt x="630174" y="765682"/>
                  </a:lnTo>
                  <a:lnTo>
                    <a:pt x="610615" y="721474"/>
                  </a:lnTo>
                  <a:lnTo>
                    <a:pt x="593851" y="676922"/>
                  </a:lnTo>
                  <a:lnTo>
                    <a:pt x="577214" y="623227"/>
                  </a:lnTo>
                  <a:lnTo>
                    <a:pt x="568451" y="586994"/>
                  </a:lnTo>
                  <a:lnTo>
                    <a:pt x="586358" y="593318"/>
                  </a:lnTo>
                  <a:lnTo>
                    <a:pt x="639317" y="614895"/>
                  </a:lnTo>
                  <a:lnTo>
                    <a:pt x="674242" y="631405"/>
                  </a:lnTo>
                  <a:lnTo>
                    <a:pt x="717168" y="654710"/>
                  </a:lnTo>
                  <a:lnTo>
                    <a:pt x="759586" y="680694"/>
                  </a:lnTo>
                  <a:lnTo>
                    <a:pt x="809878" y="715492"/>
                  </a:lnTo>
                  <a:lnTo>
                    <a:pt x="860805" y="755141"/>
                  </a:lnTo>
                  <a:lnTo>
                    <a:pt x="867536" y="760031"/>
                  </a:lnTo>
                  <a:lnTo>
                    <a:pt x="912749" y="786523"/>
                  </a:lnTo>
                  <a:lnTo>
                    <a:pt x="950340" y="799045"/>
                  </a:lnTo>
                  <a:lnTo>
                    <a:pt x="995172" y="803655"/>
                  </a:lnTo>
                  <a:lnTo>
                    <a:pt x="1011174" y="802538"/>
                  </a:lnTo>
                  <a:lnTo>
                    <a:pt x="1052449" y="789558"/>
                  </a:lnTo>
                  <a:lnTo>
                    <a:pt x="1084960" y="760171"/>
                  </a:lnTo>
                  <a:lnTo>
                    <a:pt x="1096263" y="726605"/>
                  </a:lnTo>
                  <a:lnTo>
                    <a:pt x="1095755" y="714349"/>
                  </a:lnTo>
                  <a:lnTo>
                    <a:pt x="1081404" y="676211"/>
                  </a:lnTo>
                  <a:lnTo>
                    <a:pt x="1050670" y="639178"/>
                  </a:lnTo>
                  <a:lnTo>
                    <a:pt x="1014983" y="616394"/>
                  </a:lnTo>
                  <a:lnTo>
                    <a:pt x="975359" y="603199"/>
                  </a:lnTo>
                  <a:lnTo>
                    <a:pt x="935608" y="596988"/>
                  </a:lnTo>
                  <a:lnTo>
                    <a:pt x="906144" y="595287"/>
                  </a:lnTo>
                  <a:lnTo>
                    <a:pt x="890397" y="595299"/>
                  </a:lnTo>
                  <a:lnTo>
                    <a:pt x="838961" y="597407"/>
                  </a:lnTo>
                  <a:lnTo>
                    <a:pt x="805941" y="597903"/>
                  </a:lnTo>
                  <a:lnTo>
                    <a:pt x="765175" y="596938"/>
                  </a:lnTo>
                  <a:lnTo>
                    <a:pt x="710945" y="591985"/>
                  </a:lnTo>
                  <a:lnTo>
                    <a:pt x="669035" y="584669"/>
                  </a:lnTo>
                  <a:lnTo>
                    <a:pt x="618870" y="572046"/>
                  </a:lnTo>
                  <a:lnTo>
                    <a:pt x="577087" y="558164"/>
                  </a:lnTo>
                  <a:lnTo>
                    <a:pt x="600709" y="538314"/>
                  </a:lnTo>
                  <a:lnTo>
                    <a:pt x="644525" y="505345"/>
                  </a:lnTo>
                  <a:lnTo>
                    <a:pt x="677544" y="483463"/>
                  </a:lnTo>
                  <a:lnTo>
                    <a:pt x="712215" y="462724"/>
                  </a:lnTo>
                  <a:lnTo>
                    <a:pt x="755776" y="439597"/>
                  </a:lnTo>
                  <a:lnTo>
                    <a:pt x="808862" y="414997"/>
                  </a:lnTo>
                  <a:lnTo>
                    <a:pt x="860805" y="391045"/>
                  </a:lnTo>
                  <a:lnTo>
                    <a:pt x="907414" y="367791"/>
                  </a:lnTo>
                  <a:lnTo>
                    <a:pt x="942085" y="344398"/>
                  </a:lnTo>
                  <a:lnTo>
                    <a:pt x="971423" y="309372"/>
                  </a:lnTo>
                  <a:lnTo>
                    <a:pt x="983360" y="286512"/>
                  </a:lnTo>
                  <a:lnTo>
                    <a:pt x="984757" y="283591"/>
                  </a:lnTo>
                  <a:lnTo>
                    <a:pt x="993901" y="244728"/>
                  </a:lnTo>
                  <a:lnTo>
                    <a:pt x="994155" y="228091"/>
                  </a:lnTo>
                  <a:lnTo>
                    <a:pt x="992885" y="217804"/>
                  </a:lnTo>
                  <a:lnTo>
                    <a:pt x="970279" y="176403"/>
                  </a:lnTo>
                  <a:lnTo>
                    <a:pt x="932179" y="160909"/>
                  </a:lnTo>
                  <a:lnTo>
                    <a:pt x="915797" y="159638"/>
                  </a:lnTo>
                  <a:lnTo>
                    <a:pt x="903858" y="159892"/>
                  </a:lnTo>
                  <a:lnTo>
                    <a:pt x="859535" y="169290"/>
                  </a:lnTo>
                  <a:lnTo>
                    <a:pt x="820547" y="192531"/>
                  </a:lnTo>
                  <a:lnTo>
                    <a:pt x="785876" y="231520"/>
                  </a:lnTo>
                  <a:lnTo>
                    <a:pt x="760729" y="267842"/>
                  </a:lnTo>
                  <a:lnTo>
                    <a:pt x="739012" y="302132"/>
                  </a:lnTo>
                  <a:lnTo>
                    <a:pt x="702182" y="363893"/>
                  </a:lnTo>
                  <a:lnTo>
                    <a:pt x="693547" y="377621"/>
                  </a:lnTo>
                  <a:lnTo>
                    <a:pt x="658113" y="429336"/>
                  </a:lnTo>
                  <a:lnTo>
                    <a:pt x="616076" y="481126"/>
                  </a:lnTo>
                  <a:lnTo>
                    <a:pt x="576960" y="521474"/>
                  </a:lnTo>
                  <a:lnTo>
                    <a:pt x="558800" y="537921"/>
                  </a:lnTo>
                  <a:lnTo>
                    <a:pt x="553338" y="509828"/>
                  </a:lnTo>
                  <a:lnTo>
                    <a:pt x="544449" y="444449"/>
                  </a:lnTo>
                  <a:lnTo>
                    <a:pt x="541527" y="397967"/>
                  </a:lnTo>
                  <a:lnTo>
                    <a:pt x="541147" y="370065"/>
                  </a:lnTo>
                  <a:lnTo>
                    <a:pt x="542035" y="333095"/>
                  </a:lnTo>
                  <a:lnTo>
                    <a:pt x="544829" y="296163"/>
                  </a:lnTo>
                  <a:lnTo>
                    <a:pt x="548131" y="268478"/>
                  </a:lnTo>
                  <a:lnTo>
                    <a:pt x="550799" y="250062"/>
                  </a:lnTo>
                  <a:lnTo>
                    <a:pt x="554989" y="224662"/>
                  </a:lnTo>
                  <a:lnTo>
                    <a:pt x="558164" y="198881"/>
                  </a:lnTo>
                  <a:lnTo>
                    <a:pt x="559434" y="177800"/>
                  </a:lnTo>
                  <a:lnTo>
                    <a:pt x="559688" y="164337"/>
                  </a:lnTo>
                  <a:lnTo>
                    <a:pt x="558800" y="145160"/>
                  </a:lnTo>
                  <a:lnTo>
                    <a:pt x="548385" y="94106"/>
                  </a:lnTo>
                  <a:lnTo>
                    <a:pt x="529208" y="56006"/>
                  </a:lnTo>
                  <a:lnTo>
                    <a:pt x="498220" y="22225"/>
                  </a:lnTo>
                  <a:lnTo>
                    <a:pt x="464184" y="3556"/>
                  </a:lnTo>
                  <a:lnTo>
                    <a:pt x="452500" y="762"/>
                  </a:lnTo>
                  <a:lnTo>
                    <a:pt x="443102" y="0"/>
                  </a:lnTo>
                  <a:close/>
                </a:path>
              </a:pathLst>
            </a:custGeom>
            <a:solidFill>
              <a:srgbClr val="B3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57200" y="260350"/>
            <a:ext cx="8110855" cy="792480"/>
          </a:xfrm>
          <a:custGeom>
            <a:avLst/>
            <a:gdLst/>
            <a:ahLst/>
            <a:cxnLst/>
            <a:rect l="l" t="t" r="r" b="b"/>
            <a:pathLst>
              <a:path w="8110855" h="792480">
                <a:moveTo>
                  <a:pt x="7853426" y="0"/>
                </a:moveTo>
                <a:lnTo>
                  <a:pt x="257162" y="0"/>
                </a:lnTo>
                <a:lnTo>
                  <a:pt x="210937" y="4145"/>
                </a:lnTo>
                <a:lnTo>
                  <a:pt x="167431" y="16095"/>
                </a:lnTo>
                <a:lnTo>
                  <a:pt x="127368" y="35122"/>
                </a:lnTo>
                <a:lnTo>
                  <a:pt x="91477" y="60500"/>
                </a:lnTo>
                <a:lnTo>
                  <a:pt x="60482" y="91500"/>
                </a:lnTo>
                <a:lnTo>
                  <a:pt x="35110" y="127395"/>
                </a:lnTo>
                <a:lnTo>
                  <a:pt x="16089" y="167457"/>
                </a:lnTo>
                <a:lnTo>
                  <a:pt x="4143" y="210960"/>
                </a:lnTo>
                <a:lnTo>
                  <a:pt x="0" y="257175"/>
                </a:lnTo>
                <a:lnTo>
                  <a:pt x="0" y="535051"/>
                </a:lnTo>
                <a:lnTo>
                  <a:pt x="4143" y="581265"/>
                </a:lnTo>
                <a:lnTo>
                  <a:pt x="16089" y="624768"/>
                </a:lnTo>
                <a:lnTo>
                  <a:pt x="35110" y="664830"/>
                </a:lnTo>
                <a:lnTo>
                  <a:pt x="60482" y="700725"/>
                </a:lnTo>
                <a:lnTo>
                  <a:pt x="91477" y="731725"/>
                </a:lnTo>
                <a:lnTo>
                  <a:pt x="127368" y="757103"/>
                </a:lnTo>
                <a:lnTo>
                  <a:pt x="167431" y="776130"/>
                </a:lnTo>
                <a:lnTo>
                  <a:pt x="210937" y="788080"/>
                </a:lnTo>
                <a:lnTo>
                  <a:pt x="257162" y="792226"/>
                </a:lnTo>
                <a:lnTo>
                  <a:pt x="7853426" y="792226"/>
                </a:lnTo>
                <a:lnTo>
                  <a:pt x="7899640" y="788080"/>
                </a:lnTo>
                <a:lnTo>
                  <a:pt x="7943143" y="776130"/>
                </a:lnTo>
                <a:lnTo>
                  <a:pt x="7983205" y="757103"/>
                </a:lnTo>
                <a:lnTo>
                  <a:pt x="8019100" y="731725"/>
                </a:lnTo>
                <a:lnTo>
                  <a:pt x="8050100" y="700725"/>
                </a:lnTo>
                <a:lnTo>
                  <a:pt x="8075478" y="664830"/>
                </a:lnTo>
                <a:lnTo>
                  <a:pt x="8094505" y="624768"/>
                </a:lnTo>
                <a:lnTo>
                  <a:pt x="8106455" y="581265"/>
                </a:lnTo>
                <a:lnTo>
                  <a:pt x="8110601" y="535051"/>
                </a:lnTo>
                <a:lnTo>
                  <a:pt x="8110474" y="257175"/>
                </a:lnTo>
                <a:lnTo>
                  <a:pt x="8106366" y="210960"/>
                </a:lnTo>
                <a:lnTo>
                  <a:pt x="8094446" y="167457"/>
                </a:lnTo>
                <a:lnTo>
                  <a:pt x="8075440" y="127395"/>
                </a:lnTo>
                <a:lnTo>
                  <a:pt x="8050079" y="91500"/>
                </a:lnTo>
                <a:lnTo>
                  <a:pt x="8019089" y="60500"/>
                </a:lnTo>
                <a:lnTo>
                  <a:pt x="7983201" y="35122"/>
                </a:lnTo>
                <a:lnTo>
                  <a:pt x="7943142" y="16095"/>
                </a:lnTo>
                <a:lnTo>
                  <a:pt x="7899640" y="4145"/>
                </a:lnTo>
                <a:lnTo>
                  <a:pt x="7853426" y="0"/>
                </a:lnTo>
                <a:close/>
              </a:path>
            </a:pathLst>
          </a:custGeom>
          <a:solidFill>
            <a:srgbClr val="336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1225" y="325373"/>
            <a:ext cx="77654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FFFFFF"/>
                </a:solidFill>
                <a:latin typeface="Arial MT"/>
                <a:cs typeface="Arial MT"/>
              </a:rPr>
              <a:t>Perbedaan</a:t>
            </a:r>
            <a:r>
              <a:rPr sz="4000" b="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b="0" spc="-5" dirty="0">
                <a:solidFill>
                  <a:srgbClr val="FFFFFF"/>
                </a:solidFill>
                <a:latin typeface="Arial MT"/>
                <a:cs typeface="Arial MT"/>
              </a:rPr>
              <a:t>Pelvis</a:t>
            </a:r>
            <a:r>
              <a:rPr sz="4000" b="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b="0" spc="-5" dirty="0">
                <a:solidFill>
                  <a:srgbClr val="FFFFFF"/>
                </a:solidFill>
                <a:latin typeface="Arial MT"/>
                <a:cs typeface="Arial MT"/>
              </a:rPr>
              <a:t>Wanita</a:t>
            </a:r>
            <a:r>
              <a:rPr sz="4000" b="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b="0" spc="-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4000" b="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000" b="0" spc="-5" dirty="0">
                <a:solidFill>
                  <a:srgbClr val="FFFFFF"/>
                </a:solidFill>
                <a:latin typeface="Arial MT"/>
                <a:cs typeface="Arial MT"/>
              </a:rPr>
              <a:t>Pria</a:t>
            </a:r>
            <a:endParaRPr sz="4000">
              <a:latin typeface="Arial MT"/>
              <a:cs typeface="Arial MT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04837" y="1693926"/>
          <a:ext cx="8064500" cy="3636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2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1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3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Pelvis</a:t>
                      </a:r>
                      <a:r>
                        <a:rPr sz="2800" b="1" spc="-3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2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Wanita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9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Pelvis</a:t>
                      </a:r>
                      <a:r>
                        <a:rPr sz="2800" b="1" spc="-3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Pria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9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Tulang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lebih</a:t>
                      </a:r>
                      <a:r>
                        <a:rPr sz="1800" spc="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ringan dan tipis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9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Tulang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Lebih</a:t>
                      </a:r>
                      <a:r>
                        <a:rPr sz="1800" spc="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berat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dan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tebal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9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Panggul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Palsu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dangkal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168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9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Panggul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Palsu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dalam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168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9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Rongga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panggul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lebar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dan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dangkal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9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Rongga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panggul</a:t>
                      </a:r>
                      <a:r>
                        <a:rPr sz="1800" spc="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sempit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dan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dalam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9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Panggul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inlet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oval/bulat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9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Panggul inlet berbentuk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hati, kecil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9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Panggul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outlet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relatif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besar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9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Panggul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outlet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relatif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kecil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9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8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Coccyx</a:t>
                      </a:r>
                      <a:r>
                        <a:rPr sz="1800" i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lebih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lebih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fleksibel,</a:t>
                      </a:r>
                      <a:r>
                        <a:rPr sz="1800" spc="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tegak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9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8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Coccyx</a:t>
                      </a:r>
                      <a:r>
                        <a:rPr sz="1800" i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kurang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fleksibel,</a:t>
                      </a:r>
                      <a:r>
                        <a:rPr sz="1800" spc="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melengkung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9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69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2875" y="1160525"/>
            <a:ext cx="8939530" cy="5292725"/>
            <a:chOff x="142875" y="1160525"/>
            <a:chExt cx="8939530" cy="5292725"/>
          </a:xfrm>
        </p:grpSpPr>
        <p:sp>
          <p:nvSpPr>
            <p:cNvPr id="4" name="object 4"/>
            <p:cNvSpPr/>
            <p:nvPr/>
          </p:nvSpPr>
          <p:spPr>
            <a:xfrm>
              <a:off x="142875" y="1160525"/>
              <a:ext cx="8569325" cy="5292725"/>
            </a:xfrm>
            <a:custGeom>
              <a:avLst/>
              <a:gdLst/>
              <a:ahLst/>
              <a:cxnLst/>
              <a:rect l="l" t="t" r="r" b="b"/>
              <a:pathLst>
                <a:path w="8569325" h="5292725">
                  <a:moveTo>
                    <a:pt x="7577074" y="0"/>
                  </a:moveTo>
                  <a:lnTo>
                    <a:pt x="1058443" y="118745"/>
                  </a:lnTo>
                  <a:lnTo>
                    <a:pt x="900696" y="132461"/>
                  </a:lnTo>
                  <a:lnTo>
                    <a:pt x="748030" y="173609"/>
                  </a:lnTo>
                  <a:lnTo>
                    <a:pt x="610641" y="242188"/>
                  </a:lnTo>
                  <a:lnTo>
                    <a:pt x="493598" y="333628"/>
                  </a:lnTo>
                  <a:lnTo>
                    <a:pt x="396913" y="443229"/>
                  </a:lnTo>
                  <a:lnTo>
                    <a:pt x="325678" y="571246"/>
                  </a:lnTo>
                  <a:lnTo>
                    <a:pt x="279882" y="708406"/>
                  </a:lnTo>
                  <a:lnTo>
                    <a:pt x="259524" y="854583"/>
                  </a:lnTo>
                  <a:lnTo>
                    <a:pt x="0" y="3779774"/>
                  </a:lnTo>
                  <a:lnTo>
                    <a:pt x="20358" y="3930650"/>
                  </a:lnTo>
                  <a:lnTo>
                    <a:pt x="66154" y="4072382"/>
                  </a:lnTo>
                  <a:lnTo>
                    <a:pt x="137388" y="4195699"/>
                  </a:lnTo>
                  <a:lnTo>
                    <a:pt x="239166" y="4309999"/>
                  </a:lnTo>
                  <a:lnTo>
                    <a:pt x="356209" y="4396867"/>
                  </a:lnTo>
                  <a:lnTo>
                    <a:pt x="488518" y="4465383"/>
                  </a:lnTo>
                  <a:lnTo>
                    <a:pt x="641172" y="4506518"/>
                  </a:lnTo>
                  <a:lnTo>
                    <a:pt x="798918" y="4524806"/>
                  </a:lnTo>
                  <a:lnTo>
                    <a:pt x="7770368" y="5292661"/>
                  </a:lnTo>
                  <a:lnTo>
                    <a:pt x="7933182" y="5278945"/>
                  </a:lnTo>
                  <a:lnTo>
                    <a:pt x="8085963" y="5233238"/>
                  </a:lnTo>
                  <a:lnTo>
                    <a:pt x="8218170" y="5164683"/>
                  </a:lnTo>
                  <a:lnTo>
                    <a:pt x="8335264" y="5077841"/>
                  </a:lnTo>
                  <a:lnTo>
                    <a:pt x="8436991" y="4968151"/>
                  </a:lnTo>
                  <a:lnTo>
                    <a:pt x="8508238" y="4840173"/>
                  </a:lnTo>
                  <a:lnTo>
                    <a:pt x="8554085" y="4698492"/>
                  </a:lnTo>
                  <a:lnTo>
                    <a:pt x="8569325" y="4552226"/>
                  </a:lnTo>
                  <a:lnTo>
                    <a:pt x="8375904" y="735838"/>
                  </a:lnTo>
                  <a:lnTo>
                    <a:pt x="8360664" y="589534"/>
                  </a:lnTo>
                  <a:lnTo>
                    <a:pt x="8309864" y="452374"/>
                  </a:lnTo>
                  <a:lnTo>
                    <a:pt x="8243697" y="329057"/>
                  </a:lnTo>
                  <a:lnTo>
                    <a:pt x="8141843" y="214757"/>
                  </a:lnTo>
                  <a:lnTo>
                    <a:pt x="8024876" y="127888"/>
                  </a:lnTo>
                  <a:lnTo>
                    <a:pt x="7892542" y="59309"/>
                  </a:lnTo>
                  <a:lnTo>
                    <a:pt x="7739888" y="18161"/>
                  </a:lnTo>
                  <a:lnTo>
                    <a:pt x="7577074" y="0"/>
                  </a:lnTo>
                  <a:close/>
                </a:path>
              </a:pathLst>
            </a:custGeom>
            <a:solidFill>
              <a:srgbClr val="33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86141" y="5272023"/>
              <a:ext cx="1096645" cy="1129665"/>
            </a:xfrm>
            <a:custGeom>
              <a:avLst/>
              <a:gdLst/>
              <a:ahLst/>
              <a:cxnLst/>
              <a:rect l="l" t="t" r="r" b="b"/>
              <a:pathLst>
                <a:path w="1096645" h="1129664">
                  <a:moveTo>
                    <a:pt x="443102" y="0"/>
                  </a:moveTo>
                  <a:lnTo>
                    <a:pt x="404240" y="13588"/>
                  </a:lnTo>
                  <a:lnTo>
                    <a:pt x="387476" y="30353"/>
                  </a:lnTo>
                  <a:lnTo>
                    <a:pt x="385317" y="32638"/>
                  </a:lnTo>
                  <a:lnTo>
                    <a:pt x="364616" y="66293"/>
                  </a:lnTo>
                  <a:lnTo>
                    <a:pt x="355726" y="106679"/>
                  </a:lnTo>
                  <a:lnTo>
                    <a:pt x="355726" y="122428"/>
                  </a:lnTo>
                  <a:lnTo>
                    <a:pt x="364998" y="170941"/>
                  </a:lnTo>
                  <a:lnTo>
                    <a:pt x="381761" y="213613"/>
                  </a:lnTo>
                  <a:lnTo>
                    <a:pt x="421004" y="279145"/>
                  </a:lnTo>
                  <a:lnTo>
                    <a:pt x="436625" y="305688"/>
                  </a:lnTo>
                  <a:lnTo>
                    <a:pt x="464819" y="359130"/>
                  </a:lnTo>
                  <a:lnTo>
                    <a:pt x="485012" y="403301"/>
                  </a:lnTo>
                  <a:lnTo>
                    <a:pt x="508380" y="465035"/>
                  </a:lnTo>
                  <a:lnTo>
                    <a:pt x="523748" y="517842"/>
                  </a:lnTo>
                  <a:lnTo>
                    <a:pt x="529843" y="544004"/>
                  </a:lnTo>
                  <a:lnTo>
                    <a:pt x="520445" y="540715"/>
                  </a:lnTo>
                  <a:lnTo>
                    <a:pt x="473963" y="522414"/>
                  </a:lnTo>
                  <a:lnTo>
                    <a:pt x="428625" y="501573"/>
                  </a:lnTo>
                  <a:lnTo>
                    <a:pt x="384301" y="478142"/>
                  </a:lnTo>
                  <a:lnTo>
                    <a:pt x="341122" y="452247"/>
                  </a:lnTo>
                  <a:lnTo>
                    <a:pt x="299084" y="423824"/>
                  </a:lnTo>
                  <a:lnTo>
                    <a:pt x="249935" y="386511"/>
                  </a:lnTo>
                  <a:lnTo>
                    <a:pt x="234441" y="373672"/>
                  </a:lnTo>
                  <a:lnTo>
                    <a:pt x="217931" y="361137"/>
                  </a:lnTo>
                  <a:lnTo>
                    <a:pt x="178307" y="340258"/>
                  </a:lnTo>
                  <a:lnTo>
                    <a:pt x="131572" y="327723"/>
                  </a:lnTo>
                  <a:lnTo>
                    <a:pt x="114807" y="326415"/>
                  </a:lnTo>
                  <a:lnTo>
                    <a:pt x="98170" y="326732"/>
                  </a:lnTo>
                  <a:lnTo>
                    <a:pt x="56133" y="336321"/>
                  </a:lnTo>
                  <a:lnTo>
                    <a:pt x="17652" y="361619"/>
                  </a:lnTo>
                  <a:lnTo>
                    <a:pt x="253" y="398919"/>
                  </a:lnTo>
                  <a:lnTo>
                    <a:pt x="253" y="400875"/>
                  </a:lnTo>
                  <a:lnTo>
                    <a:pt x="0" y="402742"/>
                  </a:lnTo>
                  <a:lnTo>
                    <a:pt x="6857" y="440842"/>
                  </a:lnTo>
                  <a:lnTo>
                    <a:pt x="31495" y="477558"/>
                  </a:lnTo>
                  <a:lnTo>
                    <a:pt x="65277" y="504291"/>
                  </a:lnTo>
                  <a:lnTo>
                    <a:pt x="101726" y="520877"/>
                  </a:lnTo>
                  <a:lnTo>
                    <a:pt x="150113" y="532447"/>
                  </a:lnTo>
                  <a:lnTo>
                    <a:pt x="197357" y="535279"/>
                  </a:lnTo>
                  <a:lnTo>
                    <a:pt x="218312" y="534784"/>
                  </a:lnTo>
                  <a:lnTo>
                    <a:pt x="258063" y="533526"/>
                  </a:lnTo>
                  <a:lnTo>
                    <a:pt x="297433" y="533361"/>
                  </a:lnTo>
                  <a:lnTo>
                    <a:pt x="353949" y="536066"/>
                  </a:lnTo>
                  <a:lnTo>
                    <a:pt x="398779" y="541223"/>
                  </a:lnTo>
                  <a:lnTo>
                    <a:pt x="457961" y="552869"/>
                  </a:lnTo>
                  <a:lnTo>
                    <a:pt x="497839" y="564184"/>
                  </a:lnTo>
                  <a:lnTo>
                    <a:pt x="520700" y="572312"/>
                  </a:lnTo>
                  <a:lnTo>
                    <a:pt x="504062" y="586879"/>
                  </a:lnTo>
                  <a:lnTo>
                    <a:pt x="462660" y="619074"/>
                  </a:lnTo>
                  <a:lnTo>
                    <a:pt x="417449" y="649173"/>
                  </a:lnTo>
                  <a:lnTo>
                    <a:pt x="368553" y="677202"/>
                  </a:lnTo>
                  <a:lnTo>
                    <a:pt x="264667" y="726427"/>
                  </a:lnTo>
                  <a:lnTo>
                    <a:pt x="228091" y="744004"/>
                  </a:lnTo>
                  <a:lnTo>
                    <a:pt x="182879" y="768019"/>
                  </a:lnTo>
                  <a:lnTo>
                    <a:pt x="151891" y="790562"/>
                  </a:lnTo>
                  <a:lnTo>
                    <a:pt x="122047" y="827913"/>
                  </a:lnTo>
                  <a:lnTo>
                    <a:pt x="105663" y="869670"/>
                  </a:lnTo>
                  <a:lnTo>
                    <a:pt x="101853" y="902652"/>
                  </a:lnTo>
                  <a:lnTo>
                    <a:pt x="102234" y="910640"/>
                  </a:lnTo>
                  <a:lnTo>
                    <a:pt x="116077" y="949655"/>
                  </a:lnTo>
                  <a:lnTo>
                    <a:pt x="155320" y="972616"/>
                  </a:lnTo>
                  <a:lnTo>
                    <a:pt x="185674" y="975194"/>
                  </a:lnTo>
                  <a:lnTo>
                    <a:pt x="201294" y="974128"/>
                  </a:lnTo>
                  <a:lnTo>
                    <a:pt x="248538" y="959777"/>
                  </a:lnTo>
                  <a:lnTo>
                    <a:pt x="283082" y="935608"/>
                  </a:lnTo>
                  <a:lnTo>
                    <a:pt x="317626" y="893838"/>
                  </a:lnTo>
                  <a:lnTo>
                    <a:pt x="359028" y="830338"/>
                  </a:lnTo>
                  <a:lnTo>
                    <a:pt x="392302" y="774103"/>
                  </a:lnTo>
                  <a:lnTo>
                    <a:pt x="410209" y="745642"/>
                  </a:lnTo>
                  <a:lnTo>
                    <a:pt x="447420" y="692746"/>
                  </a:lnTo>
                  <a:lnTo>
                    <a:pt x="476757" y="656424"/>
                  </a:lnTo>
                  <a:lnTo>
                    <a:pt x="507237" y="623100"/>
                  </a:lnTo>
                  <a:lnTo>
                    <a:pt x="538860" y="592556"/>
                  </a:lnTo>
                  <a:lnTo>
                    <a:pt x="542925" y="610717"/>
                  </a:lnTo>
                  <a:lnTo>
                    <a:pt x="550672" y="656132"/>
                  </a:lnTo>
                  <a:lnTo>
                    <a:pt x="557149" y="728370"/>
                  </a:lnTo>
                  <a:lnTo>
                    <a:pt x="557783" y="755370"/>
                  </a:lnTo>
                  <a:lnTo>
                    <a:pt x="557276" y="782383"/>
                  </a:lnTo>
                  <a:lnTo>
                    <a:pt x="556386" y="800366"/>
                  </a:lnTo>
                  <a:lnTo>
                    <a:pt x="554227" y="827214"/>
                  </a:lnTo>
                  <a:lnTo>
                    <a:pt x="549782" y="863104"/>
                  </a:lnTo>
                  <a:lnTo>
                    <a:pt x="543178" y="901395"/>
                  </a:lnTo>
                  <a:lnTo>
                    <a:pt x="540384" y="924648"/>
                  </a:lnTo>
                  <a:lnTo>
                    <a:pt x="538860" y="947000"/>
                  </a:lnTo>
                  <a:lnTo>
                    <a:pt x="538479" y="961237"/>
                  </a:lnTo>
                  <a:lnTo>
                    <a:pt x="538606" y="968159"/>
                  </a:lnTo>
                  <a:lnTo>
                    <a:pt x="542289" y="1007414"/>
                  </a:lnTo>
                  <a:lnTo>
                    <a:pt x="553211" y="1046911"/>
                  </a:lnTo>
                  <a:lnTo>
                    <a:pt x="576452" y="1085367"/>
                  </a:lnTo>
                  <a:lnTo>
                    <a:pt x="611885" y="1115745"/>
                  </a:lnTo>
                  <a:lnTo>
                    <a:pt x="649604" y="1128915"/>
                  </a:lnTo>
                  <a:lnTo>
                    <a:pt x="657351" y="1129258"/>
                  </a:lnTo>
                  <a:lnTo>
                    <a:pt x="662939" y="1128915"/>
                  </a:lnTo>
                  <a:lnTo>
                    <a:pt x="707643" y="1102131"/>
                  </a:lnTo>
                  <a:lnTo>
                    <a:pt x="731011" y="1065923"/>
                  </a:lnTo>
                  <a:lnTo>
                    <a:pt x="740790" y="1027099"/>
                  </a:lnTo>
                  <a:lnTo>
                    <a:pt x="741299" y="1007554"/>
                  </a:lnTo>
                  <a:lnTo>
                    <a:pt x="740663" y="997610"/>
                  </a:lnTo>
                  <a:lnTo>
                    <a:pt x="732027" y="955446"/>
                  </a:lnTo>
                  <a:lnTo>
                    <a:pt x="717550" y="917917"/>
                  </a:lnTo>
                  <a:lnTo>
                    <a:pt x="693927" y="877824"/>
                  </a:lnTo>
                  <a:lnTo>
                    <a:pt x="688848" y="870432"/>
                  </a:lnTo>
                  <a:lnTo>
                    <a:pt x="677926" y="853097"/>
                  </a:lnTo>
                  <a:lnTo>
                    <a:pt x="657478" y="818273"/>
                  </a:lnTo>
                  <a:lnTo>
                    <a:pt x="630174" y="765682"/>
                  </a:lnTo>
                  <a:lnTo>
                    <a:pt x="610615" y="721474"/>
                  </a:lnTo>
                  <a:lnTo>
                    <a:pt x="593851" y="676922"/>
                  </a:lnTo>
                  <a:lnTo>
                    <a:pt x="577214" y="623227"/>
                  </a:lnTo>
                  <a:lnTo>
                    <a:pt x="568451" y="586994"/>
                  </a:lnTo>
                  <a:lnTo>
                    <a:pt x="586358" y="593318"/>
                  </a:lnTo>
                  <a:lnTo>
                    <a:pt x="639317" y="614895"/>
                  </a:lnTo>
                  <a:lnTo>
                    <a:pt x="674242" y="631405"/>
                  </a:lnTo>
                  <a:lnTo>
                    <a:pt x="717168" y="654710"/>
                  </a:lnTo>
                  <a:lnTo>
                    <a:pt x="759586" y="680694"/>
                  </a:lnTo>
                  <a:lnTo>
                    <a:pt x="809878" y="715492"/>
                  </a:lnTo>
                  <a:lnTo>
                    <a:pt x="860805" y="755141"/>
                  </a:lnTo>
                  <a:lnTo>
                    <a:pt x="867536" y="760031"/>
                  </a:lnTo>
                  <a:lnTo>
                    <a:pt x="912749" y="786523"/>
                  </a:lnTo>
                  <a:lnTo>
                    <a:pt x="950340" y="799045"/>
                  </a:lnTo>
                  <a:lnTo>
                    <a:pt x="995172" y="803655"/>
                  </a:lnTo>
                  <a:lnTo>
                    <a:pt x="1011174" y="802538"/>
                  </a:lnTo>
                  <a:lnTo>
                    <a:pt x="1052449" y="789558"/>
                  </a:lnTo>
                  <a:lnTo>
                    <a:pt x="1084960" y="760171"/>
                  </a:lnTo>
                  <a:lnTo>
                    <a:pt x="1096263" y="726605"/>
                  </a:lnTo>
                  <a:lnTo>
                    <a:pt x="1095755" y="714349"/>
                  </a:lnTo>
                  <a:lnTo>
                    <a:pt x="1081404" y="676211"/>
                  </a:lnTo>
                  <a:lnTo>
                    <a:pt x="1050670" y="639178"/>
                  </a:lnTo>
                  <a:lnTo>
                    <a:pt x="1014983" y="616394"/>
                  </a:lnTo>
                  <a:lnTo>
                    <a:pt x="975359" y="603199"/>
                  </a:lnTo>
                  <a:lnTo>
                    <a:pt x="935608" y="596988"/>
                  </a:lnTo>
                  <a:lnTo>
                    <a:pt x="906144" y="595287"/>
                  </a:lnTo>
                  <a:lnTo>
                    <a:pt x="890397" y="595299"/>
                  </a:lnTo>
                  <a:lnTo>
                    <a:pt x="838961" y="597407"/>
                  </a:lnTo>
                  <a:lnTo>
                    <a:pt x="805941" y="597903"/>
                  </a:lnTo>
                  <a:lnTo>
                    <a:pt x="765175" y="596938"/>
                  </a:lnTo>
                  <a:lnTo>
                    <a:pt x="710945" y="591985"/>
                  </a:lnTo>
                  <a:lnTo>
                    <a:pt x="669035" y="584669"/>
                  </a:lnTo>
                  <a:lnTo>
                    <a:pt x="618870" y="572046"/>
                  </a:lnTo>
                  <a:lnTo>
                    <a:pt x="577087" y="558164"/>
                  </a:lnTo>
                  <a:lnTo>
                    <a:pt x="600709" y="538314"/>
                  </a:lnTo>
                  <a:lnTo>
                    <a:pt x="644525" y="505345"/>
                  </a:lnTo>
                  <a:lnTo>
                    <a:pt x="677544" y="483463"/>
                  </a:lnTo>
                  <a:lnTo>
                    <a:pt x="712215" y="462724"/>
                  </a:lnTo>
                  <a:lnTo>
                    <a:pt x="755776" y="439597"/>
                  </a:lnTo>
                  <a:lnTo>
                    <a:pt x="808862" y="414997"/>
                  </a:lnTo>
                  <a:lnTo>
                    <a:pt x="860805" y="391045"/>
                  </a:lnTo>
                  <a:lnTo>
                    <a:pt x="907414" y="367791"/>
                  </a:lnTo>
                  <a:lnTo>
                    <a:pt x="942085" y="344398"/>
                  </a:lnTo>
                  <a:lnTo>
                    <a:pt x="971423" y="309372"/>
                  </a:lnTo>
                  <a:lnTo>
                    <a:pt x="983360" y="286512"/>
                  </a:lnTo>
                  <a:lnTo>
                    <a:pt x="984757" y="283591"/>
                  </a:lnTo>
                  <a:lnTo>
                    <a:pt x="993901" y="244728"/>
                  </a:lnTo>
                  <a:lnTo>
                    <a:pt x="994155" y="228091"/>
                  </a:lnTo>
                  <a:lnTo>
                    <a:pt x="992885" y="217804"/>
                  </a:lnTo>
                  <a:lnTo>
                    <a:pt x="970279" y="176403"/>
                  </a:lnTo>
                  <a:lnTo>
                    <a:pt x="932179" y="160909"/>
                  </a:lnTo>
                  <a:lnTo>
                    <a:pt x="915797" y="159638"/>
                  </a:lnTo>
                  <a:lnTo>
                    <a:pt x="903858" y="159892"/>
                  </a:lnTo>
                  <a:lnTo>
                    <a:pt x="859535" y="169290"/>
                  </a:lnTo>
                  <a:lnTo>
                    <a:pt x="820547" y="192531"/>
                  </a:lnTo>
                  <a:lnTo>
                    <a:pt x="785876" y="231520"/>
                  </a:lnTo>
                  <a:lnTo>
                    <a:pt x="760729" y="267842"/>
                  </a:lnTo>
                  <a:lnTo>
                    <a:pt x="739012" y="302132"/>
                  </a:lnTo>
                  <a:lnTo>
                    <a:pt x="702182" y="363893"/>
                  </a:lnTo>
                  <a:lnTo>
                    <a:pt x="693547" y="377621"/>
                  </a:lnTo>
                  <a:lnTo>
                    <a:pt x="658113" y="429336"/>
                  </a:lnTo>
                  <a:lnTo>
                    <a:pt x="616076" y="481126"/>
                  </a:lnTo>
                  <a:lnTo>
                    <a:pt x="576960" y="521474"/>
                  </a:lnTo>
                  <a:lnTo>
                    <a:pt x="558800" y="537921"/>
                  </a:lnTo>
                  <a:lnTo>
                    <a:pt x="553338" y="509828"/>
                  </a:lnTo>
                  <a:lnTo>
                    <a:pt x="544449" y="444449"/>
                  </a:lnTo>
                  <a:lnTo>
                    <a:pt x="541527" y="397967"/>
                  </a:lnTo>
                  <a:lnTo>
                    <a:pt x="541147" y="370065"/>
                  </a:lnTo>
                  <a:lnTo>
                    <a:pt x="542035" y="333095"/>
                  </a:lnTo>
                  <a:lnTo>
                    <a:pt x="544829" y="296163"/>
                  </a:lnTo>
                  <a:lnTo>
                    <a:pt x="548131" y="268478"/>
                  </a:lnTo>
                  <a:lnTo>
                    <a:pt x="550799" y="250062"/>
                  </a:lnTo>
                  <a:lnTo>
                    <a:pt x="554989" y="224662"/>
                  </a:lnTo>
                  <a:lnTo>
                    <a:pt x="558164" y="198881"/>
                  </a:lnTo>
                  <a:lnTo>
                    <a:pt x="559434" y="177800"/>
                  </a:lnTo>
                  <a:lnTo>
                    <a:pt x="559688" y="164337"/>
                  </a:lnTo>
                  <a:lnTo>
                    <a:pt x="558800" y="145160"/>
                  </a:lnTo>
                  <a:lnTo>
                    <a:pt x="548385" y="94106"/>
                  </a:lnTo>
                  <a:lnTo>
                    <a:pt x="529208" y="56006"/>
                  </a:lnTo>
                  <a:lnTo>
                    <a:pt x="498220" y="22225"/>
                  </a:lnTo>
                  <a:lnTo>
                    <a:pt x="464184" y="3556"/>
                  </a:lnTo>
                  <a:lnTo>
                    <a:pt x="452500" y="762"/>
                  </a:lnTo>
                  <a:lnTo>
                    <a:pt x="443102" y="0"/>
                  </a:lnTo>
                  <a:close/>
                </a:path>
              </a:pathLst>
            </a:custGeom>
            <a:solidFill>
              <a:srgbClr val="B3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57200" y="260350"/>
            <a:ext cx="8110855" cy="792480"/>
          </a:xfrm>
          <a:custGeom>
            <a:avLst/>
            <a:gdLst/>
            <a:ahLst/>
            <a:cxnLst/>
            <a:rect l="l" t="t" r="r" b="b"/>
            <a:pathLst>
              <a:path w="8110855" h="792480">
                <a:moveTo>
                  <a:pt x="7853426" y="0"/>
                </a:moveTo>
                <a:lnTo>
                  <a:pt x="257162" y="0"/>
                </a:lnTo>
                <a:lnTo>
                  <a:pt x="210937" y="4145"/>
                </a:lnTo>
                <a:lnTo>
                  <a:pt x="167431" y="16095"/>
                </a:lnTo>
                <a:lnTo>
                  <a:pt x="127368" y="35122"/>
                </a:lnTo>
                <a:lnTo>
                  <a:pt x="91477" y="60500"/>
                </a:lnTo>
                <a:lnTo>
                  <a:pt x="60482" y="91500"/>
                </a:lnTo>
                <a:lnTo>
                  <a:pt x="35110" y="127395"/>
                </a:lnTo>
                <a:lnTo>
                  <a:pt x="16089" y="167457"/>
                </a:lnTo>
                <a:lnTo>
                  <a:pt x="4143" y="210960"/>
                </a:lnTo>
                <a:lnTo>
                  <a:pt x="0" y="257175"/>
                </a:lnTo>
                <a:lnTo>
                  <a:pt x="0" y="535051"/>
                </a:lnTo>
                <a:lnTo>
                  <a:pt x="4143" y="581265"/>
                </a:lnTo>
                <a:lnTo>
                  <a:pt x="16089" y="624768"/>
                </a:lnTo>
                <a:lnTo>
                  <a:pt x="35110" y="664830"/>
                </a:lnTo>
                <a:lnTo>
                  <a:pt x="60482" y="700725"/>
                </a:lnTo>
                <a:lnTo>
                  <a:pt x="91477" y="731725"/>
                </a:lnTo>
                <a:lnTo>
                  <a:pt x="127368" y="757103"/>
                </a:lnTo>
                <a:lnTo>
                  <a:pt x="167431" y="776130"/>
                </a:lnTo>
                <a:lnTo>
                  <a:pt x="210937" y="788080"/>
                </a:lnTo>
                <a:lnTo>
                  <a:pt x="257162" y="792226"/>
                </a:lnTo>
                <a:lnTo>
                  <a:pt x="7853426" y="792226"/>
                </a:lnTo>
                <a:lnTo>
                  <a:pt x="7899640" y="788080"/>
                </a:lnTo>
                <a:lnTo>
                  <a:pt x="7943143" y="776130"/>
                </a:lnTo>
                <a:lnTo>
                  <a:pt x="7983205" y="757103"/>
                </a:lnTo>
                <a:lnTo>
                  <a:pt x="8019100" y="731725"/>
                </a:lnTo>
                <a:lnTo>
                  <a:pt x="8050100" y="700725"/>
                </a:lnTo>
                <a:lnTo>
                  <a:pt x="8075478" y="664830"/>
                </a:lnTo>
                <a:lnTo>
                  <a:pt x="8094505" y="624768"/>
                </a:lnTo>
                <a:lnTo>
                  <a:pt x="8106455" y="581265"/>
                </a:lnTo>
                <a:lnTo>
                  <a:pt x="8110601" y="535051"/>
                </a:lnTo>
                <a:lnTo>
                  <a:pt x="8110474" y="257175"/>
                </a:lnTo>
                <a:lnTo>
                  <a:pt x="8106366" y="210960"/>
                </a:lnTo>
                <a:lnTo>
                  <a:pt x="8094446" y="167457"/>
                </a:lnTo>
                <a:lnTo>
                  <a:pt x="8075440" y="127395"/>
                </a:lnTo>
                <a:lnTo>
                  <a:pt x="8050079" y="91500"/>
                </a:lnTo>
                <a:lnTo>
                  <a:pt x="8019089" y="60500"/>
                </a:lnTo>
                <a:lnTo>
                  <a:pt x="7983201" y="35122"/>
                </a:lnTo>
                <a:lnTo>
                  <a:pt x="7943142" y="16095"/>
                </a:lnTo>
                <a:lnTo>
                  <a:pt x="7899640" y="4145"/>
                </a:lnTo>
                <a:lnTo>
                  <a:pt x="7853426" y="0"/>
                </a:lnTo>
                <a:close/>
              </a:path>
            </a:pathLst>
          </a:custGeom>
          <a:solidFill>
            <a:srgbClr val="336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2055" y="357378"/>
            <a:ext cx="76174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CC66"/>
                </a:solidFill>
                <a:latin typeface="Arial"/>
                <a:cs typeface="Arial"/>
              </a:rPr>
              <a:t>Tulang</a:t>
            </a:r>
            <a:r>
              <a:rPr sz="360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CC66"/>
                </a:solidFill>
                <a:latin typeface="Arial"/>
                <a:cs typeface="Arial"/>
              </a:rPr>
              <a:t>Pelvis:</a:t>
            </a:r>
            <a:r>
              <a:rPr sz="360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CC66"/>
                </a:solidFill>
                <a:latin typeface="Arial"/>
                <a:cs typeface="Arial"/>
              </a:rPr>
              <a:t>Ileum</a:t>
            </a:r>
            <a:r>
              <a:rPr sz="360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CC66"/>
                </a:solidFill>
                <a:latin typeface="Arial"/>
                <a:cs typeface="Arial"/>
              </a:rPr>
              <a:t>(Tulang</a:t>
            </a:r>
            <a:r>
              <a:rPr sz="3600" spc="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CC66"/>
                </a:solidFill>
                <a:latin typeface="Arial"/>
                <a:cs typeface="Arial"/>
              </a:rPr>
              <a:t>Usus)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267" y="1720342"/>
            <a:ext cx="4378325" cy="2343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ASIS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00"/>
                </a:solidFill>
                <a:latin typeface="Arial MT"/>
                <a:cs typeface="Arial MT"/>
              </a:rPr>
              <a:t>(</a:t>
            </a:r>
            <a:r>
              <a:rPr sz="2000" i="1" dirty="0">
                <a:solidFill>
                  <a:srgbClr val="FFFF00"/>
                </a:solidFill>
                <a:latin typeface="Arial"/>
                <a:cs typeface="Arial"/>
              </a:rPr>
              <a:t>Anterior</a:t>
            </a:r>
            <a:r>
              <a:rPr sz="2000" i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00"/>
                </a:solidFill>
                <a:latin typeface="Arial"/>
                <a:cs typeface="Arial"/>
              </a:rPr>
              <a:t>superior</a:t>
            </a:r>
            <a:r>
              <a:rPr sz="2000" i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00"/>
                </a:solidFill>
                <a:latin typeface="Arial"/>
                <a:cs typeface="Arial"/>
              </a:rPr>
              <a:t>iliac</a:t>
            </a:r>
            <a:r>
              <a:rPr sz="2000" i="1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00"/>
                </a:solidFill>
                <a:latin typeface="Arial"/>
                <a:cs typeface="Arial"/>
              </a:rPr>
              <a:t>spine</a:t>
            </a:r>
            <a:r>
              <a:rPr sz="2000" dirty="0">
                <a:solidFill>
                  <a:srgbClr val="FFFF00"/>
                </a:solidFill>
                <a:latin typeface="Arial MT"/>
                <a:cs typeface="Arial MT"/>
              </a:rPr>
              <a:t>)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 MT"/>
              <a:buChar char="•"/>
            </a:pPr>
            <a:endParaRPr sz="25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AIIS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00"/>
                </a:solidFill>
                <a:latin typeface="Arial MT"/>
                <a:cs typeface="Arial MT"/>
              </a:rPr>
              <a:t>(</a:t>
            </a:r>
            <a:r>
              <a:rPr sz="2000" i="1" dirty="0">
                <a:solidFill>
                  <a:srgbClr val="FFFF00"/>
                </a:solidFill>
                <a:latin typeface="Arial"/>
                <a:cs typeface="Arial"/>
              </a:rPr>
              <a:t>Anterior</a:t>
            </a:r>
            <a:r>
              <a:rPr sz="2000" i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00"/>
                </a:solidFill>
                <a:latin typeface="Arial"/>
                <a:cs typeface="Arial"/>
              </a:rPr>
              <a:t>inferior</a:t>
            </a:r>
            <a:r>
              <a:rPr sz="2000" i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00"/>
                </a:solidFill>
                <a:latin typeface="Arial"/>
                <a:cs typeface="Arial"/>
              </a:rPr>
              <a:t>iliac</a:t>
            </a:r>
            <a:r>
              <a:rPr sz="2000" i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00"/>
                </a:solidFill>
                <a:latin typeface="Arial"/>
                <a:cs typeface="Arial"/>
              </a:rPr>
              <a:t>spine</a:t>
            </a:r>
            <a:r>
              <a:rPr sz="2000" dirty="0">
                <a:solidFill>
                  <a:srgbClr val="FFFF00"/>
                </a:solidFill>
                <a:latin typeface="Arial MT"/>
                <a:cs typeface="Arial MT"/>
              </a:rPr>
              <a:t>)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 MT"/>
              <a:buChar char="•"/>
            </a:pPr>
            <a:endParaRPr sz="25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PSIS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00"/>
                </a:solidFill>
                <a:latin typeface="Arial MT"/>
                <a:cs typeface="Arial MT"/>
              </a:rPr>
              <a:t>(</a:t>
            </a:r>
            <a:r>
              <a:rPr sz="2000" i="1" dirty="0">
                <a:solidFill>
                  <a:srgbClr val="FFFF00"/>
                </a:solidFill>
                <a:latin typeface="Arial"/>
                <a:cs typeface="Arial"/>
              </a:rPr>
              <a:t>Posterior</a:t>
            </a:r>
            <a:r>
              <a:rPr sz="2000" i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00"/>
                </a:solidFill>
                <a:latin typeface="Arial"/>
                <a:cs typeface="Arial"/>
              </a:rPr>
              <a:t>superior</a:t>
            </a:r>
            <a:r>
              <a:rPr sz="2000" i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00"/>
                </a:solidFill>
                <a:latin typeface="Arial"/>
                <a:cs typeface="Arial"/>
              </a:rPr>
              <a:t>iliac</a:t>
            </a:r>
            <a:r>
              <a:rPr sz="2000" i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00"/>
                </a:solidFill>
                <a:latin typeface="Arial"/>
                <a:cs typeface="Arial"/>
              </a:rPr>
              <a:t>spine</a:t>
            </a:r>
            <a:r>
              <a:rPr sz="2000" dirty="0">
                <a:solidFill>
                  <a:srgbClr val="FFFF00"/>
                </a:solidFill>
                <a:latin typeface="Arial MT"/>
                <a:cs typeface="Arial MT"/>
              </a:rPr>
              <a:t>)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 MT"/>
              <a:buChar char="•"/>
            </a:pPr>
            <a:endParaRPr sz="25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PIIS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00"/>
                </a:solidFill>
                <a:latin typeface="Arial MT"/>
                <a:cs typeface="Arial MT"/>
              </a:rPr>
              <a:t>(</a:t>
            </a:r>
            <a:r>
              <a:rPr sz="2000" i="1" dirty="0">
                <a:solidFill>
                  <a:srgbClr val="FFFF00"/>
                </a:solidFill>
                <a:latin typeface="Arial"/>
                <a:cs typeface="Arial"/>
              </a:rPr>
              <a:t>Posterior</a:t>
            </a:r>
            <a:r>
              <a:rPr sz="2000" i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00"/>
                </a:solidFill>
                <a:latin typeface="Arial"/>
                <a:cs typeface="Arial"/>
              </a:rPr>
              <a:t>inferior</a:t>
            </a:r>
            <a:r>
              <a:rPr sz="2000" i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00"/>
                </a:solidFill>
                <a:latin typeface="Arial"/>
                <a:cs typeface="Arial"/>
              </a:rPr>
              <a:t>iliac</a:t>
            </a:r>
            <a:r>
              <a:rPr sz="2000" i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00"/>
                </a:solidFill>
                <a:latin typeface="Arial"/>
                <a:cs typeface="Arial"/>
              </a:rPr>
              <a:t>spine</a:t>
            </a:r>
            <a:r>
              <a:rPr sz="2000" dirty="0">
                <a:solidFill>
                  <a:srgbClr val="FFFF00"/>
                </a:solidFill>
                <a:latin typeface="Arial MT"/>
                <a:cs typeface="Arial MT"/>
              </a:rPr>
              <a:t>)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3800" y="1341437"/>
            <a:ext cx="3741674" cy="4679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4054" y="530174"/>
            <a:ext cx="71589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Tulang</a:t>
            </a:r>
            <a:r>
              <a:rPr sz="3600" spc="-15" dirty="0"/>
              <a:t> Pelvis:</a:t>
            </a:r>
            <a:r>
              <a:rPr sz="3600" spc="-35" dirty="0"/>
              <a:t> </a:t>
            </a:r>
            <a:r>
              <a:rPr sz="3600" dirty="0"/>
              <a:t>Ischium</a:t>
            </a:r>
            <a:r>
              <a:rPr sz="3600" spc="-10" dirty="0"/>
              <a:t> </a:t>
            </a:r>
            <a:r>
              <a:rPr sz="3600" spc="-25" dirty="0"/>
              <a:t>(Tulang</a:t>
            </a:r>
            <a:r>
              <a:rPr sz="3600" spc="-5" dirty="0"/>
              <a:t> Duduk)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975" y="1341437"/>
            <a:ext cx="4068826" cy="45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463</Words>
  <Application>Microsoft Office PowerPoint</Application>
  <PresentationFormat>On-screen Show (4:3)</PresentationFormat>
  <Paragraphs>93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MT</vt:lpstr>
      <vt:lpstr>Calibri</vt:lpstr>
      <vt:lpstr>Cambria</vt:lpstr>
      <vt:lpstr>Franklin Gothic Medium</vt:lpstr>
      <vt:lpstr>Microsoft Sans Serif</vt:lpstr>
      <vt:lpstr>Palatino Linotype</vt:lpstr>
      <vt:lpstr>Times New Roman</vt:lpstr>
      <vt:lpstr>Wingdings</vt:lpstr>
      <vt:lpstr>Office Theme</vt:lpstr>
      <vt:lpstr>Anatomi pelvis</vt:lpstr>
      <vt:lpstr>PowerPoint Presentation</vt:lpstr>
      <vt:lpstr>PowerPoint Presentation</vt:lpstr>
      <vt:lpstr>Struktur Pelvis/Panggul</vt:lpstr>
      <vt:lpstr>Fungsi Pelvis</vt:lpstr>
      <vt:lpstr>Male Vs Female Pelvis</vt:lpstr>
      <vt:lpstr>Perbedaan Pelvis Wanita dan Pria</vt:lpstr>
      <vt:lpstr>Tulang Pelvis: Ileum (Tulang Usus)</vt:lpstr>
      <vt:lpstr>Tulang Pelvis: Ischium (Tulang Duduk)</vt:lpstr>
      <vt:lpstr>Tulang Pelvis: Pubis (Kemaluan)</vt:lpstr>
      <vt:lpstr>Sacrum</vt:lpstr>
      <vt:lpstr>PowerPoint Presentation</vt:lpstr>
      <vt:lpstr>TRUE AND FALSE PELVIS</vt:lpstr>
      <vt:lpstr>True Pelvis</vt:lpstr>
      <vt:lpstr>PowerPoint Presentation</vt:lpstr>
      <vt:lpstr>Diameter Inlet dan outlet Pelvis</vt:lpstr>
      <vt:lpstr>Levator Ani Muscles</vt:lpstr>
      <vt:lpstr>Levator Ani Muscles</vt:lpstr>
      <vt:lpstr>Tipe Pelvis (Cadwell dan Molloy 1933)</vt:lpstr>
      <vt:lpstr>Tipe Pelvis</vt:lpstr>
      <vt:lpstr>Tipe Pelvis</vt:lpstr>
      <vt:lpstr>Tipe Pelvis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 Blue Template</dc:title>
  <dc:creator>Presentation Magazine</dc:creator>
  <cp:lastModifiedBy>a n</cp:lastModifiedBy>
  <cp:revision>2</cp:revision>
  <dcterms:created xsi:type="dcterms:W3CDTF">2021-05-27T01:27:13Z</dcterms:created>
  <dcterms:modified xsi:type="dcterms:W3CDTF">2021-05-27T01:39:52Z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2021-05-27T00:00:00Z</vt:filetime>
  </property>
</Properties>
</file>