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31" d="100"/>
          <a:sy n="31" d="100"/>
        </p:scale>
        <p:origin x="90" y="8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4B21349F-9063-43D2-9DB5-E8F8AB6C3B06}" type="datetimeFigureOut">
              <a:rPr lang="en-US" smtClean="0"/>
              <a:t>5/27/2021</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0CE9308-0749-43D9-AC59-2FB8A06B1E7B}" type="slidenum">
              <a:rPr lang="en-US" smtClean="0"/>
              <a:t>‹#›</a:t>
            </a:fld>
            <a:endParaRPr lang="en-US"/>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951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B21349F-9063-43D2-9DB5-E8F8AB6C3B06}" type="datetimeFigureOut">
              <a:rPr lang="en-US" smtClean="0"/>
              <a:t>5/27/2021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CE9308-0749-43D9-AC59-2FB8A06B1E7B}" type="slidenum">
              <a:rPr lang="en-US" smtClean="0"/>
              <a:t>‹#›</a:t>
            </a:fld>
            <a:endParaRPr lang="en-US"/>
          </a:p>
        </p:txBody>
      </p:sp>
    </p:spTree>
    <p:extLst>
      <p:ext uri="{BB962C8B-B14F-4D97-AF65-F5344CB8AC3E}">
        <p14:creationId xmlns:p14="http://schemas.microsoft.com/office/powerpoint/2010/main" val="3586618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B21349F-9063-43D2-9DB5-E8F8AB6C3B06}" type="datetimeFigureOut">
              <a:rPr lang="en-US" smtClean="0"/>
              <a:t>5/27/2021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CE9308-0749-43D9-AC59-2FB8A06B1E7B}" type="slidenum">
              <a:rPr lang="en-US" smtClean="0"/>
              <a:t>‹#›</a:t>
            </a:fld>
            <a:endParaRPr lang="en-US"/>
          </a:p>
        </p:txBody>
      </p:sp>
    </p:spTree>
    <p:extLst>
      <p:ext uri="{BB962C8B-B14F-4D97-AF65-F5344CB8AC3E}">
        <p14:creationId xmlns:p14="http://schemas.microsoft.com/office/powerpoint/2010/main" val="790698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B21349F-9063-43D2-9DB5-E8F8AB6C3B06}" type="datetimeFigureOut">
              <a:rPr lang="en-US" smtClean="0"/>
              <a:t>5/27/2021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CE9308-0749-43D9-AC59-2FB8A06B1E7B}" type="slidenum">
              <a:rPr lang="en-US" smtClean="0"/>
              <a:t>‹#›</a:t>
            </a:fld>
            <a:endParaRPr lang="en-US"/>
          </a:p>
        </p:txBody>
      </p:sp>
    </p:spTree>
    <p:extLst>
      <p:ext uri="{BB962C8B-B14F-4D97-AF65-F5344CB8AC3E}">
        <p14:creationId xmlns:p14="http://schemas.microsoft.com/office/powerpoint/2010/main" val="1001294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B21349F-9063-43D2-9DB5-E8F8AB6C3B06}" type="datetimeFigureOut">
              <a:rPr lang="en-US" smtClean="0"/>
              <a:t>5/27/2021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CE9308-0749-43D9-AC59-2FB8A06B1E7B}" type="slidenum">
              <a:rPr lang="en-US" smtClean="0"/>
              <a:t>‹#›</a:t>
            </a:fld>
            <a:endParaRPr lang="en-US"/>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76734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B21349F-9063-43D2-9DB5-E8F8AB6C3B06}" type="datetimeFigureOut">
              <a:rPr lang="en-US" smtClean="0"/>
              <a:t>5/27/2021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CE9308-0749-43D9-AC59-2FB8A06B1E7B}" type="slidenum">
              <a:rPr lang="en-US" smtClean="0"/>
              <a:t>‹#›</a:t>
            </a:fld>
            <a:endParaRPr lang="en-US"/>
          </a:p>
        </p:txBody>
      </p:sp>
    </p:spTree>
    <p:extLst>
      <p:ext uri="{BB962C8B-B14F-4D97-AF65-F5344CB8AC3E}">
        <p14:creationId xmlns:p14="http://schemas.microsoft.com/office/powerpoint/2010/main" val="1658610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B21349F-9063-43D2-9DB5-E8F8AB6C3B06}" type="datetimeFigureOut">
              <a:rPr lang="en-US" smtClean="0"/>
              <a:t>5/27/2021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CE9308-0749-43D9-AC59-2FB8A06B1E7B}" type="slidenum">
              <a:rPr lang="en-US" smtClean="0"/>
              <a:t>‹#›</a:t>
            </a:fld>
            <a:endParaRPr lang="en-US"/>
          </a:p>
        </p:txBody>
      </p:sp>
    </p:spTree>
    <p:extLst>
      <p:ext uri="{BB962C8B-B14F-4D97-AF65-F5344CB8AC3E}">
        <p14:creationId xmlns:p14="http://schemas.microsoft.com/office/powerpoint/2010/main" val="22815917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B21349F-9063-43D2-9DB5-E8F8AB6C3B06}" type="datetimeFigureOut">
              <a:rPr lang="en-US" smtClean="0"/>
              <a:t>5/27/2021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CE9308-0749-43D9-AC59-2FB8A06B1E7B}" type="slidenum">
              <a:rPr lang="en-US" smtClean="0"/>
              <a:t>‹#›</a:t>
            </a:fld>
            <a:endParaRPr lang="en-US"/>
          </a:p>
        </p:txBody>
      </p:sp>
    </p:spTree>
    <p:extLst>
      <p:ext uri="{BB962C8B-B14F-4D97-AF65-F5344CB8AC3E}">
        <p14:creationId xmlns:p14="http://schemas.microsoft.com/office/powerpoint/2010/main" val="2721517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21349F-9063-43D2-9DB5-E8F8AB6C3B06}" type="datetimeFigureOut">
              <a:rPr lang="en-US" smtClean="0"/>
              <a:t>5/27/2021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CE9308-0749-43D9-AC59-2FB8A06B1E7B}" type="slidenum">
              <a:rPr lang="en-US" smtClean="0"/>
              <a:t>‹#›</a:t>
            </a:fld>
            <a:endParaRPr lang="en-US"/>
          </a:p>
        </p:txBody>
      </p:sp>
    </p:spTree>
    <p:extLst>
      <p:ext uri="{BB962C8B-B14F-4D97-AF65-F5344CB8AC3E}">
        <p14:creationId xmlns:p14="http://schemas.microsoft.com/office/powerpoint/2010/main" val="655475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B21349F-9063-43D2-9DB5-E8F8AB6C3B06}" type="datetimeFigureOut">
              <a:rPr lang="en-US" smtClean="0"/>
              <a:t>5/27/2021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CE9308-0749-43D9-AC59-2FB8A06B1E7B}" type="slidenum">
              <a:rPr lang="en-US" smtClean="0"/>
              <a:t>‹#›</a:t>
            </a:fld>
            <a:endParaRPr lang="en-US"/>
          </a:p>
        </p:txBody>
      </p:sp>
    </p:spTree>
    <p:extLst>
      <p:ext uri="{BB962C8B-B14F-4D97-AF65-F5344CB8AC3E}">
        <p14:creationId xmlns:p14="http://schemas.microsoft.com/office/powerpoint/2010/main" val="456591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B21349F-9063-43D2-9DB5-E8F8AB6C3B06}" type="datetimeFigureOut">
              <a:rPr lang="en-US" smtClean="0"/>
              <a:t>5/27/2021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CE9308-0749-43D9-AC59-2FB8A06B1E7B}" type="slidenum">
              <a:rPr lang="en-US" smtClean="0"/>
              <a:t>‹#›</a:t>
            </a:fld>
            <a:endParaRPr lang="en-US"/>
          </a:p>
        </p:txBody>
      </p:sp>
    </p:spTree>
    <p:extLst>
      <p:ext uri="{BB962C8B-B14F-4D97-AF65-F5344CB8AC3E}">
        <p14:creationId xmlns:p14="http://schemas.microsoft.com/office/powerpoint/2010/main" val="37694145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4B21349F-9063-43D2-9DB5-E8F8AB6C3B06}" type="datetimeFigureOut">
              <a:rPr lang="en-US" smtClean="0"/>
              <a:t>5/27/2021</a:t>
            </a:fld>
            <a:endParaRPr lang="en-US"/>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40CE9308-0749-43D9-AC59-2FB8A06B1E7B}" type="slidenum">
              <a:rPr lang="en-US" smtClean="0"/>
              <a:t>‹#›</a:t>
            </a:fld>
            <a:endParaRPr lang="en-US"/>
          </a:p>
        </p:txBody>
      </p:sp>
    </p:spTree>
    <p:extLst>
      <p:ext uri="{BB962C8B-B14F-4D97-AF65-F5344CB8AC3E}">
        <p14:creationId xmlns:p14="http://schemas.microsoft.com/office/powerpoint/2010/main" val="6371541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FISIOLOGI LAKTASI</a:t>
            </a:r>
            <a:endParaRPr lang="en-US" dirty="0"/>
          </a:p>
        </p:txBody>
      </p:sp>
      <p:sp>
        <p:nvSpPr>
          <p:cNvPr id="3" name="Subtitle 2"/>
          <p:cNvSpPr>
            <a:spLocks noGrp="1"/>
          </p:cNvSpPr>
          <p:nvPr>
            <p:ph type="subTitle" idx="1"/>
          </p:nvPr>
        </p:nvSpPr>
        <p:spPr/>
        <p:txBody>
          <a:bodyPr/>
          <a:lstStyle/>
          <a:p>
            <a:r>
              <a:rPr lang="en-US" dirty="0" smtClean="0"/>
              <a:t>Irsyadio </a:t>
            </a:r>
            <a:r>
              <a:rPr lang="en-US" dirty="0" err="1" smtClean="0"/>
              <a:t>Raihansa</a:t>
            </a:r>
            <a:r>
              <a:rPr lang="en-US" dirty="0" smtClean="0"/>
              <a:t> Hadi</a:t>
            </a:r>
          </a:p>
          <a:p>
            <a:r>
              <a:rPr lang="en-US" dirty="0" smtClean="0"/>
              <a:t>1810211088</a:t>
            </a:r>
          </a:p>
          <a:p>
            <a:r>
              <a:rPr lang="en-US" dirty="0" smtClean="0"/>
              <a:t>A2</a:t>
            </a:r>
            <a:endParaRPr lang="en-US" dirty="0"/>
          </a:p>
        </p:txBody>
      </p:sp>
    </p:spTree>
    <p:extLst>
      <p:ext uri="{BB962C8B-B14F-4D97-AF65-F5344CB8AC3E}">
        <p14:creationId xmlns:p14="http://schemas.microsoft.com/office/powerpoint/2010/main" val="9855139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KOMPOSISI ASI </a:t>
            </a:r>
          </a:p>
        </p:txBody>
      </p:sp>
      <p:pic>
        <p:nvPicPr>
          <p:cNvPr id="4" name="Content Placeholder 3">
            <a:extLst>
              <a:ext uri="{FF2B5EF4-FFF2-40B4-BE49-F238E27FC236}">
                <a16:creationId xmlns:a16="http://schemas.microsoft.com/office/drawing/2014/main" id="{CD9121C4-B163-8B40-A922-4D70447510D4}"/>
              </a:ext>
            </a:extLst>
          </p:cNvPr>
          <p:cNvPicPr>
            <a:picLocks noGrp="1" noChangeAspect="1"/>
          </p:cNvPicPr>
          <p:nvPr>
            <p:ph idx="1"/>
          </p:nvPr>
        </p:nvPicPr>
        <p:blipFill>
          <a:blip r:embed="rId2"/>
          <a:stretch>
            <a:fillRect/>
          </a:stretch>
        </p:blipFill>
        <p:spPr>
          <a:xfrm>
            <a:off x="4312474" y="1439900"/>
            <a:ext cx="3536572" cy="5418100"/>
          </a:xfrm>
          <a:prstGeom prst="rect">
            <a:avLst/>
          </a:prstGeom>
        </p:spPr>
      </p:pic>
    </p:spTree>
    <p:extLst>
      <p:ext uri="{BB962C8B-B14F-4D97-AF65-F5344CB8AC3E}">
        <p14:creationId xmlns:p14="http://schemas.microsoft.com/office/powerpoint/2010/main" val="19104177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KEUNTUNGAN MENYUSUI BAGI BAYI</a:t>
            </a:r>
          </a:p>
        </p:txBody>
      </p:sp>
      <p:sp>
        <p:nvSpPr>
          <p:cNvPr id="3" name="Content Placeholder 2"/>
          <p:cNvSpPr>
            <a:spLocks noGrp="1"/>
          </p:cNvSpPr>
          <p:nvPr>
            <p:ph idx="1"/>
          </p:nvPr>
        </p:nvSpPr>
        <p:spPr/>
        <p:txBody>
          <a:bodyPr>
            <a:normAutofit fontScale="92500" lnSpcReduction="20000"/>
          </a:bodyPr>
          <a:lstStyle/>
          <a:p>
            <a:pPr marL="171450" lvl="0" indent="-171450">
              <a:lnSpc>
                <a:spcPct val="150000"/>
              </a:lnSpc>
              <a:spcBef>
                <a:spcPts val="0"/>
              </a:spcBef>
              <a:buFont typeface="Arial" panose="020B0604020202020204" pitchFamily="34" charset="0"/>
              <a:buChar char="•"/>
            </a:pPr>
            <a:r>
              <a:rPr lang="en-US" sz="2400" dirty="0">
                <a:solidFill>
                  <a:schemeClr val="bg1">
                    <a:lumMod val="10000"/>
                  </a:schemeClr>
                </a:solidFill>
              </a:rPr>
              <a:t>ASI </a:t>
            </a:r>
            <a:r>
              <a:rPr lang="en-US" sz="2400" dirty="0" err="1">
                <a:solidFill>
                  <a:schemeClr val="bg1">
                    <a:lumMod val="10000"/>
                  </a:schemeClr>
                </a:solidFill>
              </a:rPr>
              <a:t>mengandung</a:t>
            </a:r>
            <a:r>
              <a:rPr lang="en-US" sz="2400" dirty="0">
                <a:solidFill>
                  <a:schemeClr val="bg1">
                    <a:lumMod val="10000"/>
                  </a:schemeClr>
                </a:solidFill>
              </a:rPr>
              <a:t> </a:t>
            </a:r>
            <a:r>
              <a:rPr lang="en-US" sz="2400" dirty="0" err="1">
                <a:solidFill>
                  <a:schemeClr val="bg1">
                    <a:lumMod val="10000"/>
                  </a:schemeClr>
                </a:solidFill>
              </a:rPr>
              <a:t>banyak</a:t>
            </a:r>
            <a:r>
              <a:rPr lang="en-US" sz="2400" dirty="0">
                <a:solidFill>
                  <a:schemeClr val="bg1">
                    <a:lumMod val="10000"/>
                  </a:schemeClr>
                </a:solidFill>
              </a:rPr>
              <a:t> </a:t>
            </a:r>
            <a:r>
              <a:rPr lang="en-US" sz="2400" dirty="0" err="1">
                <a:solidFill>
                  <a:schemeClr val="bg1">
                    <a:lumMod val="10000"/>
                  </a:schemeClr>
                </a:solidFill>
              </a:rPr>
              <a:t>sel</a:t>
            </a:r>
            <a:r>
              <a:rPr lang="en-US" sz="2400" dirty="0">
                <a:solidFill>
                  <a:schemeClr val="bg1">
                    <a:lumMod val="10000"/>
                  </a:schemeClr>
                </a:solidFill>
              </a:rPr>
              <a:t> </a:t>
            </a:r>
            <a:r>
              <a:rPr lang="en-US" sz="2400" dirty="0" err="1">
                <a:solidFill>
                  <a:schemeClr val="bg1">
                    <a:lumMod val="10000"/>
                  </a:schemeClr>
                </a:solidFill>
              </a:rPr>
              <a:t>imun</a:t>
            </a:r>
            <a:r>
              <a:rPr lang="en-US" sz="2400" dirty="0">
                <a:solidFill>
                  <a:schemeClr val="bg1">
                    <a:lumMod val="10000"/>
                  </a:schemeClr>
                </a:solidFill>
              </a:rPr>
              <a:t> </a:t>
            </a:r>
            <a:r>
              <a:rPr lang="en-US" sz="2400" dirty="0" err="1">
                <a:solidFill>
                  <a:schemeClr val="bg1">
                    <a:lumMod val="10000"/>
                  </a:schemeClr>
                </a:solidFill>
              </a:rPr>
              <a:t>limfosit</a:t>
            </a:r>
            <a:r>
              <a:rPr lang="en-US" sz="2400" dirty="0">
                <a:solidFill>
                  <a:schemeClr val="bg1">
                    <a:lumMod val="10000"/>
                  </a:schemeClr>
                </a:solidFill>
              </a:rPr>
              <a:t> T </a:t>
            </a:r>
            <a:r>
              <a:rPr lang="en-US" sz="2400" dirty="0" err="1">
                <a:solidFill>
                  <a:schemeClr val="bg1">
                    <a:lumMod val="10000"/>
                  </a:schemeClr>
                </a:solidFill>
              </a:rPr>
              <a:t>dan</a:t>
            </a:r>
            <a:r>
              <a:rPr lang="en-US" sz="2400" dirty="0">
                <a:solidFill>
                  <a:schemeClr val="bg1">
                    <a:lumMod val="10000"/>
                  </a:schemeClr>
                </a:solidFill>
              </a:rPr>
              <a:t> B, </a:t>
            </a:r>
            <a:r>
              <a:rPr lang="en-US" sz="2400" dirty="0" err="1">
                <a:solidFill>
                  <a:schemeClr val="bg1">
                    <a:lumMod val="10000"/>
                  </a:schemeClr>
                </a:solidFill>
              </a:rPr>
              <a:t>makrofag</a:t>
            </a:r>
            <a:r>
              <a:rPr lang="en-US" sz="2400" dirty="0">
                <a:solidFill>
                  <a:schemeClr val="bg1">
                    <a:lumMod val="10000"/>
                  </a:schemeClr>
                </a:solidFill>
              </a:rPr>
              <a:t>, </a:t>
            </a:r>
            <a:r>
              <a:rPr lang="en-US" sz="2400" dirty="0" err="1">
                <a:solidFill>
                  <a:schemeClr val="bg1">
                    <a:lumMod val="10000"/>
                  </a:schemeClr>
                </a:solidFill>
              </a:rPr>
              <a:t>serta</a:t>
            </a:r>
            <a:r>
              <a:rPr lang="en-US" sz="2400" dirty="0">
                <a:solidFill>
                  <a:schemeClr val="bg1">
                    <a:lumMod val="10000"/>
                  </a:schemeClr>
                </a:solidFill>
              </a:rPr>
              <a:t> neutrophil yang </a:t>
            </a:r>
            <a:r>
              <a:rPr lang="en-US" sz="2400" dirty="0" err="1">
                <a:solidFill>
                  <a:schemeClr val="bg1">
                    <a:lumMod val="10000"/>
                  </a:schemeClr>
                </a:solidFill>
              </a:rPr>
              <a:t>menhasilkan</a:t>
            </a:r>
            <a:r>
              <a:rPr lang="en-US" sz="2400" dirty="0">
                <a:solidFill>
                  <a:schemeClr val="bg1">
                    <a:lumMod val="10000"/>
                  </a:schemeClr>
                </a:solidFill>
              </a:rPr>
              <a:t> antibody (</a:t>
            </a:r>
            <a:r>
              <a:rPr lang="en-US" sz="2400" dirty="0" err="1">
                <a:solidFill>
                  <a:schemeClr val="bg1">
                    <a:lumMod val="10000"/>
                  </a:schemeClr>
                </a:solidFill>
              </a:rPr>
              <a:t>banyak</a:t>
            </a:r>
            <a:r>
              <a:rPr lang="en-US" sz="2400" dirty="0">
                <a:solidFill>
                  <a:schemeClr val="bg1">
                    <a:lumMod val="10000"/>
                  </a:schemeClr>
                </a:solidFill>
              </a:rPr>
              <a:t> </a:t>
            </a:r>
            <a:r>
              <a:rPr lang="en-US" sz="2400" dirty="0" err="1">
                <a:solidFill>
                  <a:schemeClr val="bg1">
                    <a:lumMod val="10000"/>
                  </a:schemeClr>
                </a:solidFill>
              </a:rPr>
              <a:t>terdapat</a:t>
            </a:r>
            <a:r>
              <a:rPr lang="en-US" sz="2400" dirty="0">
                <a:solidFill>
                  <a:schemeClr val="bg1">
                    <a:lumMod val="10000"/>
                  </a:schemeClr>
                </a:solidFill>
              </a:rPr>
              <a:t> </a:t>
            </a:r>
            <a:r>
              <a:rPr lang="en-US" sz="2400" dirty="0" err="1">
                <a:solidFill>
                  <a:schemeClr val="bg1">
                    <a:lumMod val="10000"/>
                  </a:schemeClr>
                </a:solidFill>
              </a:rPr>
              <a:t>pada</a:t>
            </a:r>
            <a:r>
              <a:rPr lang="en-US" sz="2400" dirty="0">
                <a:solidFill>
                  <a:schemeClr val="bg1">
                    <a:lumMod val="10000"/>
                  </a:schemeClr>
                </a:solidFill>
              </a:rPr>
              <a:t> </a:t>
            </a:r>
            <a:r>
              <a:rPr lang="en-US" sz="2400" dirty="0" err="1">
                <a:solidFill>
                  <a:schemeClr val="bg1">
                    <a:lumMod val="10000"/>
                  </a:schemeClr>
                </a:solidFill>
              </a:rPr>
              <a:t>kolostrum</a:t>
            </a:r>
            <a:r>
              <a:rPr lang="en-US" sz="2400" dirty="0">
                <a:solidFill>
                  <a:schemeClr val="bg1">
                    <a:lumMod val="10000"/>
                  </a:schemeClr>
                </a:solidFill>
              </a:rPr>
              <a:t>)</a:t>
            </a:r>
          </a:p>
          <a:p>
            <a:pPr marL="171450" lvl="0" indent="-171450">
              <a:lnSpc>
                <a:spcPct val="150000"/>
              </a:lnSpc>
              <a:spcBef>
                <a:spcPts val="0"/>
              </a:spcBef>
              <a:buFont typeface="Arial" panose="020B0604020202020204" pitchFamily="34" charset="0"/>
              <a:buChar char="•"/>
            </a:pPr>
            <a:r>
              <a:rPr lang="en-US" sz="2400" dirty="0">
                <a:solidFill>
                  <a:schemeClr val="bg1">
                    <a:lumMod val="10000"/>
                  </a:schemeClr>
                </a:solidFill>
              </a:rPr>
              <a:t>IgA </a:t>
            </a:r>
            <a:r>
              <a:rPr lang="en-US" sz="2400" dirty="0" err="1">
                <a:solidFill>
                  <a:schemeClr val="bg1">
                    <a:lumMod val="10000"/>
                  </a:schemeClr>
                </a:solidFill>
              </a:rPr>
              <a:t>sekretorik</a:t>
            </a:r>
            <a:r>
              <a:rPr lang="en-US" sz="2400" dirty="0">
                <a:solidFill>
                  <a:schemeClr val="bg1">
                    <a:lumMod val="10000"/>
                  </a:schemeClr>
                </a:solidFill>
              </a:rPr>
              <a:t> </a:t>
            </a:r>
            <a:r>
              <a:rPr lang="en-US" sz="2400" dirty="0" err="1">
                <a:solidFill>
                  <a:schemeClr val="bg1">
                    <a:lumMod val="10000"/>
                  </a:schemeClr>
                </a:solidFill>
              </a:rPr>
              <a:t>terdapat</a:t>
            </a:r>
            <a:r>
              <a:rPr lang="en-US" sz="2400" dirty="0">
                <a:solidFill>
                  <a:schemeClr val="bg1">
                    <a:lumMod val="10000"/>
                  </a:schemeClr>
                </a:solidFill>
              </a:rPr>
              <a:t> </a:t>
            </a:r>
            <a:r>
              <a:rPr lang="en-US" sz="2400" dirty="0" err="1">
                <a:solidFill>
                  <a:schemeClr val="bg1">
                    <a:lumMod val="10000"/>
                  </a:schemeClr>
                </a:solidFill>
              </a:rPr>
              <a:t>dalam</a:t>
            </a:r>
            <a:r>
              <a:rPr lang="en-US" sz="2400" dirty="0">
                <a:solidFill>
                  <a:schemeClr val="bg1">
                    <a:lumMod val="10000"/>
                  </a:schemeClr>
                </a:solidFill>
              </a:rPr>
              <a:t> </a:t>
            </a:r>
            <a:r>
              <a:rPr lang="en-US" sz="2400" dirty="0" err="1">
                <a:solidFill>
                  <a:schemeClr val="bg1">
                    <a:lumMod val="10000"/>
                  </a:schemeClr>
                </a:solidFill>
              </a:rPr>
              <a:t>jumlah</a:t>
            </a:r>
            <a:r>
              <a:rPr lang="en-US" sz="2400" dirty="0">
                <a:solidFill>
                  <a:schemeClr val="bg1">
                    <a:lumMod val="10000"/>
                  </a:schemeClr>
                </a:solidFill>
              </a:rPr>
              <a:t> </a:t>
            </a:r>
            <a:r>
              <a:rPr lang="en-US" sz="2400" dirty="0" err="1">
                <a:solidFill>
                  <a:schemeClr val="bg1">
                    <a:lumMod val="10000"/>
                  </a:schemeClr>
                </a:solidFill>
              </a:rPr>
              <a:t>besar</a:t>
            </a:r>
            <a:r>
              <a:rPr lang="en-US" sz="2400" dirty="0">
                <a:solidFill>
                  <a:schemeClr val="bg1">
                    <a:lumMod val="10000"/>
                  </a:schemeClr>
                </a:solidFill>
              </a:rPr>
              <a:t> di ASI</a:t>
            </a:r>
          </a:p>
          <a:p>
            <a:pPr marL="171450" lvl="0" indent="-171450">
              <a:lnSpc>
                <a:spcPct val="150000"/>
              </a:lnSpc>
              <a:spcBef>
                <a:spcPts val="0"/>
              </a:spcBef>
              <a:buFont typeface="Arial" panose="020B0604020202020204" pitchFamily="34" charset="0"/>
              <a:buChar char="•"/>
            </a:pPr>
            <a:r>
              <a:rPr lang="en-US" sz="2400" dirty="0" err="1">
                <a:solidFill>
                  <a:schemeClr val="bg1">
                    <a:lumMod val="10000"/>
                  </a:schemeClr>
                </a:solidFill>
              </a:rPr>
              <a:t>Laktoferin</a:t>
            </a:r>
            <a:r>
              <a:rPr lang="en-US" sz="2400" dirty="0">
                <a:solidFill>
                  <a:schemeClr val="bg1">
                    <a:lumMod val="10000"/>
                  </a:schemeClr>
                </a:solidFill>
              </a:rPr>
              <a:t> </a:t>
            </a:r>
            <a:r>
              <a:rPr lang="en-US" sz="2400" dirty="0" err="1">
                <a:solidFill>
                  <a:schemeClr val="bg1">
                    <a:lumMod val="10000"/>
                  </a:schemeClr>
                </a:solidFill>
              </a:rPr>
              <a:t>menghambat</a:t>
            </a:r>
            <a:r>
              <a:rPr lang="en-US" sz="2400" dirty="0">
                <a:solidFill>
                  <a:schemeClr val="bg1">
                    <a:lumMod val="10000"/>
                  </a:schemeClr>
                </a:solidFill>
              </a:rPr>
              <a:t> </a:t>
            </a:r>
            <a:r>
              <a:rPr lang="en-US" sz="2400" dirty="0" err="1">
                <a:solidFill>
                  <a:schemeClr val="bg1">
                    <a:lumMod val="10000"/>
                  </a:schemeClr>
                </a:solidFill>
              </a:rPr>
              <a:t>pertumbuhan</a:t>
            </a:r>
            <a:r>
              <a:rPr lang="en-US" sz="2400" dirty="0">
                <a:solidFill>
                  <a:schemeClr val="bg1">
                    <a:lumMod val="10000"/>
                  </a:schemeClr>
                </a:solidFill>
              </a:rPr>
              <a:t> </a:t>
            </a:r>
            <a:r>
              <a:rPr lang="en-US" sz="2400" dirty="0" err="1">
                <a:solidFill>
                  <a:schemeClr val="bg1">
                    <a:lumMod val="10000"/>
                  </a:schemeClr>
                </a:solidFill>
              </a:rPr>
              <a:t>bakteri</a:t>
            </a:r>
            <a:r>
              <a:rPr lang="en-US" sz="2400" dirty="0">
                <a:solidFill>
                  <a:schemeClr val="bg1">
                    <a:lumMod val="10000"/>
                  </a:schemeClr>
                </a:solidFill>
              </a:rPr>
              <a:t> </a:t>
            </a:r>
            <a:r>
              <a:rPr lang="en-US" sz="2400" dirty="0" err="1">
                <a:solidFill>
                  <a:schemeClr val="bg1">
                    <a:lumMod val="10000"/>
                  </a:schemeClr>
                </a:solidFill>
              </a:rPr>
              <a:t>berbahaya</a:t>
            </a:r>
            <a:r>
              <a:rPr lang="en-US" sz="2400" dirty="0">
                <a:solidFill>
                  <a:schemeClr val="bg1">
                    <a:lumMod val="10000"/>
                  </a:schemeClr>
                </a:solidFill>
              </a:rPr>
              <a:t> </a:t>
            </a:r>
            <a:r>
              <a:rPr lang="en-US" sz="2400" dirty="0" err="1">
                <a:solidFill>
                  <a:schemeClr val="bg1">
                    <a:lumMod val="10000"/>
                  </a:schemeClr>
                </a:solidFill>
              </a:rPr>
              <a:t>dengan</a:t>
            </a:r>
            <a:r>
              <a:rPr lang="en-US" sz="2400" dirty="0">
                <a:solidFill>
                  <a:schemeClr val="bg1">
                    <a:lumMod val="10000"/>
                  </a:schemeClr>
                </a:solidFill>
              </a:rPr>
              <a:t> </a:t>
            </a:r>
            <a:r>
              <a:rPr lang="en-US" sz="2400" dirty="0" err="1">
                <a:solidFill>
                  <a:schemeClr val="bg1">
                    <a:lumMod val="10000"/>
                  </a:schemeClr>
                </a:solidFill>
              </a:rPr>
              <a:t>mengurangi</a:t>
            </a:r>
            <a:r>
              <a:rPr lang="en-US" sz="2400" dirty="0">
                <a:solidFill>
                  <a:schemeClr val="bg1">
                    <a:lumMod val="10000"/>
                  </a:schemeClr>
                </a:solidFill>
              </a:rPr>
              <a:t> </a:t>
            </a:r>
            <a:r>
              <a:rPr lang="en-US" sz="2400" dirty="0" err="1">
                <a:solidFill>
                  <a:schemeClr val="bg1">
                    <a:lumMod val="10000"/>
                  </a:schemeClr>
                </a:solidFill>
              </a:rPr>
              <a:t>ketersediaan</a:t>
            </a:r>
            <a:r>
              <a:rPr lang="en-US" sz="2400" dirty="0">
                <a:solidFill>
                  <a:schemeClr val="bg1">
                    <a:lumMod val="10000"/>
                  </a:schemeClr>
                </a:solidFill>
              </a:rPr>
              <a:t> </a:t>
            </a:r>
            <a:r>
              <a:rPr lang="en-US" sz="2400" dirty="0" err="1">
                <a:solidFill>
                  <a:schemeClr val="bg1">
                    <a:lumMod val="10000"/>
                  </a:schemeClr>
                </a:solidFill>
              </a:rPr>
              <a:t>zat</a:t>
            </a:r>
            <a:r>
              <a:rPr lang="en-US" sz="2400" dirty="0">
                <a:solidFill>
                  <a:schemeClr val="bg1">
                    <a:lumMod val="10000"/>
                  </a:schemeClr>
                </a:solidFill>
              </a:rPr>
              <a:t> </a:t>
            </a:r>
            <a:r>
              <a:rPr lang="en-US" sz="2400" dirty="0" err="1">
                <a:solidFill>
                  <a:schemeClr val="bg1">
                    <a:lumMod val="10000"/>
                  </a:schemeClr>
                </a:solidFill>
              </a:rPr>
              <a:t>besi</a:t>
            </a:r>
            <a:r>
              <a:rPr lang="en-US" sz="2400" dirty="0">
                <a:solidFill>
                  <a:schemeClr val="bg1">
                    <a:lumMod val="10000"/>
                  </a:schemeClr>
                </a:solidFill>
              </a:rPr>
              <a:t>, </a:t>
            </a:r>
            <a:r>
              <a:rPr lang="en-US" sz="2400" dirty="0" err="1">
                <a:solidFill>
                  <a:schemeClr val="bg1">
                    <a:lumMod val="10000"/>
                  </a:schemeClr>
                </a:solidFill>
              </a:rPr>
              <a:t>suatu</a:t>
            </a:r>
            <a:r>
              <a:rPr lang="en-US" sz="2400" dirty="0">
                <a:solidFill>
                  <a:schemeClr val="bg1">
                    <a:lumMod val="10000"/>
                  </a:schemeClr>
                </a:solidFill>
              </a:rPr>
              <a:t> mineral yang </a:t>
            </a:r>
            <a:r>
              <a:rPr lang="en-US" sz="2400" dirty="0" err="1">
                <a:solidFill>
                  <a:schemeClr val="bg1">
                    <a:lumMod val="10000"/>
                  </a:schemeClr>
                </a:solidFill>
              </a:rPr>
              <a:t>dibutuhkan</a:t>
            </a:r>
            <a:r>
              <a:rPr lang="en-US" sz="2400" dirty="0">
                <a:solidFill>
                  <a:schemeClr val="bg1">
                    <a:lumMod val="10000"/>
                  </a:schemeClr>
                </a:solidFill>
              </a:rPr>
              <a:t> </a:t>
            </a:r>
            <a:r>
              <a:rPr lang="en-US" sz="2400" dirty="0" err="1">
                <a:solidFill>
                  <a:schemeClr val="bg1">
                    <a:lumMod val="10000"/>
                  </a:schemeClr>
                </a:solidFill>
              </a:rPr>
              <a:t>perkembangbiakan</a:t>
            </a:r>
            <a:r>
              <a:rPr lang="en-US" sz="2400" dirty="0">
                <a:solidFill>
                  <a:schemeClr val="bg1">
                    <a:lumMod val="10000"/>
                  </a:schemeClr>
                </a:solidFill>
              </a:rPr>
              <a:t> </a:t>
            </a:r>
            <a:r>
              <a:rPr lang="en-US" sz="2400" dirty="0" err="1">
                <a:solidFill>
                  <a:schemeClr val="bg1">
                    <a:lumMod val="10000"/>
                  </a:schemeClr>
                </a:solidFill>
              </a:rPr>
              <a:t>patogen</a:t>
            </a:r>
            <a:r>
              <a:rPr lang="en-US" sz="2400" dirty="0">
                <a:solidFill>
                  <a:schemeClr val="bg1">
                    <a:lumMod val="10000"/>
                  </a:schemeClr>
                </a:solidFill>
              </a:rPr>
              <a:t>-pathogen</a:t>
            </a:r>
          </a:p>
          <a:p>
            <a:pPr marL="0" lvl="0" indent="0">
              <a:lnSpc>
                <a:spcPct val="150000"/>
              </a:lnSpc>
              <a:spcBef>
                <a:spcPts val="0"/>
              </a:spcBef>
              <a:buNone/>
            </a:pPr>
            <a:endParaRPr lang="en-US" sz="2400" dirty="0">
              <a:solidFill>
                <a:schemeClr val="bg1">
                  <a:lumMod val="10000"/>
                </a:schemeClr>
              </a:solidFill>
            </a:endParaRPr>
          </a:p>
          <a:p>
            <a:pPr marL="0" lvl="0" indent="0">
              <a:lnSpc>
                <a:spcPct val="150000"/>
              </a:lnSpc>
              <a:spcBef>
                <a:spcPts val="0"/>
              </a:spcBef>
              <a:buNone/>
            </a:pPr>
            <a:r>
              <a:rPr lang="en-US" sz="2400" dirty="0" err="1">
                <a:solidFill>
                  <a:schemeClr val="bg1">
                    <a:lumMod val="10000"/>
                  </a:schemeClr>
                </a:solidFill>
              </a:rPr>
              <a:t>Pada</a:t>
            </a:r>
            <a:r>
              <a:rPr lang="en-US" sz="2400" dirty="0">
                <a:solidFill>
                  <a:schemeClr val="bg1">
                    <a:lumMod val="10000"/>
                  </a:schemeClr>
                </a:solidFill>
              </a:rPr>
              <a:t> </a:t>
            </a:r>
            <a:r>
              <a:rPr lang="en-US" sz="2400" dirty="0" err="1">
                <a:solidFill>
                  <a:schemeClr val="bg1">
                    <a:lumMod val="10000"/>
                  </a:schemeClr>
                </a:solidFill>
              </a:rPr>
              <a:t>intinya</a:t>
            </a:r>
            <a:r>
              <a:rPr lang="en-US" sz="2400" dirty="0">
                <a:solidFill>
                  <a:schemeClr val="bg1">
                    <a:lumMod val="10000"/>
                  </a:schemeClr>
                </a:solidFill>
              </a:rPr>
              <a:t> </a:t>
            </a:r>
            <a:r>
              <a:rPr lang="en-US" sz="2400" dirty="0" err="1">
                <a:solidFill>
                  <a:schemeClr val="bg1">
                    <a:lumMod val="10000"/>
                  </a:schemeClr>
                </a:solidFill>
              </a:rPr>
              <a:t>susu</a:t>
            </a:r>
            <a:r>
              <a:rPr lang="en-US" sz="2400" dirty="0">
                <a:solidFill>
                  <a:schemeClr val="bg1">
                    <a:lumMod val="10000"/>
                  </a:schemeClr>
                </a:solidFill>
              </a:rPr>
              <a:t> </a:t>
            </a:r>
            <a:r>
              <a:rPr lang="en-US" sz="2400" dirty="0" err="1">
                <a:solidFill>
                  <a:schemeClr val="bg1">
                    <a:lumMod val="10000"/>
                  </a:schemeClr>
                </a:solidFill>
              </a:rPr>
              <a:t>ibu</a:t>
            </a:r>
            <a:r>
              <a:rPr lang="en-US" sz="2400" dirty="0">
                <a:solidFill>
                  <a:schemeClr val="bg1">
                    <a:lumMod val="10000"/>
                  </a:schemeClr>
                </a:solidFill>
              </a:rPr>
              <a:t> </a:t>
            </a:r>
            <a:r>
              <a:rPr lang="en-US" sz="2400" dirty="0" err="1">
                <a:solidFill>
                  <a:schemeClr val="bg1">
                    <a:lumMod val="10000"/>
                  </a:schemeClr>
                </a:solidFill>
              </a:rPr>
              <a:t>mempersiapkan</a:t>
            </a:r>
            <a:r>
              <a:rPr lang="en-US" sz="2400" dirty="0">
                <a:solidFill>
                  <a:schemeClr val="bg1">
                    <a:lumMod val="10000"/>
                  </a:schemeClr>
                </a:solidFill>
              </a:rPr>
              <a:t> </a:t>
            </a:r>
            <a:r>
              <a:rPr lang="en-US" sz="2400" dirty="0" err="1">
                <a:solidFill>
                  <a:schemeClr val="bg1">
                    <a:lumMod val="10000"/>
                  </a:schemeClr>
                </a:solidFill>
              </a:rPr>
              <a:t>pertumbuhan</a:t>
            </a:r>
            <a:r>
              <a:rPr lang="en-US" sz="2400" dirty="0">
                <a:solidFill>
                  <a:schemeClr val="bg1">
                    <a:lumMod val="10000"/>
                  </a:schemeClr>
                </a:solidFill>
              </a:rPr>
              <a:t> </a:t>
            </a:r>
            <a:r>
              <a:rPr lang="en-US" sz="2400" dirty="0" err="1">
                <a:solidFill>
                  <a:schemeClr val="bg1">
                    <a:lumMod val="10000"/>
                  </a:schemeClr>
                </a:solidFill>
              </a:rPr>
              <a:t>dan</a:t>
            </a:r>
            <a:r>
              <a:rPr lang="en-US" sz="2400" dirty="0">
                <a:solidFill>
                  <a:schemeClr val="bg1">
                    <a:lumMod val="10000"/>
                  </a:schemeClr>
                </a:solidFill>
              </a:rPr>
              <a:t> </a:t>
            </a:r>
            <a:r>
              <a:rPr lang="en-US" sz="2400" dirty="0" err="1">
                <a:solidFill>
                  <a:schemeClr val="bg1">
                    <a:lumMod val="10000"/>
                  </a:schemeClr>
                </a:solidFill>
              </a:rPr>
              <a:t>perkembangan</a:t>
            </a:r>
            <a:r>
              <a:rPr lang="en-US" sz="2400" dirty="0">
                <a:solidFill>
                  <a:schemeClr val="bg1">
                    <a:lumMod val="10000"/>
                  </a:schemeClr>
                </a:solidFill>
              </a:rPr>
              <a:t> </a:t>
            </a:r>
            <a:r>
              <a:rPr lang="en-US" sz="2400" dirty="0" err="1">
                <a:solidFill>
                  <a:schemeClr val="bg1">
                    <a:lumMod val="10000"/>
                  </a:schemeClr>
                </a:solidFill>
              </a:rPr>
              <a:t>bayi</a:t>
            </a:r>
            <a:r>
              <a:rPr lang="en-US" sz="2400" dirty="0">
                <a:solidFill>
                  <a:schemeClr val="bg1">
                    <a:lumMod val="10000"/>
                  </a:schemeClr>
                </a:solidFill>
              </a:rPr>
              <a:t> yang </a:t>
            </a:r>
            <a:r>
              <a:rPr lang="en-US" sz="2400" dirty="0" err="1">
                <a:solidFill>
                  <a:schemeClr val="bg1">
                    <a:lumMod val="10000"/>
                  </a:schemeClr>
                </a:solidFill>
              </a:rPr>
              <a:t>lebih</a:t>
            </a:r>
            <a:r>
              <a:rPr lang="en-US" sz="2400" dirty="0">
                <a:solidFill>
                  <a:schemeClr val="bg1">
                    <a:lumMod val="10000"/>
                  </a:schemeClr>
                </a:solidFill>
              </a:rPr>
              <a:t> </a:t>
            </a:r>
            <a:r>
              <a:rPr lang="en-US" sz="2400" dirty="0" err="1">
                <a:solidFill>
                  <a:schemeClr val="bg1">
                    <a:lumMod val="10000"/>
                  </a:schemeClr>
                </a:solidFill>
              </a:rPr>
              <a:t>sempurna</a:t>
            </a:r>
            <a:r>
              <a:rPr lang="en-US" sz="2400" dirty="0">
                <a:solidFill>
                  <a:schemeClr val="bg1">
                    <a:lumMod val="10000"/>
                  </a:schemeClr>
                </a:solidFill>
              </a:rPr>
              <a:t> </a:t>
            </a:r>
            <a:r>
              <a:rPr lang="en-US" sz="2400" dirty="0" err="1">
                <a:solidFill>
                  <a:schemeClr val="bg1">
                    <a:lumMod val="10000"/>
                  </a:schemeClr>
                </a:solidFill>
              </a:rPr>
              <a:t>dan</a:t>
            </a:r>
            <a:r>
              <a:rPr lang="en-US" sz="2400" dirty="0">
                <a:solidFill>
                  <a:schemeClr val="bg1">
                    <a:lumMod val="10000"/>
                  </a:schemeClr>
                </a:solidFill>
              </a:rPr>
              <a:t> </a:t>
            </a:r>
            <a:r>
              <a:rPr lang="en-US" sz="2400" dirty="0" err="1">
                <a:solidFill>
                  <a:schemeClr val="bg1">
                    <a:lumMod val="10000"/>
                  </a:schemeClr>
                </a:solidFill>
              </a:rPr>
              <a:t>mengurangi</a:t>
            </a:r>
            <a:r>
              <a:rPr lang="en-US" sz="2400" dirty="0">
                <a:solidFill>
                  <a:schemeClr val="bg1">
                    <a:lumMod val="10000"/>
                  </a:schemeClr>
                </a:solidFill>
              </a:rPr>
              <a:t> </a:t>
            </a:r>
            <a:r>
              <a:rPr lang="en-US" sz="2400" dirty="0" err="1">
                <a:solidFill>
                  <a:schemeClr val="bg1">
                    <a:lumMod val="10000"/>
                  </a:schemeClr>
                </a:solidFill>
              </a:rPr>
              <a:t>risiko</a:t>
            </a:r>
            <a:r>
              <a:rPr lang="en-US" sz="2400" dirty="0">
                <a:solidFill>
                  <a:schemeClr val="bg1">
                    <a:lumMod val="10000"/>
                  </a:schemeClr>
                </a:solidFill>
              </a:rPr>
              <a:t> </a:t>
            </a:r>
            <a:r>
              <a:rPr lang="en-US" sz="2400" dirty="0" err="1">
                <a:solidFill>
                  <a:schemeClr val="bg1">
                    <a:lumMod val="10000"/>
                  </a:schemeClr>
                </a:solidFill>
              </a:rPr>
              <a:t>timbulnya</a:t>
            </a:r>
            <a:r>
              <a:rPr lang="en-US" sz="2400" dirty="0">
                <a:solidFill>
                  <a:schemeClr val="bg1">
                    <a:lumMod val="10000"/>
                  </a:schemeClr>
                </a:solidFill>
              </a:rPr>
              <a:t> </a:t>
            </a:r>
            <a:r>
              <a:rPr lang="en-US" sz="2400" dirty="0" err="1">
                <a:solidFill>
                  <a:schemeClr val="bg1">
                    <a:lumMod val="10000"/>
                  </a:schemeClr>
                </a:solidFill>
              </a:rPr>
              <a:t>penyakit</a:t>
            </a:r>
            <a:r>
              <a:rPr lang="en-US" sz="2400" dirty="0">
                <a:solidFill>
                  <a:schemeClr val="bg1">
                    <a:lumMod val="10000"/>
                  </a:schemeClr>
                </a:solidFill>
              </a:rPr>
              <a:t> </a:t>
            </a:r>
            <a:r>
              <a:rPr lang="en-US" sz="2400" dirty="0" err="1">
                <a:solidFill>
                  <a:schemeClr val="bg1">
                    <a:lumMod val="10000"/>
                  </a:schemeClr>
                </a:solidFill>
              </a:rPr>
              <a:t>tertentu</a:t>
            </a:r>
            <a:r>
              <a:rPr lang="en-US" sz="2400" dirty="0">
                <a:solidFill>
                  <a:schemeClr val="bg1">
                    <a:lumMod val="10000"/>
                  </a:schemeClr>
                </a:solidFill>
              </a:rPr>
              <a:t>.</a:t>
            </a:r>
          </a:p>
          <a:p>
            <a:endParaRPr lang="en-US" dirty="0"/>
          </a:p>
        </p:txBody>
      </p:sp>
    </p:spTree>
    <p:extLst>
      <p:ext uri="{BB962C8B-B14F-4D97-AF65-F5344CB8AC3E}">
        <p14:creationId xmlns:p14="http://schemas.microsoft.com/office/powerpoint/2010/main" val="31020373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KEUNTUNGAN MENYUSUI BAGI IBU</a:t>
            </a:r>
          </a:p>
        </p:txBody>
      </p:sp>
      <p:sp>
        <p:nvSpPr>
          <p:cNvPr id="3" name="Content Placeholder 2"/>
          <p:cNvSpPr>
            <a:spLocks noGrp="1"/>
          </p:cNvSpPr>
          <p:nvPr>
            <p:ph idx="1"/>
          </p:nvPr>
        </p:nvSpPr>
        <p:spPr/>
        <p:txBody>
          <a:bodyPr/>
          <a:lstStyle/>
          <a:p>
            <a:pPr>
              <a:lnSpc>
                <a:spcPct val="150000"/>
              </a:lnSpc>
              <a:buFont typeface="Arial" panose="020B0604020202020204" pitchFamily="34" charset="0"/>
              <a:buChar char="•"/>
            </a:pPr>
            <a:r>
              <a:rPr lang="en-US" sz="2400" dirty="0" err="1">
                <a:solidFill>
                  <a:schemeClr val="bg1">
                    <a:lumMod val="10000"/>
                  </a:schemeClr>
                </a:solidFill>
              </a:rPr>
              <a:t>Pelepasan</a:t>
            </a:r>
            <a:r>
              <a:rPr lang="en-US" sz="2400" dirty="0">
                <a:solidFill>
                  <a:schemeClr val="bg1">
                    <a:lumMod val="10000"/>
                  </a:schemeClr>
                </a:solidFill>
              </a:rPr>
              <a:t> </a:t>
            </a:r>
            <a:r>
              <a:rPr lang="en-US" sz="2400" dirty="0" err="1">
                <a:solidFill>
                  <a:schemeClr val="bg1">
                    <a:lumMod val="10000"/>
                  </a:schemeClr>
                </a:solidFill>
              </a:rPr>
              <a:t>oksitosin</a:t>
            </a:r>
            <a:r>
              <a:rPr lang="en-US" sz="2400" dirty="0">
                <a:solidFill>
                  <a:schemeClr val="bg1">
                    <a:lumMod val="10000"/>
                  </a:schemeClr>
                </a:solidFill>
              </a:rPr>
              <a:t> </a:t>
            </a:r>
            <a:r>
              <a:rPr lang="en-US" sz="2400" dirty="0" err="1">
                <a:solidFill>
                  <a:schemeClr val="bg1">
                    <a:lumMod val="10000"/>
                  </a:schemeClr>
                </a:solidFill>
              </a:rPr>
              <a:t>mempercepat</a:t>
            </a:r>
            <a:r>
              <a:rPr lang="en-US" sz="2400" dirty="0">
                <a:solidFill>
                  <a:schemeClr val="bg1">
                    <a:lumMod val="10000"/>
                  </a:schemeClr>
                </a:solidFill>
              </a:rPr>
              <a:t> </a:t>
            </a:r>
            <a:r>
              <a:rPr lang="en-US" sz="2400" dirty="0" err="1">
                <a:solidFill>
                  <a:schemeClr val="bg1">
                    <a:lumMod val="10000"/>
                  </a:schemeClr>
                </a:solidFill>
              </a:rPr>
              <a:t>involusi</a:t>
            </a:r>
            <a:r>
              <a:rPr lang="en-US" sz="2400" dirty="0">
                <a:solidFill>
                  <a:schemeClr val="bg1">
                    <a:lumMod val="10000"/>
                  </a:schemeClr>
                </a:solidFill>
              </a:rPr>
              <a:t> uterus </a:t>
            </a:r>
            <a:r>
              <a:rPr lang="en-US" sz="2400" dirty="0" err="1">
                <a:solidFill>
                  <a:schemeClr val="bg1">
                    <a:lumMod val="10000"/>
                  </a:schemeClr>
                </a:solidFill>
              </a:rPr>
              <a:t>pasca</a:t>
            </a:r>
            <a:r>
              <a:rPr lang="en-US" sz="2400" dirty="0">
                <a:solidFill>
                  <a:schemeClr val="bg1">
                    <a:lumMod val="10000"/>
                  </a:schemeClr>
                </a:solidFill>
              </a:rPr>
              <a:t> </a:t>
            </a:r>
            <a:r>
              <a:rPr lang="en-US" sz="2400" dirty="0" err="1">
                <a:solidFill>
                  <a:schemeClr val="bg1">
                    <a:lumMod val="10000"/>
                  </a:schemeClr>
                </a:solidFill>
              </a:rPr>
              <a:t>persalinan</a:t>
            </a:r>
            <a:endParaRPr lang="en-US" sz="2400" dirty="0">
              <a:solidFill>
                <a:schemeClr val="bg1">
                  <a:lumMod val="10000"/>
                </a:schemeClr>
              </a:solidFill>
            </a:endParaRPr>
          </a:p>
          <a:p>
            <a:pPr>
              <a:lnSpc>
                <a:spcPct val="150000"/>
              </a:lnSpc>
              <a:buFont typeface="Arial" panose="020B0604020202020204" pitchFamily="34" charset="0"/>
              <a:buChar char="•"/>
            </a:pPr>
            <a:r>
              <a:rPr lang="en-US" sz="2400" dirty="0" err="1">
                <a:solidFill>
                  <a:schemeClr val="bg1">
                    <a:lumMod val="10000"/>
                  </a:schemeClr>
                </a:solidFill>
              </a:rPr>
              <a:t>Pengisapan</a:t>
            </a:r>
            <a:r>
              <a:rPr lang="en-US" sz="2400" dirty="0">
                <a:solidFill>
                  <a:schemeClr val="bg1">
                    <a:lumMod val="10000"/>
                  </a:schemeClr>
                </a:solidFill>
              </a:rPr>
              <a:t> </a:t>
            </a:r>
            <a:r>
              <a:rPr lang="en-US" sz="2400" dirty="0" err="1">
                <a:solidFill>
                  <a:schemeClr val="bg1">
                    <a:lumMod val="10000"/>
                  </a:schemeClr>
                </a:solidFill>
              </a:rPr>
              <a:t>oleh</a:t>
            </a:r>
            <a:r>
              <a:rPr lang="en-US" sz="2400" dirty="0">
                <a:solidFill>
                  <a:schemeClr val="bg1">
                    <a:lumMod val="10000"/>
                  </a:schemeClr>
                </a:solidFill>
              </a:rPr>
              <a:t> </a:t>
            </a:r>
            <a:r>
              <a:rPr lang="en-US" sz="2400" dirty="0" err="1">
                <a:solidFill>
                  <a:schemeClr val="bg1">
                    <a:lumMod val="10000"/>
                  </a:schemeClr>
                </a:solidFill>
              </a:rPr>
              <a:t>bayi</a:t>
            </a:r>
            <a:r>
              <a:rPr lang="en-US" sz="2400" dirty="0">
                <a:solidFill>
                  <a:schemeClr val="bg1">
                    <a:lumMod val="10000"/>
                  </a:schemeClr>
                </a:solidFill>
              </a:rPr>
              <a:t> </a:t>
            </a:r>
            <a:r>
              <a:rPr lang="en-US" sz="2400" dirty="0" err="1">
                <a:solidFill>
                  <a:schemeClr val="bg1">
                    <a:lumMod val="10000"/>
                  </a:schemeClr>
                </a:solidFill>
              </a:rPr>
              <a:t>menekan</a:t>
            </a:r>
            <a:r>
              <a:rPr lang="en-US" sz="2400" dirty="0">
                <a:solidFill>
                  <a:schemeClr val="bg1">
                    <a:lumMod val="10000"/>
                  </a:schemeClr>
                </a:solidFill>
              </a:rPr>
              <a:t> </a:t>
            </a:r>
            <a:r>
              <a:rPr lang="en-US" sz="2400" dirty="0" err="1">
                <a:solidFill>
                  <a:schemeClr val="bg1">
                    <a:lumMod val="10000"/>
                  </a:schemeClr>
                </a:solidFill>
              </a:rPr>
              <a:t>daur</a:t>
            </a:r>
            <a:r>
              <a:rPr lang="en-US" sz="2400" dirty="0">
                <a:solidFill>
                  <a:schemeClr val="bg1">
                    <a:lumMod val="10000"/>
                  </a:schemeClr>
                </a:solidFill>
              </a:rPr>
              <a:t> </a:t>
            </a:r>
            <a:r>
              <a:rPr lang="en-US" sz="2400" dirty="0" err="1">
                <a:solidFill>
                  <a:schemeClr val="bg1">
                    <a:lumMod val="10000"/>
                  </a:schemeClr>
                </a:solidFill>
              </a:rPr>
              <a:t>haid</a:t>
            </a:r>
            <a:r>
              <a:rPr lang="en-US" sz="2400" dirty="0">
                <a:solidFill>
                  <a:schemeClr val="bg1">
                    <a:lumMod val="10000"/>
                  </a:schemeClr>
                </a:solidFill>
              </a:rPr>
              <a:t> </a:t>
            </a:r>
            <a:r>
              <a:rPr lang="en-US" sz="2400" dirty="0" err="1">
                <a:solidFill>
                  <a:schemeClr val="bg1">
                    <a:lumMod val="10000"/>
                  </a:schemeClr>
                </a:solidFill>
              </a:rPr>
              <a:t>karena</a:t>
            </a:r>
            <a:r>
              <a:rPr lang="en-US" sz="2400" dirty="0">
                <a:solidFill>
                  <a:schemeClr val="bg1">
                    <a:lumMod val="10000"/>
                  </a:schemeClr>
                </a:solidFill>
              </a:rPr>
              <a:t> prolactin </a:t>
            </a:r>
            <a:r>
              <a:rPr lang="en-US" sz="2400" dirty="0" err="1">
                <a:solidFill>
                  <a:schemeClr val="bg1">
                    <a:lumMod val="10000"/>
                  </a:schemeClr>
                </a:solidFill>
              </a:rPr>
              <a:t>menghambat</a:t>
            </a:r>
            <a:r>
              <a:rPr lang="en-US" sz="2400" dirty="0">
                <a:solidFill>
                  <a:schemeClr val="bg1">
                    <a:lumMod val="10000"/>
                  </a:schemeClr>
                </a:solidFill>
              </a:rPr>
              <a:t> </a:t>
            </a:r>
            <a:r>
              <a:rPr lang="en-US" sz="2400" dirty="0" err="1">
                <a:solidFill>
                  <a:schemeClr val="bg1">
                    <a:lumMod val="10000"/>
                  </a:schemeClr>
                </a:solidFill>
              </a:rPr>
              <a:t>GnRH</a:t>
            </a:r>
            <a:r>
              <a:rPr lang="en-US" sz="2400" dirty="0">
                <a:solidFill>
                  <a:schemeClr val="bg1">
                    <a:lumMod val="10000"/>
                  </a:schemeClr>
                </a:solidFill>
              </a:rPr>
              <a:t>, </a:t>
            </a:r>
            <a:r>
              <a:rPr lang="en-US" sz="2400" dirty="0" err="1">
                <a:solidFill>
                  <a:schemeClr val="bg1">
                    <a:lumMod val="10000"/>
                  </a:schemeClr>
                </a:solidFill>
              </a:rPr>
              <a:t>sehingga</a:t>
            </a:r>
            <a:r>
              <a:rPr lang="en-US" sz="2400" dirty="0">
                <a:solidFill>
                  <a:schemeClr val="bg1">
                    <a:lumMod val="10000"/>
                  </a:schemeClr>
                </a:solidFill>
              </a:rPr>
              <a:t> </a:t>
            </a:r>
            <a:r>
              <a:rPr lang="en-US" sz="2400" dirty="0" err="1">
                <a:solidFill>
                  <a:schemeClr val="bg1">
                    <a:lumMod val="10000"/>
                  </a:schemeClr>
                </a:solidFill>
              </a:rPr>
              <a:t>sekresi</a:t>
            </a:r>
            <a:r>
              <a:rPr lang="en-US" sz="2400" dirty="0">
                <a:solidFill>
                  <a:schemeClr val="bg1">
                    <a:lumMod val="10000"/>
                  </a:schemeClr>
                </a:solidFill>
              </a:rPr>
              <a:t> LH </a:t>
            </a:r>
            <a:r>
              <a:rPr lang="en-US" sz="2400" dirty="0" err="1">
                <a:solidFill>
                  <a:schemeClr val="bg1">
                    <a:lumMod val="10000"/>
                  </a:schemeClr>
                </a:solidFill>
              </a:rPr>
              <a:t>dan</a:t>
            </a:r>
            <a:r>
              <a:rPr lang="en-US" sz="2400" dirty="0">
                <a:solidFill>
                  <a:schemeClr val="bg1">
                    <a:lumMod val="10000"/>
                  </a:schemeClr>
                </a:solidFill>
              </a:rPr>
              <a:t> FSH </a:t>
            </a:r>
            <a:r>
              <a:rPr lang="en-US" sz="2400" dirty="0" err="1">
                <a:solidFill>
                  <a:schemeClr val="bg1">
                    <a:lumMod val="10000"/>
                  </a:schemeClr>
                </a:solidFill>
              </a:rPr>
              <a:t>tertekan</a:t>
            </a:r>
            <a:endParaRPr lang="en-US" sz="2400" dirty="0">
              <a:solidFill>
                <a:schemeClr val="bg1">
                  <a:lumMod val="10000"/>
                </a:schemeClr>
              </a:solidFill>
            </a:endParaRPr>
          </a:p>
          <a:p>
            <a:pPr>
              <a:lnSpc>
                <a:spcPct val="150000"/>
              </a:lnSpc>
              <a:buFont typeface="Arial" panose="020B0604020202020204" pitchFamily="34" charset="0"/>
              <a:buChar char="•"/>
            </a:pPr>
            <a:r>
              <a:rPr lang="en-US" sz="2400" dirty="0" err="1">
                <a:solidFill>
                  <a:schemeClr val="bg1">
                    <a:lumMod val="10000"/>
                  </a:schemeClr>
                </a:solidFill>
              </a:rPr>
              <a:t>Laktasi</a:t>
            </a:r>
            <a:r>
              <a:rPr lang="en-US" sz="2400" dirty="0">
                <a:solidFill>
                  <a:schemeClr val="bg1">
                    <a:lumMod val="10000"/>
                  </a:schemeClr>
                </a:solidFill>
              </a:rPr>
              <a:t> </a:t>
            </a:r>
            <a:r>
              <a:rPr lang="en-US" sz="2400" dirty="0" err="1">
                <a:solidFill>
                  <a:schemeClr val="bg1">
                    <a:lumMod val="10000"/>
                  </a:schemeClr>
                </a:solidFill>
              </a:rPr>
              <a:t>akan</a:t>
            </a:r>
            <a:r>
              <a:rPr lang="en-US" sz="2400" dirty="0">
                <a:solidFill>
                  <a:schemeClr val="bg1">
                    <a:lumMod val="10000"/>
                  </a:schemeClr>
                </a:solidFill>
              </a:rPr>
              <a:t> </a:t>
            </a:r>
            <a:r>
              <a:rPr lang="en-US" sz="2400" dirty="0" err="1">
                <a:solidFill>
                  <a:schemeClr val="bg1">
                    <a:lumMod val="10000"/>
                  </a:schemeClr>
                </a:solidFill>
              </a:rPr>
              <a:t>cenderung</a:t>
            </a:r>
            <a:r>
              <a:rPr lang="en-US" sz="2400" dirty="0">
                <a:solidFill>
                  <a:schemeClr val="bg1">
                    <a:lumMod val="10000"/>
                  </a:schemeClr>
                </a:solidFill>
              </a:rPr>
              <a:t> </a:t>
            </a:r>
            <a:r>
              <a:rPr lang="en-US" sz="2400" dirty="0" err="1">
                <a:solidFill>
                  <a:schemeClr val="bg1">
                    <a:lumMod val="10000"/>
                  </a:schemeClr>
                </a:solidFill>
              </a:rPr>
              <a:t>mencegah</a:t>
            </a:r>
            <a:r>
              <a:rPr lang="en-US" sz="2400" dirty="0">
                <a:solidFill>
                  <a:schemeClr val="bg1">
                    <a:lumMod val="10000"/>
                  </a:schemeClr>
                </a:solidFill>
              </a:rPr>
              <a:t> </a:t>
            </a:r>
            <a:r>
              <a:rPr lang="en-US" sz="2400" dirty="0" err="1">
                <a:solidFill>
                  <a:schemeClr val="bg1">
                    <a:lumMod val="10000"/>
                  </a:schemeClr>
                </a:solidFill>
              </a:rPr>
              <a:t>ovulasi</a:t>
            </a:r>
            <a:r>
              <a:rPr lang="en-US" sz="2400" dirty="0">
                <a:solidFill>
                  <a:schemeClr val="bg1">
                    <a:lumMod val="10000"/>
                  </a:schemeClr>
                </a:solidFill>
              </a:rPr>
              <a:t> yang </a:t>
            </a:r>
            <a:r>
              <a:rPr lang="en-US" sz="2400" dirty="0" err="1">
                <a:solidFill>
                  <a:schemeClr val="bg1">
                    <a:lumMod val="10000"/>
                  </a:schemeClr>
                </a:solidFill>
              </a:rPr>
              <a:t>menurunkan</a:t>
            </a:r>
            <a:r>
              <a:rPr lang="en-US" sz="2400" dirty="0">
                <a:solidFill>
                  <a:schemeClr val="bg1">
                    <a:lumMod val="10000"/>
                  </a:schemeClr>
                </a:solidFill>
              </a:rPr>
              <a:t> </a:t>
            </a:r>
            <a:r>
              <a:rPr lang="en-US" sz="2400" dirty="0" err="1">
                <a:solidFill>
                  <a:schemeClr val="bg1">
                    <a:lumMod val="10000"/>
                  </a:schemeClr>
                </a:solidFill>
              </a:rPr>
              <a:t>kemungkinan</a:t>
            </a:r>
            <a:r>
              <a:rPr lang="en-US" sz="2400" dirty="0">
                <a:solidFill>
                  <a:schemeClr val="bg1">
                    <a:lumMod val="10000"/>
                  </a:schemeClr>
                </a:solidFill>
              </a:rPr>
              <a:t> </a:t>
            </a:r>
            <a:r>
              <a:rPr lang="en-US" sz="2400" dirty="0" err="1">
                <a:solidFill>
                  <a:schemeClr val="bg1">
                    <a:lumMod val="10000"/>
                  </a:schemeClr>
                </a:solidFill>
              </a:rPr>
              <a:t>kehamilan</a:t>
            </a:r>
            <a:r>
              <a:rPr lang="en-US" sz="2400" dirty="0">
                <a:solidFill>
                  <a:schemeClr val="bg1">
                    <a:lumMod val="10000"/>
                  </a:schemeClr>
                </a:solidFill>
              </a:rPr>
              <a:t> </a:t>
            </a:r>
            <a:r>
              <a:rPr lang="en-US" sz="2400" dirty="0" err="1">
                <a:solidFill>
                  <a:schemeClr val="bg1">
                    <a:lumMod val="10000"/>
                  </a:schemeClr>
                </a:solidFill>
              </a:rPr>
              <a:t>berikutnya</a:t>
            </a:r>
            <a:endParaRPr lang="en-US" sz="2400" dirty="0">
              <a:solidFill>
                <a:schemeClr val="bg1">
                  <a:lumMod val="10000"/>
                </a:schemeClr>
              </a:solidFill>
            </a:endParaRPr>
          </a:p>
          <a:p>
            <a:endParaRPr lang="en-US" dirty="0"/>
          </a:p>
        </p:txBody>
      </p:sp>
    </p:spTree>
    <p:extLst>
      <p:ext uri="{BB962C8B-B14F-4D97-AF65-F5344CB8AC3E}">
        <p14:creationId xmlns:p14="http://schemas.microsoft.com/office/powerpoint/2010/main" val="11268802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dirty="0"/>
              <a:t>PRODUKSI SUSU TAHAP PENYAPIHAN</a:t>
            </a:r>
            <a:endParaRPr lang="en-US" dirty="0"/>
          </a:p>
        </p:txBody>
      </p:sp>
      <p:sp>
        <p:nvSpPr>
          <p:cNvPr id="3" name="Content Placeholder 2"/>
          <p:cNvSpPr>
            <a:spLocks noGrp="1"/>
          </p:cNvSpPr>
          <p:nvPr>
            <p:ph idx="1"/>
          </p:nvPr>
        </p:nvSpPr>
        <p:spPr/>
        <p:txBody>
          <a:bodyPr>
            <a:normAutofit fontScale="85000" lnSpcReduction="10000"/>
          </a:bodyPr>
          <a:lstStyle/>
          <a:p>
            <a:pPr marL="114300" indent="0" algn="just">
              <a:lnSpc>
                <a:spcPct val="150000"/>
              </a:lnSpc>
              <a:buNone/>
            </a:pPr>
            <a:r>
              <a:rPr lang="en-US" altLang="en-US" dirty="0" err="1">
                <a:solidFill>
                  <a:schemeClr val="bg1">
                    <a:lumMod val="10000"/>
                  </a:schemeClr>
                </a:solidFill>
                <a:latin typeface="Barlow" panose="020B0604020202020204" charset="0"/>
              </a:rPr>
              <a:t>Ketika</a:t>
            </a:r>
            <a:r>
              <a:rPr lang="en-US" altLang="en-US" dirty="0">
                <a:solidFill>
                  <a:schemeClr val="bg1">
                    <a:lumMod val="10000"/>
                  </a:schemeClr>
                </a:solidFill>
                <a:latin typeface="Barlow" panose="020B0604020202020204" charset="0"/>
              </a:rPr>
              <a:t> </a:t>
            </a:r>
            <a:r>
              <a:rPr lang="en-US" altLang="en-US" dirty="0" err="1">
                <a:solidFill>
                  <a:schemeClr val="bg1">
                    <a:lumMod val="10000"/>
                  </a:schemeClr>
                </a:solidFill>
                <a:latin typeface="Barlow" panose="020B0604020202020204" charset="0"/>
              </a:rPr>
              <a:t>bayi</a:t>
            </a:r>
            <a:r>
              <a:rPr lang="en-US" altLang="en-US" dirty="0">
                <a:solidFill>
                  <a:schemeClr val="bg1">
                    <a:lumMod val="10000"/>
                  </a:schemeClr>
                </a:solidFill>
                <a:latin typeface="Barlow" panose="020B0604020202020204" charset="0"/>
              </a:rPr>
              <a:t> </a:t>
            </a:r>
            <a:r>
              <a:rPr lang="en-US" altLang="en-US" dirty="0" err="1">
                <a:solidFill>
                  <a:schemeClr val="bg1">
                    <a:lumMod val="10000"/>
                  </a:schemeClr>
                </a:solidFill>
                <a:latin typeface="Barlow" panose="020B0604020202020204" charset="0"/>
              </a:rPr>
              <a:t>disapih</a:t>
            </a:r>
            <a:r>
              <a:rPr lang="en-US" altLang="en-US" dirty="0">
                <a:solidFill>
                  <a:schemeClr val="bg1">
                    <a:lumMod val="10000"/>
                  </a:schemeClr>
                </a:solidFill>
                <a:latin typeface="Barlow" panose="020B0604020202020204" charset="0"/>
              </a:rPr>
              <a:t> </a:t>
            </a:r>
            <a:r>
              <a:rPr lang="en-US" altLang="en-US" dirty="0" err="1">
                <a:solidFill>
                  <a:schemeClr val="bg1">
                    <a:lumMod val="10000"/>
                  </a:schemeClr>
                </a:solidFill>
                <a:latin typeface="Barlow" panose="020B0604020202020204" charset="0"/>
              </a:rPr>
              <a:t>terjadi</a:t>
            </a:r>
            <a:r>
              <a:rPr lang="en-US" altLang="en-US" dirty="0">
                <a:solidFill>
                  <a:schemeClr val="bg1">
                    <a:lumMod val="10000"/>
                  </a:schemeClr>
                </a:solidFill>
                <a:latin typeface="Barlow" panose="020B0604020202020204" charset="0"/>
              </a:rPr>
              <a:t> </a:t>
            </a:r>
            <a:r>
              <a:rPr lang="en-US" altLang="en-US" dirty="0" err="1">
                <a:solidFill>
                  <a:schemeClr val="bg1">
                    <a:lumMod val="10000"/>
                  </a:schemeClr>
                </a:solidFill>
                <a:latin typeface="Barlow" panose="020B0604020202020204" charset="0"/>
              </a:rPr>
              <a:t>dua</a:t>
            </a:r>
            <a:r>
              <a:rPr lang="en-US" altLang="en-US" dirty="0">
                <a:solidFill>
                  <a:schemeClr val="bg1">
                    <a:lumMod val="10000"/>
                  </a:schemeClr>
                </a:solidFill>
                <a:latin typeface="Barlow" panose="020B0604020202020204" charset="0"/>
              </a:rPr>
              <a:t> </a:t>
            </a:r>
            <a:r>
              <a:rPr lang="en-US" altLang="en-US" dirty="0" err="1">
                <a:solidFill>
                  <a:schemeClr val="bg1">
                    <a:lumMod val="10000"/>
                  </a:schemeClr>
                </a:solidFill>
                <a:latin typeface="Barlow" panose="020B0604020202020204" charset="0"/>
              </a:rPr>
              <a:t>mekanisme</a:t>
            </a:r>
            <a:r>
              <a:rPr lang="en-US" altLang="en-US" dirty="0">
                <a:solidFill>
                  <a:schemeClr val="bg1">
                    <a:lumMod val="10000"/>
                  </a:schemeClr>
                </a:solidFill>
                <a:latin typeface="Barlow" panose="020B0604020202020204" charset="0"/>
              </a:rPr>
              <a:t> yang </a:t>
            </a:r>
            <a:r>
              <a:rPr lang="en-US" altLang="en-US" dirty="0" err="1">
                <a:solidFill>
                  <a:schemeClr val="bg1">
                    <a:lumMod val="10000"/>
                  </a:schemeClr>
                </a:solidFill>
                <a:latin typeface="Barlow" panose="020B0604020202020204" charset="0"/>
              </a:rPr>
              <a:t>berperan</a:t>
            </a:r>
            <a:r>
              <a:rPr lang="en-US" altLang="en-US" dirty="0">
                <a:solidFill>
                  <a:schemeClr val="bg1">
                    <a:lumMod val="10000"/>
                  </a:schemeClr>
                </a:solidFill>
                <a:latin typeface="Barlow" panose="020B0604020202020204" charset="0"/>
              </a:rPr>
              <a:t> </a:t>
            </a:r>
            <a:r>
              <a:rPr lang="en-US" altLang="en-US" dirty="0" err="1">
                <a:solidFill>
                  <a:schemeClr val="bg1">
                    <a:lumMod val="10000"/>
                  </a:schemeClr>
                </a:solidFill>
                <a:latin typeface="Barlow" panose="020B0604020202020204" charset="0"/>
              </a:rPr>
              <a:t>menghentikan</a:t>
            </a:r>
            <a:r>
              <a:rPr lang="en-US" altLang="en-US" dirty="0">
                <a:solidFill>
                  <a:schemeClr val="bg1">
                    <a:lumMod val="10000"/>
                  </a:schemeClr>
                </a:solidFill>
                <a:latin typeface="Barlow" panose="020B0604020202020204" charset="0"/>
              </a:rPr>
              <a:t> </a:t>
            </a:r>
            <a:r>
              <a:rPr lang="en-US" altLang="en-US" dirty="0" err="1">
                <a:solidFill>
                  <a:schemeClr val="bg1">
                    <a:lumMod val="10000"/>
                  </a:schemeClr>
                </a:solidFill>
                <a:latin typeface="Barlow" panose="020B0604020202020204" charset="0"/>
              </a:rPr>
              <a:t>produksi</a:t>
            </a:r>
            <a:r>
              <a:rPr lang="en-US" altLang="en-US" dirty="0">
                <a:solidFill>
                  <a:schemeClr val="bg1">
                    <a:lumMod val="10000"/>
                  </a:schemeClr>
                </a:solidFill>
                <a:latin typeface="Barlow" panose="020B0604020202020204" charset="0"/>
              </a:rPr>
              <a:t> </a:t>
            </a:r>
            <a:r>
              <a:rPr lang="en-US" altLang="en-US" dirty="0" err="1">
                <a:solidFill>
                  <a:schemeClr val="bg1">
                    <a:lumMod val="10000"/>
                  </a:schemeClr>
                </a:solidFill>
                <a:latin typeface="Barlow" panose="020B0604020202020204" charset="0"/>
              </a:rPr>
              <a:t>susu</a:t>
            </a:r>
            <a:r>
              <a:rPr lang="en-US" altLang="en-US" dirty="0">
                <a:solidFill>
                  <a:schemeClr val="bg1">
                    <a:lumMod val="10000"/>
                  </a:schemeClr>
                </a:solidFill>
                <a:latin typeface="Barlow" panose="020B0604020202020204" charset="0"/>
              </a:rPr>
              <a:t>:</a:t>
            </a:r>
          </a:p>
          <a:p>
            <a:pPr algn="just">
              <a:lnSpc>
                <a:spcPct val="150000"/>
              </a:lnSpc>
            </a:pPr>
            <a:r>
              <a:rPr lang="en-US" altLang="en-US" dirty="0" err="1">
                <a:solidFill>
                  <a:schemeClr val="bg1">
                    <a:lumMod val="10000"/>
                  </a:schemeClr>
                </a:solidFill>
                <a:latin typeface="Barlow" panose="020B0604020202020204" charset="0"/>
              </a:rPr>
              <a:t>Tanpa</a:t>
            </a:r>
            <a:r>
              <a:rPr lang="en-US" altLang="en-US" dirty="0">
                <a:solidFill>
                  <a:schemeClr val="bg1">
                    <a:lumMod val="10000"/>
                  </a:schemeClr>
                </a:solidFill>
                <a:latin typeface="Barlow" panose="020B0604020202020204" charset="0"/>
              </a:rPr>
              <a:t> </a:t>
            </a:r>
            <a:r>
              <a:rPr lang="en-US" altLang="en-US" dirty="0" err="1">
                <a:solidFill>
                  <a:schemeClr val="bg1">
                    <a:lumMod val="10000"/>
                  </a:schemeClr>
                </a:solidFill>
                <a:latin typeface="Barlow" panose="020B0604020202020204" charset="0"/>
              </a:rPr>
              <a:t>pengisapan</a:t>
            </a:r>
            <a:r>
              <a:rPr lang="en-US" altLang="en-US" dirty="0">
                <a:solidFill>
                  <a:schemeClr val="bg1">
                    <a:lumMod val="10000"/>
                  </a:schemeClr>
                </a:solidFill>
                <a:latin typeface="Barlow" panose="020B0604020202020204" charset="0"/>
              </a:rPr>
              <a:t>, </a:t>
            </a:r>
            <a:r>
              <a:rPr lang="en-US" altLang="en-US" dirty="0" err="1">
                <a:solidFill>
                  <a:schemeClr val="bg1">
                    <a:lumMod val="10000"/>
                  </a:schemeClr>
                </a:solidFill>
                <a:latin typeface="Barlow" panose="020B0604020202020204" charset="0"/>
              </a:rPr>
              <a:t>sekresi</a:t>
            </a:r>
            <a:r>
              <a:rPr lang="en-US" altLang="en-US" dirty="0">
                <a:solidFill>
                  <a:schemeClr val="bg1">
                    <a:lumMod val="10000"/>
                  </a:schemeClr>
                </a:solidFill>
                <a:latin typeface="Barlow" panose="020B0604020202020204" charset="0"/>
              </a:rPr>
              <a:t> prolactin </a:t>
            </a:r>
            <a:r>
              <a:rPr lang="en-US" altLang="en-US" dirty="0" err="1">
                <a:solidFill>
                  <a:schemeClr val="bg1">
                    <a:lumMod val="10000"/>
                  </a:schemeClr>
                </a:solidFill>
                <a:latin typeface="Barlow" panose="020B0604020202020204" charset="0"/>
              </a:rPr>
              <a:t>tidak</a:t>
            </a:r>
            <a:r>
              <a:rPr lang="en-US" altLang="en-US" dirty="0">
                <a:solidFill>
                  <a:schemeClr val="bg1">
                    <a:lumMod val="10000"/>
                  </a:schemeClr>
                </a:solidFill>
                <a:latin typeface="Barlow" panose="020B0604020202020204" charset="0"/>
              </a:rPr>
              <a:t> </a:t>
            </a:r>
            <a:r>
              <a:rPr lang="en-US" altLang="en-US" dirty="0" err="1">
                <a:solidFill>
                  <a:schemeClr val="bg1">
                    <a:lumMod val="10000"/>
                  </a:schemeClr>
                </a:solidFill>
                <a:latin typeface="Barlow" panose="020B0604020202020204" charset="0"/>
              </a:rPr>
              <a:t>terangsang</a:t>
            </a:r>
            <a:r>
              <a:rPr lang="en-US" altLang="en-US" dirty="0">
                <a:solidFill>
                  <a:schemeClr val="bg1">
                    <a:lumMod val="10000"/>
                  </a:schemeClr>
                </a:solidFill>
                <a:latin typeface="Barlow" panose="020B0604020202020204" charset="0"/>
              </a:rPr>
              <a:t> </a:t>
            </a:r>
            <a:r>
              <a:rPr lang="en-US" altLang="en-US" dirty="0" err="1">
                <a:solidFill>
                  <a:schemeClr val="bg1">
                    <a:lumMod val="10000"/>
                  </a:schemeClr>
                </a:solidFill>
                <a:latin typeface="Barlow" panose="020B0604020202020204" charset="0"/>
              </a:rPr>
              <a:t>sehingga</a:t>
            </a:r>
            <a:r>
              <a:rPr lang="en-US" altLang="en-US" dirty="0">
                <a:solidFill>
                  <a:schemeClr val="bg1">
                    <a:lumMod val="10000"/>
                  </a:schemeClr>
                </a:solidFill>
                <a:latin typeface="Barlow" panose="020B0604020202020204" charset="0"/>
              </a:rPr>
              <a:t> stimulus </a:t>
            </a:r>
            <a:r>
              <a:rPr lang="en-US" altLang="en-US" dirty="0" err="1">
                <a:solidFill>
                  <a:schemeClr val="bg1">
                    <a:lumMod val="10000"/>
                  </a:schemeClr>
                </a:solidFill>
                <a:latin typeface="Barlow" panose="020B0604020202020204" charset="0"/>
              </a:rPr>
              <a:t>untuk</a:t>
            </a:r>
            <a:r>
              <a:rPr lang="en-US" altLang="en-US" dirty="0">
                <a:solidFill>
                  <a:schemeClr val="bg1">
                    <a:lumMod val="10000"/>
                  </a:schemeClr>
                </a:solidFill>
                <a:latin typeface="Barlow" panose="020B0604020202020204" charset="0"/>
              </a:rPr>
              <a:t> </a:t>
            </a:r>
            <a:r>
              <a:rPr lang="en-US" altLang="en-US" dirty="0" err="1">
                <a:solidFill>
                  <a:schemeClr val="bg1">
                    <a:lumMod val="10000"/>
                  </a:schemeClr>
                </a:solidFill>
                <a:latin typeface="Barlow" panose="020B0604020202020204" charset="0"/>
              </a:rPr>
              <a:t>sintesis</a:t>
            </a:r>
            <a:r>
              <a:rPr lang="en-US" altLang="en-US" dirty="0">
                <a:solidFill>
                  <a:schemeClr val="bg1">
                    <a:lumMod val="10000"/>
                  </a:schemeClr>
                </a:solidFill>
                <a:latin typeface="Barlow" panose="020B0604020202020204" charset="0"/>
              </a:rPr>
              <a:t> </a:t>
            </a:r>
            <a:r>
              <a:rPr lang="en-US" altLang="en-US" dirty="0" err="1">
                <a:solidFill>
                  <a:schemeClr val="bg1">
                    <a:lumMod val="10000"/>
                  </a:schemeClr>
                </a:solidFill>
                <a:latin typeface="Barlow" panose="020B0604020202020204" charset="0"/>
              </a:rPr>
              <a:t>dan</a:t>
            </a:r>
            <a:r>
              <a:rPr lang="en-US" altLang="en-US" dirty="0">
                <a:solidFill>
                  <a:schemeClr val="bg1">
                    <a:lumMod val="10000"/>
                  </a:schemeClr>
                </a:solidFill>
                <a:latin typeface="Barlow" panose="020B0604020202020204" charset="0"/>
              </a:rPr>
              <a:t> </a:t>
            </a:r>
            <a:r>
              <a:rPr lang="en-US" altLang="en-US" dirty="0" err="1">
                <a:solidFill>
                  <a:schemeClr val="bg1">
                    <a:lumMod val="10000"/>
                  </a:schemeClr>
                </a:solidFill>
                <a:latin typeface="Barlow" panose="020B0604020202020204" charset="0"/>
              </a:rPr>
              <a:t>sekresi</a:t>
            </a:r>
            <a:r>
              <a:rPr lang="en-US" altLang="en-US" dirty="0">
                <a:solidFill>
                  <a:schemeClr val="bg1">
                    <a:lumMod val="10000"/>
                  </a:schemeClr>
                </a:solidFill>
                <a:latin typeface="Barlow" panose="020B0604020202020204" charset="0"/>
              </a:rPr>
              <a:t> </a:t>
            </a:r>
            <a:r>
              <a:rPr lang="en-US" altLang="en-US" dirty="0" err="1">
                <a:solidFill>
                  <a:schemeClr val="bg1">
                    <a:lumMod val="10000"/>
                  </a:schemeClr>
                </a:solidFill>
                <a:latin typeface="Barlow" panose="020B0604020202020204" charset="0"/>
              </a:rPr>
              <a:t>susu</a:t>
            </a:r>
            <a:r>
              <a:rPr lang="en-US" altLang="en-US" dirty="0">
                <a:solidFill>
                  <a:schemeClr val="bg1">
                    <a:lumMod val="10000"/>
                  </a:schemeClr>
                </a:solidFill>
                <a:latin typeface="Barlow" panose="020B0604020202020204" charset="0"/>
              </a:rPr>
              <a:t> </a:t>
            </a:r>
            <a:r>
              <a:rPr lang="en-US" altLang="en-US" dirty="0" err="1">
                <a:solidFill>
                  <a:schemeClr val="bg1">
                    <a:lumMod val="10000"/>
                  </a:schemeClr>
                </a:solidFill>
                <a:latin typeface="Barlow" panose="020B0604020202020204" charset="0"/>
              </a:rPr>
              <a:t>lenyap</a:t>
            </a:r>
            <a:r>
              <a:rPr lang="en-US" altLang="en-US" dirty="0">
                <a:solidFill>
                  <a:schemeClr val="bg1">
                    <a:lumMod val="10000"/>
                  </a:schemeClr>
                </a:solidFill>
                <a:latin typeface="Barlow" panose="020B0604020202020204" charset="0"/>
              </a:rPr>
              <a:t> </a:t>
            </a:r>
          </a:p>
          <a:p>
            <a:pPr algn="just">
              <a:lnSpc>
                <a:spcPct val="150000"/>
              </a:lnSpc>
            </a:pPr>
            <a:r>
              <a:rPr lang="en-US" altLang="en-US" dirty="0" err="1">
                <a:solidFill>
                  <a:schemeClr val="bg1">
                    <a:lumMod val="10000"/>
                  </a:schemeClr>
                </a:solidFill>
                <a:latin typeface="Barlow" panose="020B0604020202020204" charset="0"/>
              </a:rPr>
              <a:t>Tanpa</a:t>
            </a:r>
            <a:r>
              <a:rPr lang="en-US" altLang="en-US" dirty="0">
                <a:solidFill>
                  <a:schemeClr val="bg1">
                    <a:lumMod val="10000"/>
                  </a:schemeClr>
                </a:solidFill>
                <a:latin typeface="Barlow" panose="020B0604020202020204" charset="0"/>
              </a:rPr>
              <a:t> </a:t>
            </a:r>
            <a:r>
              <a:rPr lang="en-US" altLang="en-US" dirty="0" err="1">
                <a:solidFill>
                  <a:schemeClr val="bg1">
                    <a:lumMod val="10000"/>
                  </a:schemeClr>
                </a:solidFill>
                <a:latin typeface="Barlow" panose="020B0604020202020204" charset="0"/>
              </a:rPr>
              <a:t>pengisapan</a:t>
            </a:r>
            <a:r>
              <a:rPr lang="en-US" altLang="en-US" dirty="0">
                <a:solidFill>
                  <a:schemeClr val="bg1">
                    <a:lumMod val="10000"/>
                  </a:schemeClr>
                </a:solidFill>
                <a:latin typeface="Barlow" panose="020B0604020202020204" charset="0"/>
              </a:rPr>
              <a:t>, </a:t>
            </a:r>
            <a:r>
              <a:rPr lang="en-US" altLang="en-US" dirty="0" err="1">
                <a:solidFill>
                  <a:schemeClr val="bg1">
                    <a:lumMod val="10000"/>
                  </a:schemeClr>
                </a:solidFill>
                <a:latin typeface="Barlow" panose="020B0604020202020204" charset="0"/>
              </a:rPr>
              <a:t>sekresi</a:t>
            </a:r>
            <a:r>
              <a:rPr lang="en-US" altLang="en-US" dirty="0">
                <a:solidFill>
                  <a:schemeClr val="bg1">
                    <a:lumMod val="10000"/>
                  </a:schemeClr>
                </a:solidFill>
                <a:latin typeface="Barlow" panose="020B0604020202020204" charset="0"/>
              </a:rPr>
              <a:t> </a:t>
            </a:r>
            <a:r>
              <a:rPr lang="en-US" altLang="en-US" dirty="0" err="1">
                <a:solidFill>
                  <a:schemeClr val="bg1">
                    <a:lumMod val="10000"/>
                  </a:schemeClr>
                </a:solidFill>
                <a:latin typeface="Barlow" panose="020B0604020202020204" charset="0"/>
              </a:rPr>
              <a:t>oksitosi</a:t>
            </a:r>
            <a:r>
              <a:rPr lang="en-US" altLang="en-US" dirty="0">
                <a:solidFill>
                  <a:schemeClr val="bg1">
                    <a:lumMod val="10000"/>
                  </a:schemeClr>
                </a:solidFill>
                <a:latin typeface="Barlow" panose="020B0604020202020204" charset="0"/>
              </a:rPr>
              <a:t> </a:t>
            </a:r>
            <a:r>
              <a:rPr lang="en-US" altLang="en-US" dirty="0" err="1">
                <a:solidFill>
                  <a:schemeClr val="bg1">
                    <a:lumMod val="10000"/>
                  </a:schemeClr>
                </a:solidFill>
                <a:latin typeface="Barlow" panose="020B0604020202020204" charset="0"/>
              </a:rPr>
              <a:t>tidak</a:t>
            </a:r>
            <a:r>
              <a:rPr lang="en-US" altLang="en-US" dirty="0">
                <a:solidFill>
                  <a:schemeClr val="bg1">
                    <a:lumMod val="10000"/>
                  </a:schemeClr>
                </a:solidFill>
                <a:latin typeface="Barlow" panose="020B0604020202020204" charset="0"/>
              </a:rPr>
              <a:t> </a:t>
            </a:r>
            <a:r>
              <a:rPr lang="en-US" altLang="en-US" dirty="0" err="1">
                <a:solidFill>
                  <a:schemeClr val="bg1">
                    <a:lumMod val="10000"/>
                  </a:schemeClr>
                </a:solidFill>
                <a:latin typeface="Barlow" panose="020B0604020202020204" charset="0"/>
              </a:rPr>
              <a:t>terjadi</a:t>
            </a:r>
            <a:r>
              <a:rPr lang="en-US" altLang="en-US" dirty="0">
                <a:solidFill>
                  <a:schemeClr val="bg1">
                    <a:lumMod val="10000"/>
                  </a:schemeClr>
                </a:solidFill>
                <a:latin typeface="Barlow" panose="020B0604020202020204" charset="0"/>
              </a:rPr>
              <a:t> </a:t>
            </a:r>
            <a:r>
              <a:rPr lang="en-US" altLang="en-US" dirty="0" err="1">
                <a:solidFill>
                  <a:schemeClr val="bg1">
                    <a:lumMod val="10000"/>
                  </a:schemeClr>
                </a:solidFill>
                <a:latin typeface="Barlow" panose="020B0604020202020204" charset="0"/>
              </a:rPr>
              <a:t>sehingga</a:t>
            </a:r>
            <a:r>
              <a:rPr lang="en-US" altLang="en-US" dirty="0">
                <a:solidFill>
                  <a:schemeClr val="bg1">
                    <a:lumMod val="10000"/>
                  </a:schemeClr>
                </a:solidFill>
                <a:latin typeface="Barlow" panose="020B0604020202020204" charset="0"/>
              </a:rPr>
              <a:t> </a:t>
            </a:r>
            <a:r>
              <a:rPr lang="en-US" altLang="en-US" dirty="0" err="1">
                <a:solidFill>
                  <a:schemeClr val="bg1">
                    <a:lumMod val="10000"/>
                  </a:schemeClr>
                </a:solidFill>
                <a:latin typeface="Barlow" panose="020B0604020202020204" charset="0"/>
              </a:rPr>
              <a:t>tidak</a:t>
            </a:r>
            <a:r>
              <a:rPr lang="en-US" altLang="en-US" dirty="0">
                <a:solidFill>
                  <a:schemeClr val="bg1">
                    <a:lumMod val="10000"/>
                  </a:schemeClr>
                </a:solidFill>
                <a:latin typeface="Barlow" panose="020B0604020202020204" charset="0"/>
              </a:rPr>
              <a:t> </a:t>
            </a:r>
            <a:r>
              <a:rPr lang="en-US" altLang="en-US" dirty="0" err="1">
                <a:solidFill>
                  <a:schemeClr val="bg1">
                    <a:lumMod val="10000"/>
                  </a:schemeClr>
                </a:solidFill>
                <a:latin typeface="Barlow" panose="020B0604020202020204" charset="0"/>
              </a:rPr>
              <a:t>akan</a:t>
            </a:r>
            <a:r>
              <a:rPr lang="en-US" altLang="en-US" dirty="0">
                <a:solidFill>
                  <a:schemeClr val="bg1">
                    <a:lumMod val="10000"/>
                  </a:schemeClr>
                </a:solidFill>
                <a:latin typeface="Barlow" panose="020B0604020202020204" charset="0"/>
              </a:rPr>
              <a:t> </a:t>
            </a:r>
            <a:r>
              <a:rPr lang="en-US" altLang="en-US" dirty="0" err="1">
                <a:solidFill>
                  <a:schemeClr val="bg1">
                    <a:lumMod val="10000"/>
                  </a:schemeClr>
                </a:solidFill>
                <a:latin typeface="Barlow" panose="020B0604020202020204" charset="0"/>
              </a:rPr>
              <a:t>terjadi</a:t>
            </a:r>
            <a:r>
              <a:rPr lang="en-US" altLang="en-US" dirty="0">
                <a:solidFill>
                  <a:schemeClr val="bg1">
                    <a:lumMod val="10000"/>
                  </a:schemeClr>
                </a:solidFill>
                <a:latin typeface="Barlow" panose="020B0604020202020204" charset="0"/>
              </a:rPr>
              <a:t> </a:t>
            </a:r>
            <a:r>
              <a:rPr lang="en-US" altLang="en-US" dirty="0" err="1">
                <a:solidFill>
                  <a:schemeClr val="bg1">
                    <a:lumMod val="10000"/>
                  </a:schemeClr>
                </a:solidFill>
                <a:latin typeface="Barlow" panose="020B0604020202020204" charset="0"/>
              </a:rPr>
              <a:t>ejeksi</a:t>
            </a:r>
            <a:r>
              <a:rPr lang="en-US" altLang="en-US" dirty="0">
                <a:solidFill>
                  <a:schemeClr val="bg1">
                    <a:lumMod val="10000"/>
                  </a:schemeClr>
                </a:solidFill>
                <a:latin typeface="Barlow" panose="020B0604020202020204" charset="0"/>
              </a:rPr>
              <a:t> </a:t>
            </a:r>
            <a:r>
              <a:rPr lang="en-US" altLang="en-US" dirty="0" err="1">
                <a:solidFill>
                  <a:schemeClr val="bg1">
                    <a:lumMod val="10000"/>
                  </a:schemeClr>
                </a:solidFill>
                <a:latin typeface="Barlow" panose="020B0604020202020204" charset="0"/>
              </a:rPr>
              <a:t>susu</a:t>
            </a:r>
            <a:endParaRPr lang="en-US" altLang="en-US" dirty="0">
              <a:solidFill>
                <a:schemeClr val="bg1">
                  <a:lumMod val="10000"/>
                </a:schemeClr>
              </a:solidFill>
              <a:latin typeface="Barlow" panose="020B0604020202020204" charset="0"/>
            </a:endParaRPr>
          </a:p>
          <a:p>
            <a:pPr algn="just">
              <a:lnSpc>
                <a:spcPct val="150000"/>
              </a:lnSpc>
            </a:pPr>
            <a:r>
              <a:rPr lang="en-US" altLang="en-US" dirty="0" err="1">
                <a:solidFill>
                  <a:schemeClr val="bg1">
                    <a:lumMod val="10000"/>
                  </a:schemeClr>
                </a:solidFill>
                <a:latin typeface="Barlow" panose="020B0604020202020204" charset="0"/>
              </a:rPr>
              <a:t>Karena</a:t>
            </a:r>
            <a:r>
              <a:rPr lang="en-US" altLang="en-US" dirty="0">
                <a:solidFill>
                  <a:schemeClr val="bg1">
                    <a:lumMod val="10000"/>
                  </a:schemeClr>
                </a:solidFill>
                <a:latin typeface="Barlow" panose="020B0604020202020204" charset="0"/>
              </a:rPr>
              <a:t> </a:t>
            </a:r>
            <a:r>
              <a:rPr lang="en-US" altLang="en-US" dirty="0" err="1">
                <a:solidFill>
                  <a:schemeClr val="bg1">
                    <a:lumMod val="10000"/>
                  </a:schemeClr>
                </a:solidFill>
                <a:latin typeface="Barlow" panose="020B0604020202020204" charset="0"/>
              </a:rPr>
              <a:t>produksi</a:t>
            </a:r>
            <a:r>
              <a:rPr lang="en-US" altLang="en-US" dirty="0">
                <a:solidFill>
                  <a:schemeClr val="bg1">
                    <a:lumMod val="10000"/>
                  </a:schemeClr>
                </a:solidFill>
                <a:latin typeface="Barlow" panose="020B0604020202020204" charset="0"/>
              </a:rPr>
              <a:t> </a:t>
            </a:r>
            <a:r>
              <a:rPr lang="en-US" altLang="en-US" dirty="0" err="1">
                <a:solidFill>
                  <a:schemeClr val="bg1">
                    <a:lumMod val="10000"/>
                  </a:schemeClr>
                </a:solidFill>
                <a:latin typeface="Barlow" panose="020B0604020202020204" charset="0"/>
              </a:rPr>
              <a:t>susu</a:t>
            </a:r>
            <a:r>
              <a:rPr lang="en-US" altLang="en-US" dirty="0">
                <a:solidFill>
                  <a:schemeClr val="bg1">
                    <a:lumMod val="10000"/>
                  </a:schemeClr>
                </a:solidFill>
                <a:latin typeface="Barlow" panose="020B0604020202020204" charset="0"/>
              </a:rPr>
              <a:t> </a:t>
            </a:r>
            <a:r>
              <a:rPr lang="en-US" altLang="en-US" dirty="0" err="1">
                <a:solidFill>
                  <a:schemeClr val="bg1">
                    <a:lumMod val="10000"/>
                  </a:schemeClr>
                </a:solidFill>
                <a:latin typeface="Barlow" panose="020B0604020202020204" charset="0"/>
              </a:rPr>
              <a:t>tidak</a:t>
            </a:r>
            <a:r>
              <a:rPr lang="en-US" altLang="en-US" dirty="0">
                <a:solidFill>
                  <a:schemeClr val="bg1">
                    <a:lumMod val="10000"/>
                  </a:schemeClr>
                </a:solidFill>
                <a:latin typeface="Barlow" panose="020B0604020202020204" charset="0"/>
              </a:rPr>
              <a:t> </a:t>
            </a:r>
            <a:r>
              <a:rPr lang="en-US" altLang="en-US" dirty="0" err="1">
                <a:solidFill>
                  <a:schemeClr val="bg1">
                    <a:lumMod val="10000"/>
                  </a:schemeClr>
                </a:solidFill>
                <a:latin typeface="Barlow" panose="020B0604020202020204" charset="0"/>
              </a:rPr>
              <a:t>berlangsung</a:t>
            </a:r>
            <a:r>
              <a:rPr lang="en-US" altLang="en-US" dirty="0">
                <a:solidFill>
                  <a:schemeClr val="bg1">
                    <a:lumMod val="10000"/>
                  </a:schemeClr>
                </a:solidFill>
                <a:latin typeface="Barlow" panose="020B0604020202020204" charset="0"/>
              </a:rPr>
              <a:t>, </a:t>
            </a:r>
            <a:r>
              <a:rPr lang="en-US" altLang="en-US" dirty="0" err="1">
                <a:solidFill>
                  <a:schemeClr val="bg1">
                    <a:lumMod val="10000"/>
                  </a:schemeClr>
                </a:solidFill>
                <a:latin typeface="Barlow" panose="020B0604020202020204" charset="0"/>
              </a:rPr>
              <a:t>akan</a:t>
            </a:r>
            <a:r>
              <a:rPr lang="en-US" altLang="en-US" dirty="0">
                <a:solidFill>
                  <a:schemeClr val="bg1">
                    <a:lumMod val="10000"/>
                  </a:schemeClr>
                </a:solidFill>
                <a:latin typeface="Barlow" panose="020B0604020202020204" charset="0"/>
              </a:rPr>
              <a:t> </a:t>
            </a:r>
            <a:r>
              <a:rPr lang="en-US" altLang="en-US" dirty="0" err="1">
                <a:solidFill>
                  <a:schemeClr val="bg1">
                    <a:lumMod val="10000"/>
                  </a:schemeClr>
                </a:solidFill>
                <a:latin typeface="Barlow" panose="020B0604020202020204" charset="0"/>
              </a:rPr>
              <a:t>terjadi</a:t>
            </a:r>
            <a:r>
              <a:rPr lang="en-US" altLang="en-US" dirty="0">
                <a:solidFill>
                  <a:schemeClr val="bg1">
                    <a:lumMod val="10000"/>
                  </a:schemeClr>
                </a:solidFill>
                <a:latin typeface="Barlow" panose="020B0604020202020204" charset="0"/>
              </a:rPr>
              <a:t> </a:t>
            </a:r>
            <a:r>
              <a:rPr lang="en-US" altLang="en-US" dirty="0" err="1">
                <a:solidFill>
                  <a:schemeClr val="bg1">
                    <a:lumMod val="10000"/>
                  </a:schemeClr>
                </a:solidFill>
                <a:latin typeface="Barlow" panose="020B0604020202020204" charset="0"/>
              </a:rPr>
              <a:t>akumulasi</a:t>
            </a:r>
            <a:r>
              <a:rPr lang="en-US" altLang="en-US" dirty="0">
                <a:solidFill>
                  <a:schemeClr val="bg1">
                    <a:lumMod val="10000"/>
                  </a:schemeClr>
                </a:solidFill>
                <a:latin typeface="Barlow" panose="020B0604020202020204" charset="0"/>
              </a:rPr>
              <a:t> </a:t>
            </a:r>
            <a:r>
              <a:rPr lang="en-US" altLang="en-US" dirty="0" err="1">
                <a:solidFill>
                  <a:schemeClr val="bg1">
                    <a:lumMod val="10000"/>
                  </a:schemeClr>
                </a:solidFill>
                <a:latin typeface="Barlow" panose="020B0604020202020204" charset="0"/>
              </a:rPr>
              <a:t>susu</a:t>
            </a:r>
            <a:r>
              <a:rPr lang="en-US" altLang="en-US" dirty="0">
                <a:solidFill>
                  <a:schemeClr val="bg1">
                    <a:lumMod val="10000"/>
                  </a:schemeClr>
                </a:solidFill>
                <a:latin typeface="Barlow" panose="020B0604020202020204" charset="0"/>
              </a:rPr>
              <a:t> di alveolus </a:t>
            </a:r>
            <a:r>
              <a:rPr lang="en-US" altLang="en-US" dirty="0" err="1">
                <a:solidFill>
                  <a:schemeClr val="bg1">
                    <a:lumMod val="10000"/>
                  </a:schemeClr>
                </a:solidFill>
                <a:latin typeface="Barlow" panose="020B0604020202020204" charset="0"/>
              </a:rPr>
              <a:t>dan</a:t>
            </a:r>
            <a:r>
              <a:rPr lang="en-US" altLang="en-US" dirty="0">
                <a:solidFill>
                  <a:schemeClr val="bg1">
                    <a:lumMod val="10000"/>
                  </a:schemeClr>
                </a:solidFill>
                <a:latin typeface="Barlow" panose="020B0604020202020204" charset="0"/>
              </a:rPr>
              <a:t> </a:t>
            </a:r>
            <a:r>
              <a:rPr lang="en-US" altLang="en-US" dirty="0" err="1">
                <a:solidFill>
                  <a:schemeClr val="bg1">
                    <a:lumMod val="10000"/>
                  </a:schemeClr>
                </a:solidFill>
                <a:latin typeface="Barlow" panose="020B0604020202020204" charset="0"/>
              </a:rPr>
              <a:t>menyebabkan</a:t>
            </a:r>
            <a:r>
              <a:rPr lang="en-US" altLang="en-US" dirty="0">
                <a:solidFill>
                  <a:schemeClr val="bg1">
                    <a:lumMod val="10000"/>
                  </a:schemeClr>
                </a:solidFill>
                <a:latin typeface="Barlow" panose="020B0604020202020204" charset="0"/>
              </a:rPr>
              <a:t> </a:t>
            </a:r>
            <a:r>
              <a:rPr lang="en-US" altLang="en-US" dirty="0" err="1">
                <a:solidFill>
                  <a:schemeClr val="bg1">
                    <a:lumMod val="10000"/>
                  </a:schemeClr>
                </a:solidFill>
                <a:latin typeface="Barlow" panose="020B0604020202020204" charset="0"/>
              </a:rPr>
              <a:t>payudara</a:t>
            </a:r>
            <a:r>
              <a:rPr lang="en-US" altLang="en-US" dirty="0">
                <a:solidFill>
                  <a:schemeClr val="bg1">
                    <a:lumMod val="10000"/>
                  </a:schemeClr>
                </a:solidFill>
                <a:latin typeface="Barlow" panose="020B0604020202020204" charset="0"/>
              </a:rPr>
              <a:t> </a:t>
            </a:r>
            <a:r>
              <a:rPr lang="en-US" altLang="en-US" dirty="0" err="1">
                <a:solidFill>
                  <a:schemeClr val="bg1">
                    <a:lumMod val="10000"/>
                  </a:schemeClr>
                </a:solidFill>
                <a:latin typeface="Barlow" panose="020B0604020202020204" charset="0"/>
              </a:rPr>
              <a:t>membengkak</a:t>
            </a:r>
            <a:r>
              <a:rPr lang="en-US" altLang="en-US" dirty="0">
                <a:solidFill>
                  <a:schemeClr val="bg1">
                    <a:lumMod val="10000"/>
                  </a:schemeClr>
                </a:solidFill>
                <a:latin typeface="Barlow" panose="020B0604020202020204" charset="0"/>
              </a:rPr>
              <a:t> </a:t>
            </a:r>
            <a:r>
              <a:rPr lang="en-US" altLang="en-US" dirty="0">
                <a:solidFill>
                  <a:schemeClr val="bg1">
                    <a:lumMod val="10000"/>
                  </a:schemeClr>
                </a:solidFill>
                <a:latin typeface="Barlow" panose="020B0604020202020204" charset="0"/>
                <a:sym typeface="Wingdings" pitchFamily="2" charset="2"/>
              </a:rPr>
              <a:t> </a:t>
            </a:r>
            <a:r>
              <a:rPr lang="en-US" altLang="en-US" dirty="0" err="1">
                <a:solidFill>
                  <a:schemeClr val="bg1">
                    <a:lumMod val="10000"/>
                  </a:schemeClr>
                </a:solidFill>
                <a:latin typeface="Barlow" panose="020B0604020202020204" charset="0"/>
                <a:sym typeface="Wingdings" pitchFamily="2" charset="2"/>
              </a:rPr>
              <a:t>sel</a:t>
            </a:r>
            <a:r>
              <a:rPr lang="en-US" altLang="en-US" dirty="0">
                <a:solidFill>
                  <a:schemeClr val="bg1">
                    <a:lumMod val="10000"/>
                  </a:schemeClr>
                </a:solidFill>
                <a:latin typeface="Barlow" panose="020B0604020202020204" charset="0"/>
                <a:sym typeface="Wingdings" pitchFamily="2" charset="2"/>
              </a:rPr>
              <a:t> </a:t>
            </a:r>
            <a:r>
              <a:rPr lang="en-US" altLang="en-US" dirty="0" err="1">
                <a:solidFill>
                  <a:schemeClr val="bg1">
                    <a:lumMod val="10000"/>
                  </a:schemeClr>
                </a:solidFill>
                <a:latin typeface="Barlow" panose="020B0604020202020204" charset="0"/>
                <a:sym typeface="Wingdings" pitchFamily="2" charset="2"/>
              </a:rPr>
              <a:t>epitel</a:t>
            </a:r>
            <a:r>
              <a:rPr lang="en-US" altLang="en-US" dirty="0">
                <a:solidFill>
                  <a:schemeClr val="bg1">
                    <a:lumMod val="10000"/>
                  </a:schemeClr>
                </a:solidFill>
                <a:latin typeface="Barlow" panose="020B0604020202020204" charset="0"/>
                <a:sym typeface="Wingdings" pitchFamily="2" charset="2"/>
              </a:rPr>
              <a:t> alveolus </a:t>
            </a:r>
            <a:r>
              <a:rPr lang="en-US" altLang="en-US" dirty="0" err="1">
                <a:solidFill>
                  <a:schemeClr val="bg1">
                    <a:lumMod val="10000"/>
                  </a:schemeClr>
                </a:solidFill>
                <a:latin typeface="Barlow" panose="020B0604020202020204" charset="0"/>
                <a:sym typeface="Wingdings" pitchFamily="2" charset="2"/>
              </a:rPr>
              <a:t>menekan</a:t>
            </a:r>
            <a:r>
              <a:rPr lang="en-US" altLang="en-US" dirty="0">
                <a:solidFill>
                  <a:schemeClr val="bg1">
                    <a:lumMod val="10000"/>
                  </a:schemeClr>
                </a:solidFill>
                <a:latin typeface="Barlow" panose="020B0604020202020204" charset="0"/>
                <a:sym typeface="Wingdings" pitchFamily="2" charset="2"/>
              </a:rPr>
              <a:t> </a:t>
            </a:r>
            <a:r>
              <a:rPr lang="en-US" altLang="en-US" dirty="0" err="1">
                <a:solidFill>
                  <a:schemeClr val="bg1">
                    <a:lumMod val="10000"/>
                  </a:schemeClr>
                </a:solidFill>
                <a:latin typeface="Barlow" panose="020B0604020202020204" charset="0"/>
                <a:sym typeface="Wingdings" pitchFamily="2" charset="2"/>
              </a:rPr>
              <a:t>produksi</a:t>
            </a:r>
            <a:r>
              <a:rPr lang="en-US" altLang="en-US" dirty="0">
                <a:solidFill>
                  <a:schemeClr val="bg1">
                    <a:lumMod val="10000"/>
                  </a:schemeClr>
                </a:solidFill>
                <a:latin typeface="Barlow" panose="020B0604020202020204" charset="0"/>
                <a:sym typeface="Wingdings" pitchFamily="2" charset="2"/>
              </a:rPr>
              <a:t> </a:t>
            </a:r>
            <a:r>
              <a:rPr lang="en-US" altLang="en-US" dirty="0" err="1">
                <a:solidFill>
                  <a:schemeClr val="bg1">
                    <a:lumMod val="10000"/>
                  </a:schemeClr>
                </a:solidFill>
                <a:latin typeface="Barlow" panose="020B0604020202020204" charset="0"/>
                <a:sym typeface="Wingdings" pitchFamily="2" charset="2"/>
              </a:rPr>
              <a:t>susu</a:t>
            </a:r>
            <a:r>
              <a:rPr lang="en-US" altLang="en-US" dirty="0">
                <a:solidFill>
                  <a:schemeClr val="bg1">
                    <a:lumMod val="10000"/>
                  </a:schemeClr>
                </a:solidFill>
                <a:latin typeface="Barlow" panose="020B0604020202020204" charset="0"/>
                <a:sym typeface="Wingdings" pitchFamily="2" charset="2"/>
              </a:rPr>
              <a:t> </a:t>
            </a:r>
            <a:r>
              <a:rPr lang="en-US" altLang="en-US" dirty="0" err="1">
                <a:solidFill>
                  <a:schemeClr val="bg1">
                    <a:lumMod val="10000"/>
                  </a:schemeClr>
                </a:solidFill>
                <a:latin typeface="Barlow" panose="020B0604020202020204" charset="0"/>
                <a:sym typeface="Wingdings" pitchFamily="2" charset="2"/>
              </a:rPr>
              <a:t>lebih</a:t>
            </a:r>
            <a:r>
              <a:rPr lang="en-US" altLang="en-US" dirty="0">
                <a:solidFill>
                  <a:schemeClr val="bg1">
                    <a:lumMod val="10000"/>
                  </a:schemeClr>
                </a:solidFill>
                <a:latin typeface="Barlow" panose="020B0604020202020204" charset="0"/>
                <a:sym typeface="Wingdings" pitchFamily="2" charset="2"/>
              </a:rPr>
              <a:t> </a:t>
            </a:r>
            <a:r>
              <a:rPr lang="en-US" altLang="en-US" dirty="0" err="1">
                <a:solidFill>
                  <a:schemeClr val="bg1">
                    <a:lumMod val="10000"/>
                  </a:schemeClr>
                </a:solidFill>
                <a:latin typeface="Barlow" panose="020B0604020202020204" charset="0"/>
                <a:sym typeface="Wingdings" pitchFamily="2" charset="2"/>
              </a:rPr>
              <a:t>lanjut</a:t>
            </a:r>
            <a:r>
              <a:rPr lang="en-US" altLang="en-US" dirty="0">
                <a:solidFill>
                  <a:schemeClr val="bg1">
                    <a:lumMod val="10000"/>
                  </a:schemeClr>
                </a:solidFill>
                <a:latin typeface="Barlow" panose="020B0604020202020204" charset="0"/>
                <a:sym typeface="Wingdings" pitchFamily="2" charset="2"/>
              </a:rPr>
              <a:t>  </a:t>
            </a:r>
            <a:r>
              <a:rPr lang="en-US" altLang="en-US" dirty="0" err="1">
                <a:solidFill>
                  <a:schemeClr val="bg1">
                    <a:lumMod val="10000"/>
                  </a:schemeClr>
                </a:solidFill>
                <a:latin typeface="Barlow" panose="020B0604020202020204" charset="0"/>
                <a:sym typeface="Wingdings" pitchFamily="2" charset="2"/>
              </a:rPr>
              <a:t>berhenti</a:t>
            </a:r>
            <a:r>
              <a:rPr lang="en-US" altLang="en-US" dirty="0">
                <a:solidFill>
                  <a:schemeClr val="bg1">
                    <a:lumMod val="10000"/>
                  </a:schemeClr>
                </a:solidFill>
                <a:latin typeface="Barlow" panose="020B0604020202020204" charset="0"/>
                <a:sym typeface="Wingdings" pitchFamily="2" charset="2"/>
              </a:rPr>
              <a:t> </a:t>
            </a:r>
            <a:r>
              <a:rPr lang="en-US" altLang="en-US" dirty="0" err="1">
                <a:solidFill>
                  <a:schemeClr val="bg1">
                    <a:lumMod val="10000"/>
                  </a:schemeClr>
                </a:solidFill>
                <a:latin typeface="Barlow" panose="020B0604020202020204" charset="0"/>
                <a:sym typeface="Wingdings" pitchFamily="2" charset="2"/>
              </a:rPr>
              <a:t>laktasi</a:t>
            </a:r>
            <a:endParaRPr lang="en-US" altLang="en-US" dirty="0">
              <a:solidFill>
                <a:schemeClr val="bg1">
                  <a:lumMod val="10000"/>
                </a:schemeClr>
              </a:solidFill>
              <a:latin typeface="Barlow" panose="020B0604020202020204" charset="0"/>
            </a:endParaRPr>
          </a:p>
          <a:p>
            <a:endParaRPr lang="en-US" dirty="0"/>
          </a:p>
        </p:txBody>
      </p:sp>
    </p:spTree>
    <p:extLst>
      <p:ext uri="{BB962C8B-B14F-4D97-AF65-F5344CB8AC3E}">
        <p14:creationId xmlns:p14="http://schemas.microsoft.com/office/powerpoint/2010/main" val="31633469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REFERENSI</a:t>
            </a:r>
          </a:p>
        </p:txBody>
      </p:sp>
      <p:sp>
        <p:nvSpPr>
          <p:cNvPr id="3" name="Content Placeholder 2"/>
          <p:cNvSpPr>
            <a:spLocks noGrp="1"/>
          </p:cNvSpPr>
          <p:nvPr>
            <p:ph idx="1"/>
          </p:nvPr>
        </p:nvSpPr>
        <p:spPr/>
        <p:txBody>
          <a:bodyPr/>
          <a:lstStyle/>
          <a:p>
            <a:pPr>
              <a:lnSpc>
                <a:spcPct val="150000"/>
              </a:lnSpc>
              <a:buFont typeface="Arial" panose="020B0604020202020204" pitchFamily="34" charset="0"/>
              <a:buChar char="•"/>
            </a:pPr>
            <a:r>
              <a:rPr lang="en-US" sz="2400" dirty="0">
                <a:solidFill>
                  <a:schemeClr val="bg1">
                    <a:lumMod val="10000"/>
                  </a:schemeClr>
                </a:solidFill>
              </a:rPr>
              <a:t>Sherwood 8</a:t>
            </a:r>
            <a:r>
              <a:rPr lang="en-US" sz="2400" baseline="30000" dirty="0">
                <a:solidFill>
                  <a:schemeClr val="bg1">
                    <a:lumMod val="10000"/>
                  </a:schemeClr>
                </a:solidFill>
              </a:rPr>
              <a:t>th</a:t>
            </a:r>
            <a:r>
              <a:rPr lang="en-US" sz="2400" dirty="0">
                <a:solidFill>
                  <a:schemeClr val="bg1">
                    <a:lumMod val="10000"/>
                  </a:schemeClr>
                </a:solidFill>
              </a:rPr>
              <a:t> Edition (2012)</a:t>
            </a:r>
          </a:p>
          <a:p>
            <a:pPr>
              <a:lnSpc>
                <a:spcPct val="150000"/>
              </a:lnSpc>
              <a:buFont typeface="Arial" panose="020B0604020202020204" pitchFamily="34" charset="0"/>
              <a:buChar char="•"/>
            </a:pPr>
            <a:r>
              <a:rPr lang="en-US" sz="2400" dirty="0">
                <a:solidFill>
                  <a:schemeClr val="bg1">
                    <a:lumMod val="10000"/>
                  </a:schemeClr>
                </a:solidFill>
              </a:rPr>
              <a:t>Guyton and Hall 12</a:t>
            </a:r>
            <a:r>
              <a:rPr lang="en-US" sz="2400" baseline="30000" dirty="0">
                <a:solidFill>
                  <a:schemeClr val="bg1">
                    <a:lumMod val="10000"/>
                  </a:schemeClr>
                </a:solidFill>
              </a:rPr>
              <a:t>th</a:t>
            </a:r>
            <a:r>
              <a:rPr lang="en-US" sz="2400" dirty="0">
                <a:solidFill>
                  <a:schemeClr val="bg1">
                    <a:lumMod val="10000"/>
                  </a:schemeClr>
                </a:solidFill>
              </a:rPr>
              <a:t> Edition (2011) </a:t>
            </a:r>
          </a:p>
          <a:p>
            <a:pPr>
              <a:lnSpc>
                <a:spcPct val="150000"/>
              </a:lnSpc>
              <a:buFont typeface="Arial" panose="020B0604020202020204" pitchFamily="34" charset="0"/>
              <a:buChar char="•"/>
            </a:pPr>
            <a:r>
              <a:rPr lang="en-US" sz="2400" dirty="0">
                <a:solidFill>
                  <a:schemeClr val="bg1">
                    <a:lumMod val="10000"/>
                  </a:schemeClr>
                </a:solidFill>
                <a:latin typeface="Barlow" panose="020B0604020202020204" charset="0"/>
              </a:rPr>
              <a:t>Pillay, J. and Davis, T.J., 2020. Physiology, lactation. </a:t>
            </a:r>
            <a:r>
              <a:rPr lang="en-US" sz="2400" i="1" dirty="0" err="1">
                <a:solidFill>
                  <a:schemeClr val="bg1">
                    <a:lumMod val="10000"/>
                  </a:schemeClr>
                </a:solidFill>
                <a:latin typeface="Barlow" panose="020B0604020202020204" charset="0"/>
              </a:rPr>
              <a:t>StatPearls</a:t>
            </a:r>
            <a:r>
              <a:rPr lang="en-US" sz="2400" i="1" dirty="0">
                <a:solidFill>
                  <a:schemeClr val="bg1">
                    <a:lumMod val="10000"/>
                  </a:schemeClr>
                </a:solidFill>
                <a:latin typeface="Barlow" panose="020B0604020202020204" charset="0"/>
              </a:rPr>
              <a:t> [Internet]</a:t>
            </a:r>
            <a:r>
              <a:rPr lang="en-US" sz="2400" dirty="0">
                <a:solidFill>
                  <a:schemeClr val="bg1">
                    <a:lumMod val="10000"/>
                  </a:schemeClr>
                </a:solidFill>
                <a:latin typeface="Barlow" panose="020B0604020202020204" charset="0"/>
              </a:rPr>
              <a:t>.</a:t>
            </a:r>
          </a:p>
          <a:p>
            <a:pPr>
              <a:lnSpc>
                <a:spcPct val="150000"/>
              </a:lnSpc>
              <a:buFont typeface="Arial" panose="020B0604020202020204" pitchFamily="34" charset="0"/>
              <a:buChar char="•"/>
            </a:pPr>
            <a:r>
              <a:rPr lang="en-US" sz="2400" dirty="0" err="1">
                <a:solidFill>
                  <a:schemeClr val="bg1">
                    <a:lumMod val="10000"/>
                  </a:schemeClr>
                </a:solidFill>
                <a:latin typeface="Barlow" panose="020B0604020202020204" charset="0"/>
              </a:rPr>
              <a:t>Václavinková</a:t>
            </a:r>
            <a:r>
              <a:rPr lang="en-US" sz="2400" dirty="0">
                <a:solidFill>
                  <a:schemeClr val="bg1">
                    <a:lumMod val="10000"/>
                  </a:schemeClr>
                </a:solidFill>
                <a:latin typeface="Barlow" panose="020B0604020202020204" charset="0"/>
              </a:rPr>
              <a:t>, V., 1988. Physiology of Pregnancy and Lactation. </a:t>
            </a:r>
            <a:r>
              <a:rPr lang="en-US" sz="2400" i="1" dirty="0">
                <a:solidFill>
                  <a:schemeClr val="bg1">
                    <a:lumMod val="10000"/>
                  </a:schemeClr>
                </a:solidFill>
                <a:latin typeface="Barlow" panose="020B0604020202020204" charset="0"/>
              </a:rPr>
              <a:t>Vitamins and Minerals in Pregnancy and Lactation</a:t>
            </a:r>
            <a:r>
              <a:rPr lang="en-US" sz="2400" dirty="0">
                <a:solidFill>
                  <a:schemeClr val="bg1">
                    <a:lumMod val="10000"/>
                  </a:schemeClr>
                </a:solidFill>
                <a:latin typeface="Barlow" panose="020B0604020202020204" charset="0"/>
              </a:rPr>
              <a:t>, </a:t>
            </a:r>
            <a:r>
              <a:rPr lang="en-US" sz="2400" i="1" dirty="0">
                <a:solidFill>
                  <a:schemeClr val="bg1">
                    <a:lumMod val="10000"/>
                  </a:schemeClr>
                </a:solidFill>
                <a:latin typeface="Barlow" panose="020B0604020202020204" charset="0"/>
              </a:rPr>
              <a:t>16</a:t>
            </a:r>
            <a:r>
              <a:rPr lang="en-US" sz="2400" dirty="0">
                <a:solidFill>
                  <a:schemeClr val="bg1">
                    <a:lumMod val="10000"/>
                  </a:schemeClr>
                </a:solidFill>
                <a:latin typeface="Barlow" panose="020B0604020202020204" charset="0"/>
              </a:rPr>
              <a:t>, p.3.</a:t>
            </a:r>
            <a:endParaRPr lang="en-ID" sz="2400" dirty="0">
              <a:solidFill>
                <a:schemeClr val="bg1">
                  <a:lumMod val="10000"/>
                </a:schemeClr>
              </a:solidFill>
              <a:latin typeface="Barlow" panose="020B0604020202020204" charset="0"/>
            </a:endParaRPr>
          </a:p>
          <a:p>
            <a:pPr>
              <a:lnSpc>
                <a:spcPct val="150000"/>
              </a:lnSpc>
              <a:buFont typeface="Arial" panose="020B0604020202020204" pitchFamily="34" charset="0"/>
              <a:buChar char="•"/>
            </a:pPr>
            <a:endParaRPr lang="en-US" sz="2400"/>
          </a:p>
          <a:p>
            <a:endParaRPr lang="en-US"/>
          </a:p>
        </p:txBody>
      </p:sp>
    </p:spTree>
    <p:extLst>
      <p:ext uri="{BB962C8B-B14F-4D97-AF65-F5344CB8AC3E}">
        <p14:creationId xmlns:p14="http://schemas.microsoft.com/office/powerpoint/2010/main" val="21517173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dirty="0"/>
              <a:t>FISIOLOGI PAYUDARA - PERKEMBANGAN</a:t>
            </a:r>
            <a:endParaRPr lang="en-US" dirty="0"/>
          </a:p>
        </p:txBody>
      </p:sp>
      <p:sp>
        <p:nvSpPr>
          <p:cNvPr id="3" name="Content Placeholder 2"/>
          <p:cNvSpPr>
            <a:spLocks noGrp="1"/>
          </p:cNvSpPr>
          <p:nvPr>
            <p:ph idx="1"/>
          </p:nvPr>
        </p:nvSpPr>
        <p:spPr>
          <a:xfrm>
            <a:off x="1143000" y="2057400"/>
            <a:ext cx="6499746" cy="4452582"/>
          </a:xfrm>
        </p:spPr>
        <p:txBody>
          <a:bodyPr>
            <a:normAutofit fontScale="92500" lnSpcReduction="10000"/>
          </a:bodyPr>
          <a:lstStyle/>
          <a:p>
            <a:pPr marL="412750" lvl="0" indent="-285750">
              <a:lnSpc>
                <a:spcPct val="150000"/>
              </a:lnSpc>
              <a:spcBef>
                <a:spcPts val="0"/>
              </a:spcBef>
              <a:buSzPts val="1600"/>
              <a:buFont typeface="Arial" panose="020B0604020202020204" pitchFamily="34" charset="0"/>
              <a:buChar char="•"/>
            </a:pPr>
            <a:r>
              <a:rPr lang="en-US" dirty="0">
                <a:solidFill>
                  <a:schemeClr val="bg1">
                    <a:lumMod val="10000"/>
                  </a:schemeClr>
                </a:solidFill>
              </a:rPr>
              <a:t>Normal </a:t>
            </a:r>
            <a:r>
              <a:rPr lang="en-US" dirty="0" err="1">
                <a:solidFill>
                  <a:schemeClr val="bg1">
                    <a:lumMod val="10000"/>
                  </a:schemeClr>
                </a:solidFill>
              </a:rPr>
              <a:t>struktur</a:t>
            </a:r>
            <a:r>
              <a:rPr lang="en-US" dirty="0">
                <a:solidFill>
                  <a:schemeClr val="bg1">
                    <a:lumMod val="10000"/>
                  </a:schemeClr>
                </a:solidFill>
              </a:rPr>
              <a:t> </a:t>
            </a:r>
            <a:r>
              <a:rPr lang="en-US" dirty="0" err="1">
                <a:solidFill>
                  <a:schemeClr val="bg1">
                    <a:lumMod val="10000"/>
                  </a:schemeClr>
                </a:solidFill>
              </a:rPr>
              <a:t>dari</a:t>
            </a:r>
            <a:r>
              <a:rPr lang="en-US" dirty="0">
                <a:solidFill>
                  <a:schemeClr val="bg1">
                    <a:lumMod val="10000"/>
                  </a:schemeClr>
                </a:solidFill>
              </a:rPr>
              <a:t> </a:t>
            </a:r>
            <a:r>
              <a:rPr lang="en-US" dirty="0" err="1">
                <a:solidFill>
                  <a:schemeClr val="bg1">
                    <a:lumMod val="10000"/>
                  </a:schemeClr>
                </a:solidFill>
              </a:rPr>
              <a:t>payudara</a:t>
            </a:r>
            <a:r>
              <a:rPr lang="en-US" dirty="0">
                <a:solidFill>
                  <a:schemeClr val="bg1">
                    <a:lumMod val="10000"/>
                  </a:schemeClr>
                </a:solidFill>
              </a:rPr>
              <a:t> </a:t>
            </a:r>
            <a:r>
              <a:rPr lang="en-US" dirty="0" err="1">
                <a:solidFill>
                  <a:schemeClr val="bg1">
                    <a:lumMod val="10000"/>
                  </a:schemeClr>
                </a:solidFill>
              </a:rPr>
              <a:t>terdiri</a:t>
            </a:r>
            <a:r>
              <a:rPr lang="en-US" dirty="0">
                <a:solidFill>
                  <a:schemeClr val="bg1">
                    <a:lumMod val="10000"/>
                  </a:schemeClr>
                </a:solidFill>
              </a:rPr>
              <a:t> </a:t>
            </a:r>
            <a:r>
              <a:rPr lang="en-US" dirty="0" err="1">
                <a:solidFill>
                  <a:schemeClr val="bg1">
                    <a:lumMod val="10000"/>
                  </a:schemeClr>
                </a:solidFill>
              </a:rPr>
              <a:t>dari</a:t>
            </a:r>
            <a:r>
              <a:rPr lang="en-US" dirty="0">
                <a:solidFill>
                  <a:schemeClr val="bg1">
                    <a:lumMod val="10000"/>
                  </a:schemeClr>
                </a:solidFill>
              </a:rPr>
              <a:t> </a:t>
            </a:r>
            <a:r>
              <a:rPr lang="en-US" dirty="0" err="1">
                <a:solidFill>
                  <a:schemeClr val="bg1">
                    <a:lumMod val="10000"/>
                  </a:schemeClr>
                </a:solidFill>
              </a:rPr>
              <a:t>jaringan</a:t>
            </a:r>
            <a:r>
              <a:rPr lang="en-US" dirty="0">
                <a:solidFill>
                  <a:schemeClr val="bg1">
                    <a:lumMod val="10000"/>
                  </a:schemeClr>
                </a:solidFill>
              </a:rPr>
              <a:t> </a:t>
            </a:r>
            <a:r>
              <a:rPr lang="en-US" dirty="0" err="1">
                <a:solidFill>
                  <a:schemeClr val="bg1">
                    <a:lumMod val="10000"/>
                  </a:schemeClr>
                </a:solidFill>
              </a:rPr>
              <a:t>lemak</a:t>
            </a:r>
            <a:r>
              <a:rPr lang="en-US" dirty="0">
                <a:solidFill>
                  <a:schemeClr val="bg1">
                    <a:lumMod val="10000"/>
                  </a:schemeClr>
                </a:solidFill>
              </a:rPr>
              <a:t> </a:t>
            </a:r>
            <a:r>
              <a:rPr lang="en-US" dirty="0" err="1">
                <a:solidFill>
                  <a:schemeClr val="bg1">
                    <a:lumMod val="10000"/>
                  </a:schemeClr>
                </a:solidFill>
              </a:rPr>
              <a:t>dan</a:t>
            </a:r>
            <a:r>
              <a:rPr lang="en-US" dirty="0">
                <a:solidFill>
                  <a:schemeClr val="bg1">
                    <a:lumMod val="10000"/>
                  </a:schemeClr>
                </a:solidFill>
              </a:rPr>
              <a:t> </a:t>
            </a:r>
            <a:r>
              <a:rPr lang="en-US" dirty="0" err="1">
                <a:solidFill>
                  <a:schemeClr val="bg1">
                    <a:lumMod val="10000"/>
                  </a:schemeClr>
                </a:solidFill>
              </a:rPr>
              <a:t>sistem</a:t>
            </a:r>
            <a:r>
              <a:rPr lang="en-US" dirty="0">
                <a:solidFill>
                  <a:schemeClr val="bg1">
                    <a:lumMod val="10000"/>
                  </a:schemeClr>
                </a:solidFill>
              </a:rPr>
              <a:t> ductus </a:t>
            </a:r>
            <a:r>
              <a:rPr lang="en-US" dirty="0" err="1">
                <a:solidFill>
                  <a:schemeClr val="bg1">
                    <a:lumMod val="10000"/>
                  </a:schemeClr>
                </a:solidFill>
              </a:rPr>
              <a:t>rudimenter</a:t>
            </a:r>
            <a:r>
              <a:rPr lang="en-US" dirty="0">
                <a:solidFill>
                  <a:schemeClr val="bg1">
                    <a:lumMod val="10000"/>
                  </a:schemeClr>
                </a:solidFill>
              </a:rPr>
              <a:t> </a:t>
            </a:r>
          </a:p>
          <a:p>
            <a:pPr marL="412750" lvl="0" indent="-285750">
              <a:lnSpc>
                <a:spcPct val="150000"/>
              </a:lnSpc>
              <a:spcBef>
                <a:spcPts val="0"/>
              </a:spcBef>
              <a:buSzPts val="1600"/>
              <a:buFont typeface="Arial" panose="020B0604020202020204" pitchFamily="34" charset="0"/>
              <a:buChar char="•"/>
            </a:pPr>
            <a:r>
              <a:rPr lang="en-US" dirty="0" err="1">
                <a:solidFill>
                  <a:schemeClr val="bg1">
                    <a:lumMod val="10000"/>
                  </a:schemeClr>
                </a:solidFill>
              </a:rPr>
              <a:t>Perkembangan</a:t>
            </a:r>
            <a:r>
              <a:rPr lang="en-US" dirty="0">
                <a:solidFill>
                  <a:schemeClr val="bg1">
                    <a:lumMod val="10000"/>
                  </a:schemeClr>
                </a:solidFill>
              </a:rPr>
              <a:t> </a:t>
            </a:r>
            <a:r>
              <a:rPr lang="en-US" dirty="0" err="1">
                <a:solidFill>
                  <a:schemeClr val="bg1">
                    <a:lumMod val="10000"/>
                  </a:schemeClr>
                </a:solidFill>
              </a:rPr>
              <a:t>dimulai</a:t>
            </a:r>
            <a:r>
              <a:rPr lang="en-US" dirty="0">
                <a:solidFill>
                  <a:schemeClr val="bg1">
                    <a:lumMod val="10000"/>
                  </a:schemeClr>
                </a:solidFill>
              </a:rPr>
              <a:t> </a:t>
            </a:r>
            <a:r>
              <a:rPr lang="en-US" dirty="0" err="1">
                <a:solidFill>
                  <a:schemeClr val="bg1">
                    <a:lumMod val="10000"/>
                  </a:schemeClr>
                </a:solidFill>
              </a:rPr>
              <a:t>saat</a:t>
            </a:r>
            <a:r>
              <a:rPr lang="en-US" dirty="0">
                <a:solidFill>
                  <a:schemeClr val="bg1">
                    <a:lumMod val="10000"/>
                  </a:schemeClr>
                </a:solidFill>
              </a:rPr>
              <a:t> masa </a:t>
            </a:r>
            <a:r>
              <a:rPr lang="en-US" dirty="0" err="1">
                <a:solidFill>
                  <a:schemeClr val="bg1">
                    <a:lumMod val="10000"/>
                  </a:schemeClr>
                </a:solidFill>
              </a:rPr>
              <a:t>pubertas</a:t>
            </a:r>
            <a:r>
              <a:rPr lang="en-US" dirty="0">
                <a:solidFill>
                  <a:schemeClr val="bg1">
                    <a:lumMod val="10000"/>
                  </a:schemeClr>
                </a:solidFill>
              </a:rPr>
              <a:t> yang </a:t>
            </a:r>
            <a:r>
              <a:rPr lang="en-US" dirty="0" err="1">
                <a:solidFill>
                  <a:schemeClr val="bg1">
                    <a:lumMod val="10000"/>
                  </a:schemeClr>
                </a:solidFill>
              </a:rPr>
              <a:t>dirangsang</a:t>
            </a:r>
            <a:r>
              <a:rPr lang="en-US" dirty="0">
                <a:solidFill>
                  <a:schemeClr val="bg1">
                    <a:lumMod val="10000"/>
                  </a:schemeClr>
                </a:solidFill>
              </a:rPr>
              <a:t> </a:t>
            </a:r>
            <a:r>
              <a:rPr lang="en-US" dirty="0" err="1">
                <a:solidFill>
                  <a:schemeClr val="bg1">
                    <a:lumMod val="10000"/>
                  </a:schemeClr>
                </a:solidFill>
              </a:rPr>
              <a:t>oleh</a:t>
            </a:r>
            <a:r>
              <a:rPr lang="en-US" dirty="0">
                <a:solidFill>
                  <a:schemeClr val="bg1">
                    <a:lumMod val="10000"/>
                  </a:schemeClr>
                </a:solidFill>
              </a:rPr>
              <a:t> </a:t>
            </a:r>
            <a:r>
              <a:rPr lang="en-US" dirty="0" err="1">
                <a:solidFill>
                  <a:schemeClr val="bg1">
                    <a:lumMod val="10000"/>
                  </a:schemeClr>
                </a:solidFill>
              </a:rPr>
              <a:t>hormon</a:t>
            </a:r>
            <a:r>
              <a:rPr lang="en-US" dirty="0">
                <a:solidFill>
                  <a:schemeClr val="bg1">
                    <a:lumMod val="10000"/>
                  </a:schemeClr>
                </a:solidFill>
              </a:rPr>
              <a:t> </a:t>
            </a:r>
            <a:r>
              <a:rPr lang="en-US" dirty="0" err="1">
                <a:solidFill>
                  <a:schemeClr val="bg1">
                    <a:lumMod val="10000"/>
                  </a:schemeClr>
                </a:solidFill>
              </a:rPr>
              <a:t>pada</a:t>
            </a:r>
            <a:r>
              <a:rPr lang="en-US" dirty="0">
                <a:solidFill>
                  <a:schemeClr val="bg1">
                    <a:lumMod val="10000"/>
                  </a:schemeClr>
                </a:solidFill>
              </a:rPr>
              <a:t> </a:t>
            </a:r>
            <a:r>
              <a:rPr lang="en-US" dirty="0" err="1">
                <a:solidFill>
                  <a:schemeClr val="bg1">
                    <a:lumMod val="10000"/>
                  </a:schemeClr>
                </a:solidFill>
              </a:rPr>
              <a:t>tubuh</a:t>
            </a:r>
            <a:r>
              <a:rPr lang="en-US" dirty="0">
                <a:solidFill>
                  <a:schemeClr val="bg1">
                    <a:lumMod val="10000"/>
                  </a:schemeClr>
                </a:solidFill>
              </a:rPr>
              <a:t> </a:t>
            </a:r>
          </a:p>
          <a:p>
            <a:pPr marL="412750" lvl="0" indent="-285750">
              <a:lnSpc>
                <a:spcPct val="150000"/>
              </a:lnSpc>
              <a:spcBef>
                <a:spcPts val="0"/>
              </a:spcBef>
              <a:buSzPts val="1600"/>
              <a:buFont typeface="Arial" panose="020B0604020202020204" pitchFamily="34" charset="0"/>
              <a:buChar char="•"/>
            </a:pPr>
            <a:r>
              <a:rPr lang="en-US" dirty="0" err="1">
                <a:solidFill>
                  <a:schemeClr val="bg1">
                    <a:lumMod val="10000"/>
                  </a:schemeClr>
                </a:solidFill>
              </a:rPr>
              <a:t>Hormon</a:t>
            </a:r>
            <a:r>
              <a:rPr lang="en-US" dirty="0">
                <a:solidFill>
                  <a:schemeClr val="bg1">
                    <a:lumMod val="10000"/>
                  </a:schemeClr>
                </a:solidFill>
              </a:rPr>
              <a:t> yang </a:t>
            </a:r>
            <a:r>
              <a:rPr lang="en-US" dirty="0" err="1">
                <a:solidFill>
                  <a:schemeClr val="bg1">
                    <a:lumMod val="10000"/>
                  </a:schemeClr>
                </a:solidFill>
              </a:rPr>
              <a:t>berperan</a:t>
            </a:r>
            <a:r>
              <a:rPr lang="en-US" dirty="0">
                <a:solidFill>
                  <a:schemeClr val="bg1">
                    <a:lumMod val="10000"/>
                  </a:schemeClr>
                </a:solidFill>
              </a:rPr>
              <a:t> </a:t>
            </a:r>
            <a:r>
              <a:rPr lang="en-US" dirty="0" err="1">
                <a:solidFill>
                  <a:schemeClr val="bg1">
                    <a:lumMod val="10000"/>
                  </a:schemeClr>
                </a:solidFill>
              </a:rPr>
              <a:t>penting</a:t>
            </a:r>
            <a:r>
              <a:rPr lang="en-US" dirty="0">
                <a:solidFill>
                  <a:schemeClr val="bg1">
                    <a:lumMod val="10000"/>
                  </a:schemeClr>
                </a:solidFill>
              </a:rPr>
              <a:t> </a:t>
            </a:r>
            <a:r>
              <a:rPr lang="en-US" dirty="0" err="1">
                <a:solidFill>
                  <a:schemeClr val="bg1">
                    <a:lumMod val="10000"/>
                  </a:schemeClr>
                </a:solidFill>
              </a:rPr>
              <a:t>adalah</a:t>
            </a:r>
            <a:r>
              <a:rPr lang="en-US" dirty="0">
                <a:solidFill>
                  <a:schemeClr val="bg1">
                    <a:lumMod val="10000"/>
                  </a:schemeClr>
                </a:solidFill>
              </a:rPr>
              <a:t> estrogen (</a:t>
            </a:r>
            <a:r>
              <a:rPr lang="en-US" dirty="0" err="1">
                <a:solidFill>
                  <a:schemeClr val="bg1">
                    <a:lumMod val="10000"/>
                  </a:schemeClr>
                </a:solidFill>
              </a:rPr>
              <a:t>dalam</a:t>
            </a:r>
            <a:r>
              <a:rPr lang="en-US" dirty="0">
                <a:solidFill>
                  <a:schemeClr val="bg1">
                    <a:lumMod val="10000"/>
                  </a:schemeClr>
                </a:solidFill>
              </a:rPr>
              <a:t> </a:t>
            </a:r>
            <a:r>
              <a:rPr lang="en-US" dirty="0" err="1">
                <a:solidFill>
                  <a:schemeClr val="bg1">
                    <a:lumMod val="10000"/>
                  </a:schemeClr>
                </a:solidFill>
              </a:rPr>
              <a:t>perkembangkan</a:t>
            </a:r>
            <a:r>
              <a:rPr lang="en-US" dirty="0">
                <a:solidFill>
                  <a:schemeClr val="bg1">
                    <a:lumMod val="10000"/>
                  </a:schemeClr>
                </a:solidFill>
              </a:rPr>
              <a:t> ductus mammary) </a:t>
            </a:r>
            <a:r>
              <a:rPr lang="en-US" dirty="0" err="1">
                <a:solidFill>
                  <a:schemeClr val="bg1">
                    <a:lumMod val="10000"/>
                  </a:schemeClr>
                </a:solidFill>
              </a:rPr>
              <a:t>dan</a:t>
            </a:r>
            <a:r>
              <a:rPr lang="en-US" dirty="0">
                <a:solidFill>
                  <a:schemeClr val="bg1">
                    <a:lumMod val="10000"/>
                  </a:schemeClr>
                </a:solidFill>
              </a:rPr>
              <a:t> </a:t>
            </a:r>
            <a:r>
              <a:rPr lang="en-US" dirty="0" err="1">
                <a:solidFill>
                  <a:schemeClr val="bg1">
                    <a:lumMod val="10000"/>
                  </a:schemeClr>
                </a:solidFill>
              </a:rPr>
              <a:t>progresterone</a:t>
            </a:r>
            <a:r>
              <a:rPr lang="en-US" dirty="0">
                <a:solidFill>
                  <a:schemeClr val="bg1">
                    <a:lumMod val="10000"/>
                  </a:schemeClr>
                </a:solidFill>
              </a:rPr>
              <a:t> (</a:t>
            </a:r>
            <a:r>
              <a:rPr lang="en-US" dirty="0" err="1">
                <a:solidFill>
                  <a:schemeClr val="bg1">
                    <a:lumMod val="10000"/>
                  </a:schemeClr>
                </a:solidFill>
              </a:rPr>
              <a:t>dalam</a:t>
            </a:r>
            <a:r>
              <a:rPr lang="en-US" dirty="0">
                <a:solidFill>
                  <a:schemeClr val="bg1">
                    <a:lumMod val="10000"/>
                  </a:schemeClr>
                </a:solidFill>
              </a:rPr>
              <a:t> </a:t>
            </a:r>
            <a:r>
              <a:rPr lang="en-US" dirty="0" err="1">
                <a:solidFill>
                  <a:schemeClr val="bg1">
                    <a:lumMod val="10000"/>
                  </a:schemeClr>
                </a:solidFill>
              </a:rPr>
              <a:t>perkembangan</a:t>
            </a:r>
            <a:r>
              <a:rPr lang="en-US" dirty="0">
                <a:solidFill>
                  <a:schemeClr val="bg1">
                    <a:lumMod val="10000"/>
                  </a:schemeClr>
                </a:solidFill>
              </a:rPr>
              <a:t> </a:t>
            </a:r>
            <a:r>
              <a:rPr lang="en-US" dirty="0" err="1">
                <a:solidFill>
                  <a:schemeClr val="bg1">
                    <a:lumMod val="10000"/>
                  </a:schemeClr>
                </a:solidFill>
              </a:rPr>
              <a:t>lobulus</a:t>
            </a:r>
            <a:r>
              <a:rPr lang="en-US" dirty="0">
                <a:solidFill>
                  <a:schemeClr val="bg1">
                    <a:lumMod val="10000"/>
                  </a:schemeClr>
                </a:solidFill>
              </a:rPr>
              <a:t>) </a:t>
            </a:r>
          </a:p>
          <a:p>
            <a:pPr marL="412750" lvl="0" indent="-285750">
              <a:lnSpc>
                <a:spcPct val="150000"/>
              </a:lnSpc>
              <a:spcBef>
                <a:spcPts val="0"/>
              </a:spcBef>
              <a:buSzPts val="1600"/>
              <a:buFont typeface="Arial" panose="020B0604020202020204" pitchFamily="34" charset="0"/>
              <a:buChar char="•"/>
            </a:pPr>
            <a:r>
              <a:rPr lang="en-US" dirty="0" err="1">
                <a:solidFill>
                  <a:schemeClr val="bg1">
                    <a:lumMod val="10000"/>
                  </a:schemeClr>
                </a:solidFill>
              </a:rPr>
              <a:t>Sehingga</a:t>
            </a:r>
            <a:r>
              <a:rPr lang="en-US" dirty="0">
                <a:solidFill>
                  <a:schemeClr val="bg1">
                    <a:lumMod val="10000"/>
                  </a:schemeClr>
                </a:solidFill>
              </a:rPr>
              <a:t> </a:t>
            </a:r>
            <a:r>
              <a:rPr lang="en-US" dirty="0" err="1">
                <a:solidFill>
                  <a:schemeClr val="bg1">
                    <a:lumMod val="10000"/>
                  </a:schemeClr>
                </a:solidFill>
              </a:rPr>
              <a:t>ukuran</a:t>
            </a:r>
            <a:r>
              <a:rPr lang="en-US" dirty="0">
                <a:solidFill>
                  <a:schemeClr val="bg1">
                    <a:lumMod val="10000"/>
                  </a:schemeClr>
                </a:solidFill>
              </a:rPr>
              <a:t> </a:t>
            </a:r>
            <a:r>
              <a:rPr lang="en-US" dirty="0" err="1">
                <a:solidFill>
                  <a:schemeClr val="bg1">
                    <a:lumMod val="10000"/>
                  </a:schemeClr>
                </a:solidFill>
              </a:rPr>
              <a:t>pada</a:t>
            </a:r>
            <a:r>
              <a:rPr lang="en-US" dirty="0">
                <a:solidFill>
                  <a:schemeClr val="bg1">
                    <a:lumMod val="10000"/>
                  </a:schemeClr>
                </a:solidFill>
              </a:rPr>
              <a:t> </a:t>
            </a:r>
            <a:r>
              <a:rPr lang="en-US" dirty="0" err="1">
                <a:solidFill>
                  <a:schemeClr val="bg1">
                    <a:lumMod val="10000"/>
                  </a:schemeClr>
                </a:solidFill>
              </a:rPr>
              <a:t>payudara</a:t>
            </a:r>
            <a:r>
              <a:rPr lang="en-US" dirty="0">
                <a:solidFill>
                  <a:schemeClr val="bg1">
                    <a:lumMod val="10000"/>
                  </a:schemeClr>
                </a:solidFill>
              </a:rPr>
              <a:t> </a:t>
            </a:r>
            <a:r>
              <a:rPr lang="en-US" dirty="0" err="1">
                <a:solidFill>
                  <a:schemeClr val="bg1">
                    <a:lumMod val="10000"/>
                  </a:schemeClr>
                </a:solidFill>
              </a:rPr>
              <a:t>ditentukan</a:t>
            </a:r>
            <a:r>
              <a:rPr lang="en-US" dirty="0">
                <a:solidFill>
                  <a:schemeClr val="bg1">
                    <a:lumMod val="10000"/>
                  </a:schemeClr>
                </a:solidFill>
              </a:rPr>
              <a:t> </a:t>
            </a:r>
            <a:r>
              <a:rPr lang="en-US" dirty="0" err="1">
                <a:solidFill>
                  <a:schemeClr val="bg1">
                    <a:lumMod val="10000"/>
                  </a:schemeClr>
                </a:solidFill>
              </a:rPr>
              <a:t>oleh</a:t>
            </a:r>
            <a:r>
              <a:rPr lang="en-US" dirty="0">
                <a:solidFill>
                  <a:schemeClr val="bg1">
                    <a:lumMod val="10000"/>
                  </a:schemeClr>
                </a:solidFill>
              </a:rPr>
              <a:t> </a:t>
            </a:r>
            <a:r>
              <a:rPr lang="en-US" dirty="0" err="1">
                <a:solidFill>
                  <a:schemeClr val="bg1">
                    <a:lumMod val="10000"/>
                  </a:schemeClr>
                </a:solidFill>
              </a:rPr>
              <a:t>jumlah</a:t>
            </a:r>
            <a:r>
              <a:rPr lang="en-US" dirty="0">
                <a:solidFill>
                  <a:schemeClr val="bg1">
                    <a:lumMod val="10000"/>
                  </a:schemeClr>
                </a:solidFill>
              </a:rPr>
              <a:t> </a:t>
            </a:r>
            <a:r>
              <a:rPr lang="en-US" dirty="0" err="1">
                <a:solidFill>
                  <a:schemeClr val="bg1">
                    <a:lumMod val="10000"/>
                  </a:schemeClr>
                </a:solidFill>
              </a:rPr>
              <a:t>jaringan</a:t>
            </a:r>
            <a:r>
              <a:rPr lang="en-US" dirty="0">
                <a:solidFill>
                  <a:schemeClr val="bg1">
                    <a:lumMod val="10000"/>
                  </a:schemeClr>
                </a:solidFill>
              </a:rPr>
              <a:t> </a:t>
            </a:r>
            <a:r>
              <a:rPr lang="en-US" dirty="0" err="1">
                <a:solidFill>
                  <a:schemeClr val="bg1">
                    <a:lumMod val="10000"/>
                  </a:schemeClr>
                </a:solidFill>
              </a:rPr>
              <a:t>lemak</a:t>
            </a:r>
            <a:r>
              <a:rPr lang="en-US" dirty="0">
                <a:solidFill>
                  <a:schemeClr val="bg1">
                    <a:lumMod val="10000"/>
                  </a:schemeClr>
                </a:solidFill>
              </a:rPr>
              <a:t> yang </a:t>
            </a:r>
            <a:r>
              <a:rPr lang="en-US" dirty="0" err="1">
                <a:solidFill>
                  <a:schemeClr val="bg1">
                    <a:lumMod val="10000"/>
                  </a:schemeClr>
                </a:solidFill>
              </a:rPr>
              <a:t>tidak</a:t>
            </a:r>
            <a:r>
              <a:rPr lang="en-US" dirty="0">
                <a:solidFill>
                  <a:schemeClr val="bg1">
                    <a:lumMod val="10000"/>
                  </a:schemeClr>
                </a:solidFill>
              </a:rPr>
              <a:t> </a:t>
            </a:r>
            <a:r>
              <a:rPr lang="en-US" dirty="0" err="1">
                <a:solidFill>
                  <a:schemeClr val="bg1">
                    <a:lumMod val="10000"/>
                  </a:schemeClr>
                </a:solidFill>
              </a:rPr>
              <a:t>ada</a:t>
            </a:r>
            <a:r>
              <a:rPr lang="en-US" dirty="0">
                <a:solidFill>
                  <a:schemeClr val="bg1">
                    <a:lumMod val="10000"/>
                  </a:schemeClr>
                </a:solidFill>
              </a:rPr>
              <a:t> </a:t>
            </a:r>
            <a:r>
              <a:rPr lang="en-US" dirty="0" err="1">
                <a:solidFill>
                  <a:schemeClr val="bg1">
                    <a:lumMod val="10000"/>
                  </a:schemeClr>
                </a:solidFill>
              </a:rPr>
              <a:t>kaitannya</a:t>
            </a:r>
            <a:r>
              <a:rPr lang="en-US" dirty="0">
                <a:solidFill>
                  <a:schemeClr val="bg1">
                    <a:lumMod val="10000"/>
                  </a:schemeClr>
                </a:solidFill>
              </a:rPr>
              <a:t> </a:t>
            </a:r>
            <a:r>
              <a:rPr lang="en-US" dirty="0" err="1">
                <a:solidFill>
                  <a:schemeClr val="bg1">
                    <a:lumMod val="10000"/>
                  </a:schemeClr>
                </a:solidFill>
              </a:rPr>
              <a:t>dengan</a:t>
            </a:r>
            <a:r>
              <a:rPr lang="en-US" dirty="0">
                <a:solidFill>
                  <a:schemeClr val="bg1">
                    <a:lumMod val="10000"/>
                  </a:schemeClr>
                </a:solidFill>
              </a:rPr>
              <a:t> </a:t>
            </a:r>
            <a:r>
              <a:rPr lang="en-US" dirty="0" err="1">
                <a:solidFill>
                  <a:schemeClr val="bg1">
                    <a:lumMod val="10000"/>
                  </a:schemeClr>
                </a:solidFill>
              </a:rPr>
              <a:t>kemampuan</a:t>
            </a:r>
            <a:r>
              <a:rPr lang="en-US" dirty="0">
                <a:solidFill>
                  <a:schemeClr val="bg1">
                    <a:lumMod val="10000"/>
                  </a:schemeClr>
                </a:solidFill>
              </a:rPr>
              <a:t> </a:t>
            </a:r>
            <a:r>
              <a:rPr lang="en-US" dirty="0" err="1">
                <a:solidFill>
                  <a:schemeClr val="bg1">
                    <a:lumMod val="10000"/>
                  </a:schemeClr>
                </a:solidFill>
              </a:rPr>
              <a:t>menghasilak</a:t>
            </a:r>
            <a:r>
              <a:rPr lang="en-US" dirty="0">
                <a:solidFill>
                  <a:schemeClr val="bg1">
                    <a:lumMod val="10000"/>
                  </a:schemeClr>
                </a:solidFill>
              </a:rPr>
              <a:t> air </a:t>
            </a:r>
            <a:r>
              <a:rPr lang="en-US" dirty="0" err="1">
                <a:solidFill>
                  <a:schemeClr val="bg1">
                    <a:lumMod val="10000"/>
                  </a:schemeClr>
                </a:solidFill>
              </a:rPr>
              <a:t>susu</a:t>
            </a:r>
            <a:endParaRPr lang="en-US" dirty="0">
              <a:solidFill>
                <a:schemeClr val="bg1">
                  <a:lumMod val="10000"/>
                </a:schemeClr>
              </a:solidFill>
            </a:endParaRPr>
          </a:p>
          <a:p>
            <a:endParaRPr lang="en-US" dirty="0"/>
          </a:p>
        </p:txBody>
      </p:sp>
      <p:pic>
        <p:nvPicPr>
          <p:cNvPr id="4" name="Picture 3"/>
          <p:cNvPicPr>
            <a:picLocks noChangeAspect="1"/>
          </p:cNvPicPr>
          <p:nvPr/>
        </p:nvPicPr>
        <p:blipFill>
          <a:blip r:embed="rId2"/>
          <a:stretch>
            <a:fillRect/>
          </a:stretch>
        </p:blipFill>
        <p:spPr>
          <a:xfrm>
            <a:off x="7748790" y="2619266"/>
            <a:ext cx="4088596" cy="3249271"/>
          </a:xfrm>
          <a:prstGeom prst="rect">
            <a:avLst/>
          </a:prstGeom>
        </p:spPr>
      </p:pic>
    </p:spTree>
    <p:extLst>
      <p:ext uri="{BB962C8B-B14F-4D97-AF65-F5344CB8AC3E}">
        <p14:creationId xmlns:p14="http://schemas.microsoft.com/office/powerpoint/2010/main" val="15203812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FISIOLOGI PAYUDARA SAAT KEHAMILAN</a:t>
            </a:r>
          </a:p>
        </p:txBody>
      </p:sp>
      <p:sp>
        <p:nvSpPr>
          <p:cNvPr id="3" name="Content Placeholder 2"/>
          <p:cNvSpPr>
            <a:spLocks noGrp="1"/>
          </p:cNvSpPr>
          <p:nvPr>
            <p:ph idx="1"/>
          </p:nvPr>
        </p:nvSpPr>
        <p:spPr>
          <a:xfrm>
            <a:off x="1143000" y="2057400"/>
            <a:ext cx="5326039" cy="4038600"/>
          </a:xfrm>
        </p:spPr>
        <p:txBody>
          <a:bodyPr>
            <a:normAutofit fontScale="77500" lnSpcReduction="20000"/>
          </a:bodyPr>
          <a:lstStyle/>
          <a:p>
            <a:pPr marL="285750" indent="-285750" algn="just">
              <a:buFont typeface="Arial" panose="020B0604020202020204" pitchFamily="34" charset="0"/>
              <a:buChar char="•"/>
            </a:pPr>
            <a:r>
              <a:rPr lang="en-US" sz="2400" dirty="0">
                <a:solidFill>
                  <a:schemeClr val="bg1">
                    <a:lumMod val="10000"/>
                  </a:schemeClr>
                </a:solidFill>
                <a:latin typeface="Barlow" panose="020B0604020202020204" charset="0"/>
              </a:rPr>
              <a:t>The breasts increase in size during pregnancy, caused mainly by enlargement of the alveolar glands and, to a lesser extent, by subcutaneous fat.</a:t>
            </a:r>
          </a:p>
          <a:p>
            <a:pPr marL="285750" indent="-285750" algn="just">
              <a:buFont typeface="Arial" panose="020B0604020202020204" pitchFamily="34" charset="0"/>
              <a:buChar char="•"/>
            </a:pPr>
            <a:r>
              <a:rPr lang="en-US" sz="2400" dirty="0">
                <a:solidFill>
                  <a:schemeClr val="bg1">
                    <a:lumMod val="10000"/>
                  </a:schemeClr>
                </a:solidFill>
                <a:latin typeface="Barlow" panose="020B0604020202020204" charset="0"/>
              </a:rPr>
              <a:t>Hormones during pregnancy</a:t>
            </a:r>
          </a:p>
          <a:p>
            <a:pPr marL="45720" indent="0" algn="just" defTabSz="292100">
              <a:buNone/>
            </a:pPr>
            <a:r>
              <a:rPr lang="en-US" sz="2400" dirty="0">
                <a:solidFill>
                  <a:schemeClr val="bg1">
                    <a:lumMod val="10000"/>
                  </a:schemeClr>
                </a:solidFill>
                <a:latin typeface="Barlow" panose="020B0604020202020204" charset="0"/>
              </a:rPr>
              <a:t> 	</a:t>
            </a:r>
            <a:r>
              <a:rPr lang="en-US" sz="2400" dirty="0">
                <a:solidFill>
                  <a:schemeClr val="bg1">
                    <a:lumMod val="10000"/>
                  </a:schemeClr>
                </a:solidFill>
                <a:latin typeface="Barlow" panose="020B0604020202020204" charset="0"/>
                <a:sym typeface="Wingdings" panose="05000000000000000000" pitchFamily="2" charset="2"/>
              </a:rPr>
              <a:t></a:t>
            </a:r>
            <a:r>
              <a:rPr lang="en-US" sz="2400" dirty="0">
                <a:solidFill>
                  <a:schemeClr val="bg1">
                    <a:lumMod val="10000"/>
                  </a:schemeClr>
                </a:solidFill>
                <a:latin typeface="Barlow" panose="020B0604020202020204" charset="0"/>
              </a:rPr>
              <a:t> Estrogen stimulates the ductile systems to grow, 	then estrogen levels drop after birth</a:t>
            </a:r>
          </a:p>
          <a:p>
            <a:pPr marL="45720" indent="0" algn="just" defTabSz="292100">
              <a:buNone/>
            </a:pPr>
            <a:r>
              <a:rPr lang="en-US" sz="2400" dirty="0">
                <a:solidFill>
                  <a:schemeClr val="bg1">
                    <a:lumMod val="10000"/>
                  </a:schemeClr>
                </a:solidFill>
                <a:latin typeface="Barlow" panose="020B0604020202020204" charset="0"/>
                <a:sym typeface="Wingdings" panose="05000000000000000000" pitchFamily="2" charset="2"/>
              </a:rPr>
              <a:t>	 </a:t>
            </a:r>
            <a:r>
              <a:rPr lang="en-US" sz="2400" dirty="0">
                <a:solidFill>
                  <a:schemeClr val="bg1">
                    <a:lumMod val="10000"/>
                  </a:schemeClr>
                </a:solidFill>
                <a:latin typeface="Barlow" panose="020B0604020202020204" charset="0"/>
              </a:rPr>
              <a:t>Progesterone increases the size of alveoli and </a:t>
            </a:r>
            <a:r>
              <a:rPr lang="en-US" sz="2400" dirty="0" smtClean="0">
                <a:solidFill>
                  <a:schemeClr val="bg1">
                    <a:lumMod val="10000"/>
                  </a:schemeClr>
                </a:solidFill>
                <a:latin typeface="Barlow" panose="020B0604020202020204" charset="0"/>
              </a:rPr>
              <a:t>lobes</a:t>
            </a:r>
            <a:endParaRPr lang="en-US" sz="2400" dirty="0">
              <a:solidFill>
                <a:schemeClr val="bg1">
                  <a:lumMod val="10000"/>
                </a:schemeClr>
              </a:solidFill>
              <a:latin typeface="Barlow" panose="020B0604020202020204" charset="0"/>
            </a:endParaRPr>
          </a:p>
          <a:p>
            <a:pPr marL="45720" indent="0" algn="just" defTabSz="292100">
              <a:buNone/>
            </a:pPr>
            <a:r>
              <a:rPr lang="en-US" sz="2400" dirty="0" smtClean="0">
                <a:solidFill>
                  <a:schemeClr val="bg1">
                    <a:lumMod val="10000"/>
                  </a:schemeClr>
                </a:solidFill>
                <a:latin typeface="Barlow" panose="020B0604020202020204" charset="0"/>
                <a:sym typeface="Wingdings" panose="05000000000000000000" pitchFamily="2" charset="2"/>
              </a:rPr>
              <a:t>	 </a:t>
            </a:r>
            <a:r>
              <a:rPr lang="en-US" sz="2400" dirty="0">
                <a:solidFill>
                  <a:schemeClr val="bg1">
                    <a:lumMod val="10000"/>
                  </a:schemeClr>
                </a:solidFill>
                <a:latin typeface="Barlow" panose="020B0604020202020204" charset="0"/>
              </a:rPr>
              <a:t>Prolactin </a:t>
            </a:r>
            <a:r>
              <a:rPr lang="en-US" sz="2400" dirty="0" err="1">
                <a:solidFill>
                  <a:schemeClr val="bg1">
                    <a:lumMod val="10000"/>
                  </a:schemeClr>
                </a:solidFill>
                <a:latin typeface="Barlow" panose="020B0604020202020204" charset="0"/>
              </a:rPr>
              <a:t>dan</a:t>
            </a:r>
            <a:r>
              <a:rPr lang="en-US" sz="2400" dirty="0">
                <a:solidFill>
                  <a:schemeClr val="bg1">
                    <a:lumMod val="10000"/>
                  </a:schemeClr>
                </a:solidFill>
                <a:latin typeface="Barlow" panose="020B0604020202020204" charset="0"/>
              </a:rPr>
              <a:t> </a:t>
            </a:r>
            <a:r>
              <a:rPr lang="en-US" sz="2400" dirty="0" err="1">
                <a:solidFill>
                  <a:schemeClr val="bg1">
                    <a:lumMod val="10000"/>
                  </a:schemeClr>
                </a:solidFill>
                <a:latin typeface="Barlow" panose="020B0604020202020204" charset="0"/>
              </a:rPr>
              <a:t>hcS</a:t>
            </a:r>
            <a:r>
              <a:rPr lang="en-US" sz="2400" dirty="0">
                <a:solidFill>
                  <a:schemeClr val="bg1">
                    <a:lumMod val="10000"/>
                  </a:schemeClr>
                </a:solidFill>
                <a:latin typeface="Barlow" panose="020B0604020202020204" charset="0"/>
              </a:rPr>
              <a:t> contributes to increasing the 	breast tissue during pregnancy</a:t>
            </a:r>
          </a:p>
          <a:p>
            <a:pPr marL="285750" indent="-285750" algn="just">
              <a:buFont typeface="Arial" panose="020B0604020202020204" pitchFamily="34" charset="0"/>
              <a:buChar char="•"/>
            </a:pPr>
            <a:r>
              <a:rPr lang="en-US" sz="2400" dirty="0">
                <a:solidFill>
                  <a:schemeClr val="bg1">
                    <a:lumMod val="10000"/>
                  </a:schemeClr>
                </a:solidFill>
                <a:latin typeface="Barlow" panose="020B0604020202020204" charset="0"/>
              </a:rPr>
              <a:t>High estrogen levels block the secretion of milk during pregnancy. After delivery, the fall in the estrogen level and the release of prolactin start the  of milk. </a:t>
            </a:r>
          </a:p>
          <a:p>
            <a:endParaRPr lang="en-US" dirty="0"/>
          </a:p>
        </p:txBody>
      </p:sp>
      <p:pic>
        <p:nvPicPr>
          <p:cNvPr id="4" name="Picture 3"/>
          <p:cNvPicPr>
            <a:picLocks noChangeAspect="1"/>
          </p:cNvPicPr>
          <p:nvPr/>
        </p:nvPicPr>
        <p:blipFill>
          <a:blip r:embed="rId2"/>
          <a:stretch>
            <a:fillRect/>
          </a:stretch>
        </p:blipFill>
        <p:spPr>
          <a:xfrm>
            <a:off x="6772827" y="2057400"/>
            <a:ext cx="4409466" cy="3902813"/>
          </a:xfrm>
          <a:prstGeom prst="rect">
            <a:avLst/>
          </a:prstGeom>
        </p:spPr>
      </p:pic>
    </p:spTree>
    <p:extLst>
      <p:ext uri="{BB962C8B-B14F-4D97-AF65-F5344CB8AC3E}">
        <p14:creationId xmlns:p14="http://schemas.microsoft.com/office/powerpoint/2010/main" val="17686666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dirty="0"/>
              <a:t>Anatomi Gl. Mammae Siap Laktasi</a:t>
            </a:r>
            <a:endParaRPr lang="en-US" dirty="0"/>
          </a:p>
        </p:txBody>
      </p:sp>
      <p:sp>
        <p:nvSpPr>
          <p:cNvPr id="3" name="Content Placeholder 2"/>
          <p:cNvSpPr>
            <a:spLocks noGrp="1"/>
          </p:cNvSpPr>
          <p:nvPr>
            <p:ph idx="1"/>
          </p:nvPr>
        </p:nvSpPr>
        <p:spPr>
          <a:xfrm>
            <a:off x="1743502" y="2178872"/>
            <a:ext cx="9872871" cy="4038600"/>
          </a:xfrm>
        </p:spPr>
        <p:txBody>
          <a:bodyPr/>
          <a:lstStyle/>
          <a:p>
            <a:endParaRPr lang="en-US" dirty="0"/>
          </a:p>
        </p:txBody>
      </p:sp>
      <p:pic>
        <p:nvPicPr>
          <p:cNvPr id="4" name="Picture 3">
            <a:extLst>
              <a:ext uri="{FF2B5EF4-FFF2-40B4-BE49-F238E27FC236}">
                <a16:creationId xmlns:a16="http://schemas.microsoft.com/office/drawing/2014/main" id="{713F5436-913B-0E43-8C72-8426F82D8161}"/>
              </a:ext>
            </a:extLst>
          </p:cNvPr>
          <p:cNvPicPr>
            <a:picLocks noChangeAspect="1"/>
          </p:cNvPicPr>
          <p:nvPr/>
        </p:nvPicPr>
        <p:blipFill>
          <a:blip r:embed="rId2"/>
          <a:stretch>
            <a:fillRect/>
          </a:stretch>
        </p:blipFill>
        <p:spPr>
          <a:xfrm>
            <a:off x="406504" y="1559909"/>
            <a:ext cx="3235176" cy="5276526"/>
          </a:xfrm>
          <a:prstGeom prst="rect">
            <a:avLst/>
          </a:prstGeom>
        </p:spPr>
      </p:pic>
      <p:pic>
        <p:nvPicPr>
          <p:cNvPr id="5" name="Picture 4">
            <a:extLst>
              <a:ext uri="{FF2B5EF4-FFF2-40B4-BE49-F238E27FC236}">
                <a16:creationId xmlns:a16="http://schemas.microsoft.com/office/drawing/2014/main" id="{81E481A0-36EA-0540-9555-3D7A9F4D0118}"/>
              </a:ext>
            </a:extLst>
          </p:cNvPr>
          <p:cNvPicPr>
            <a:picLocks noChangeAspect="1"/>
          </p:cNvPicPr>
          <p:nvPr/>
        </p:nvPicPr>
        <p:blipFill>
          <a:blip r:embed="rId3"/>
          <a:stretch>
            <a:fillRect/>
          </a:stretch>
        </p:blipFill>
        <p:spPr>
          <a:xfrm>
            <a:off x="4012432" y="1869265"/>
            <a:ext cx="3604977" cy="4345503"/>
          </a:xfrm>
          <a:prstGeom prst="rect">
            <a:avLst/>
          </a:prstGeom>
        </p:spPr>
      </p:pic>
      <p:pic>
        <p:nvPicPr>
          <p:cNvPr id="6" name="Picture 5">
            <a:extLst>
              <a:ext uri="{FF2B5EF4-FFF2-40B4-BE49-F238E27FC236}">
                <a16:creationId xmlns:a16="http://schemas.microsoft.com/office/drawing/2014/main" id="{9AC674B1-48BA-884E-925B-99298F56A920}"/>
              </a:ext>
            </a:extLst>
          </p:cNvPr>
          <p:cNvPicPr>
            <a:picLocks noChangeAspect="1"/>
          </p:cNvPicPr>
          <p:nvPr/>
        </p:nvPicPr>
        <p:blipFill>
          <a:blip r:embed="rId4"/>
          <a:stretch>
            <a:fillRect/>
          </a:stretch>
        </p:blipFill>
        <p:spPr>
          <a:xfrm>
            <a:off x="7988161" y="2178872"/>
            <a:ext cx="3551796" cy="3734878"/>
          </a:xfrm>
          <a:prstGeom prst="rect">
            <a:avLst/>
          </a:prstGeom>
        </p:spPr>
      </p:pic>
    </p:spTree>
    <p:extLst>
      <p:ext uri="{BB962C8B-B14F-4D97-AF65-F5344CB8AC3E}">
        <p14:creationId xmlns:p14="http://schemas.microsoft.com/office/powerpoint/2010/main" val="12384553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dirty="0"/>
              <a:t>PENCEGAHAN LAKTASI SEMASA KEHAMILAN</a:t>
            </a:r>
            <a:endParaRPr lang="en-US" dirty="0"/>
          </a:p>
        </p:txBody>
      </p:sp>
      <p:sp>
        <p:nvSpPr>
          <p:cNvPr id="3" name="Content Placeholder 2"/>
          <p:cNvSpPr>
            <a:spLocks noGrp="1"/>
          </p:cNvSpPr>
          <p:nvPr>
            <p:ph idx="1"/>
          </p:nvPr>
        </p:nvSpPr>
        <p:spPr/>
        <p:txBody>
          <a:bodyPr>
            <a:normAutofit fontScale="92500"/>
          </a:bodyPr>
          <a:lstStyle/>
          <a:p>
            <a:pPr marL="412750" indent="-285750">
              <a:lnSpc>
                <a:spcPct val="150000"/>
              </a:lnSpc>
              <a:buFont typeface="Arial" panose="020B0604020202020204" pitchFamily="34" charset="0"/>
              <a:buChar char="•"/>
              <a:tabLst>
                <a:tab pos="1600200" algn="l"/>
              </a:tabLst>
            </a:pPr>
            <a:r>
              <a:rPr lang="en-US" dirty="0" err="1">
                <a:solidFill>
                  <a:schemeClr val="bg1">
                    <a:lumMod val="10000"/>
                  </a:schemeClr>
                </a:solidFill>
              </a:rPr>
              <a:t>Sebagian</a:t>
            </a:r>
            <a:r>
              <a:rPr lang="en-US" dirty="0">
                <a:solidFill>
                  <a:schemeClr val="bg1">
                    <a:lumMod val="10000"/>
                  </a:schemeClr>
                </a:solidFill>
              </a:rPr>
              <a:t> </a:t>
            </a:r>
            <a:r>
              <a:rPr lang="en-US" dirty="0" err="1">
                <a:solidFill>
                  <a:schemeClr val="bg1">
                    <a:lumMod val="10000"/>
                  </a:schemeClr>
                </a:solidFill>
              </a:rPr>
              <a:t>besar</a:t>
            </a:r>
            <a:r>
              <a:rPr lang="en-US" dirty="0">
                <a:solidFill>
                  <a:schemeClr val="bg1">
                    <a:lumMod val="10000"/>
                  </a:schemeClr>
                </a:solidFill>
              </a:rPr>
              <a:t> </a:t>
            </a:r>
            <a:r>
              <a:rPr lang="en-US" dirty="0" err="1">
                <a:solidFill>
                  <a:schemeClr val="bg1">
                    <a:lumMod val="10000"/>
                  </a:schemeClr>
                </a:solidFill>
              </a:rPr>
              <a:t>perubahan</a:t>
            </a:r>
            <a:r>
              <a:rPr lang="en-US" dirty="0">
                <a:solidFill>
                  <a:schemeClr val="bg1">
                    <a:lumMod val="10000"/>
                  </a:schemeClr>
                </a:solidFill>
              </a:rPr>
              <a:t> </a:t>
            </a:r>
            <a:r>
              <a:rPr lang="en-US" dirty="0" err="1">
                <a:solidFill>
                  <a:schemeClr val="bg1">
                    <a:lumMod val="10000"/>
                  </a:schemeClr>
                </a:solidFill>
              </a:rPr>
              <a:t>payudara</a:t>
            </a:r>
            <a:r>
              <a:rPr lang="en-US" dirty="0">
                <a:solidFill>
                  <a:schemeClr val="bg1">
                    <a:lumMod val="10000"/>
                  </a:schemeClr>
                </a:solidFill>
              </a:rPr>
              <a:t> </a:t>
            </a:r>
            <a:r>
              <a:rPr lang="en-US" dirty="0" err="1">
                <a:solidFill>
                  <a:schemeClr val="bg1">
                    <a:lumMod val="10000"/>
                  </a:schemeClr>
                </a:solidFill>
              </a:rPr>
              <a:t>terjadi</a:t>
            </a:r>
            <a:r>
              <a:rPr lang="en-US" dirty="0">
                <a:solidFill>
                  <a:schemeClr val="bg1">
                    <a:lumMod val="10000"/>
                  </a:schemeClr>
                </a:solidFill>
              </a:rPr>
              <a:t> </a:t>
            </a:r>
            <a:r>
              <a:rPr lang="en-US" dirty="0" err="1">
                <a:solidFill>
                  <a:schemeClr val="bg1">
                    <a:lumMod val="10000"/>
                  </a:schemeClr>
                </a:solidFill>
              </a:rPr>
              <a:t>selama</a:t>
            </a:r>
            <a:r>
              <a:rPr lang="en-US" dirty="0">
                <a:solidFill>
                  <a:schemeClr val="bg1">
                    <a:lumMod val="10000"/>
                  </a:schemeClr>
                </a:solidFill>
              </a:rPr>
              <a:t> </a:t>
            </a:r>
            <a:r>
              <a:rPr lang="en-US" dirty="0" err="1">
                <a:solidFill>
                  <a:schemeClr val="bg1">
                    <a:lumMod val="10000"/>
                  </a:schemeClr>
                </a:solidFill>
              </a:rPr>
              <a:t>paruh</a:t>
            </a:r>
            <a:r>
              <a:rPr lang="en-US" dirty="0">
                <a:solidFill>
                  <a:schemeClr val="bg1">
                    <a:lumMod val="10000"/>
                  </a:schemeClr>
                </a:solidFill>
              </a:rPr>
              <a:t> </a:t>
            </a:r>
            <a:r>
              <a:rPr lang="en-US" dirty="0" err="1">
                <a:solidFill>
                  <a:schemeClr val="bg1">
                    <a:lumMod val="10000"/>
                  </a:schemeClr>
                </a:solidFill>
              </a:rPr>
              <a:t>pertama</a:t>
            </a:r>
            <a:r>
              <a:rPr lang="en-US" dirty="0">
                <a:solidFill>
                  <a:schemeClr val="bg1">
                    <a:lumMod val="10000"/>
                  </a:schemeClr>
                </a:solidFill>
              </a:rPr>
              <a:t> </a:t>
            </a:r>
            <a:r>
              <a:rPr lang="en-US" dirty="0" err="1">
                <a:solidFill>
                  <a:schemeClr val="bg1">
                    <a:lumMod val="10000"/>
                  </a:schemeClr>
                </a:solidFill>
              </a:rPr>
              <a:t>kehamilan</a:t>
            </a:r>
            <a:r>
              <a:rPr lang="en-US" dirty="0">
                <a:solidFill>
                  <a:schemeClr val="bg1">
                    <a:lumMod val="10000"/>
                  </a:schemeClr>
                </a:solidFill>
              </a:rPr>
              <a:t> </a:t>
            </a:r>
            <a:r>
              <a:rPr lang="en-US" dirty="0" err="1">
                <a:solidFill>
                  <a:schemeClr val="bg1">
                    <a:lumMod val="10000"/>
                  </a:schemeClr>
                </a:solidFill>
              </a:rPr>
              <a:t>sehingga</a:t>
            </a:r>
            <a:r>
              <a:rPr lang="en-US" dirty="0">
                <a:solidFill>
                  <a:schemeClr val="bg1">
                    <a:lumMod val="10000"/>
                  </a:schemeClr>
                </a:solidFill>
              </a:rPr>
              <a:t> </a:t>
            </a:r>
            <a:r>
              <a:rPr lang="en-US" dirty="0" err="1">
                <a:solidFill>
                  <a:schemeClr val="bg1">
                    <a:lumMod val="10000"/>
                  </a:schemeClr>
                </a:solidFill>
              </a:rPr>
              <a:t>pada</a:t>
            </a:r>
            <a:r>
              <a:rPr lang="en-US" dirty="0">
                <a:solidFill>
                  <a:schemeClr val="bg1">
                    <a:lumMod val="10000"/>
                  </a:schemeClr>
                </a:solidFill>
              </a:rPr>
              <a:t> </a:t>
            </a:r>
            <a:r>
              <a:rPr lang="en-US" dirty="0" err="1">
                <a:solidFill>
                  <a:schemeClr val="bg1">
                    <a:lumMod val="10000"/>
                  </a:schemeClr>
                </a:solidFill>
              </a:rPr>
              <a:t>pertengahan</a:t>
            </a:r>
            <a:r>
              <a:rPr lang="en-US" dirty="0">
                <a:solidFill>
                  <a:schemeClr val="bg1">
                    <a:lumMod val="10000"/>
                  </a:schemeClr>
                </a:solidFill>
              </a:rPr>
              <a:t> </a:t>
            </a:r>
            <a:r>
              <a:rPr lang="en-US" dirty="0" err="1">
                <a:solidFill>
                  <a:schemeClr val="bg1">
                    <a:lumMod val="10000"/>
                  </a:schemeClr>
                </a:solidFill>
              </a:rPr>
              <a:t>kelenjar</a:t>
            </a:r>
            <a:r>
              <a:rPr lang="en-US" dirty="0">
                <a:solidFill>
                  <a:schemeClr val="bg1">
                    <a:lumMod val="10000"/>
                  </a:schemeClr>
                </a:solidFill>
              </a:rPr>
              <a:t> </a:t>
            </a:r>
            <a:r>
              <a:rPr lang="en-US" dirty="0" err="1">
                <a:solidFill>
                  <a:schemeClr val="bg1">
                    <a:lumMod val="10000"/>
                  </a:schemeClr>
                </a:solidFill>
              </a:rPr>
              <a:t>mamaria</a:t>
            </a:r>
            <a:r>
              <a:rPr lang="en-US" dirty="0">
                <a:solidFill>
                  <a:schemeClr val="bg1">
                    <a:lumMod val="10000"/>
                  </a:schemeClr>
                </a:solidFill>
              </a:rPr>
              <a:t> </a:t>
            </a:r>
            <a:r>
              <a:rPr lang="en-US" dirty="0" err="1">
                <a:solidFill>
                  <a:schemeClr val="bg1">
                    <a:lumMod val="10000"/>
                  </a:schemeClr>
                </a:solidFill>
              </a:rPr>
              <a:t>terlah</a:t>
            </a:r>
            <a:r>
              <a:rPr lang="en-US" dirty="0">
                <a:solidFill>
                  <a:schemeClr val="bg1">
                    <a:lumMod val="10000"/>
                  </a:schemeClr>
                </a:solidFill>
              </a:rPr>
              <a:t> </a:t>
            </a:r>
            <a:r>
              <a:rPr lang="en-US" dirty="0" err="1">
                <a:solidFill>
                  <a:schemeClr val="bg1">
                    <a:lumMod val="10000"/>
                  </a:schemeClr>
                </a:solidFill>
              </a:rPr>
              <a:t>mampu</a:t>
            </a:r>
            <a:r>
              <a:rPr lang="en-US" dirty="0">
                <a:solidFill>
                  <a:schemeClr val="bg1">
                    <a:lumMod val="10000"/>
                  </a:schemeClr>
                </a:solidFill>
              </a:rPr>
              <a:t> </a:t>
            </a:r>
            <a:r>
              <a:rPr lang="en-US" dirty="0" err="1">
                <a:solidFill>
                  <a:schemeClr val="bg1">
                    <a:lumMod val="10000"/>
                  </a:schemeClr>
                </a:solidFill>
              </a:rPr>
              <a:t>menghasilkan</a:t>
            </a:r>
            <a:r>
              <a:rPr lang="en-US" dirty="0">
                <a:solidFill>
                  <a:schemeClr val="bg1">
                    <a:lumMod val="10000"/>
                  </a:schemeClr>
                </a:solidFill>
              </a:rPr>
              <a:t> </a:t>
            </a:r>
            <a:r>
              <a:rPr lang="en-US" dirty="0" err="1">
                <a:solidFill>
                  <a:schemeClr val="bg1">
                    <a:lumMod val="10000"/>
                  </a:schemeClr>
                </a:solidFill>
              </a:rPr>
              <a:t>susu</a:t>
            </a:r>
            <a:r>
              <a:rPr lang="en-US" dirty="0">
                <a:solidFill>
                  <a:schemeClr val="bg1">
                    <a:lumMod val="10000"/>
                  </a:schemeClr>
                </a:solidFill>
              </a:rPr>
              <a:t>.</a:t>
            </a:r>
          </a:p>
          <a:p>
            <a:pPr marL="412750" indent="-285750">
              <a:lnSpc>
                <a:spcPct val="150000"/>
              </a:lnSpc>
              <a:buFont typeface="Arial" panose="020B0604020202020204" pitchFamily="34" charset="0"/>
              <a:buChar char="•"/>
              <a:tabLst>
                <a:tab pos="1600200" algn="l"/>
              </a:tabLst>
            </a:pPr>
            <a:r>
              <a:rPr lang="en-US" dirty="0" err="1">
                <a:solidFill>
                  <a:schemeClr val="bg1">
                    <a:lumMod val="10000"/>
                  </a:schemeClr>
                </a:solidFill>
              </a:rPr>
              <a:t>Namun</a:t>
            </a:r>
            <a:r>
              <a:rPr lang="en-US" dirty="0">
                <a:solidFill>
                  <a:schemeClr val="bg1">
                    <a:lumMod val="10000"/>
                  </a:schemeClr>
                </a:solidFill>
              </a:rPr>
              <a:t> </a:t>
            </a:r>
            <a:r>
              <a:rPr lang="en-US" dirty="0" err="1">
                <a:solidFill>
                  <a:schemeClr val="bg1">
                    <a:lumMod val="10000"/>
                  </a:schemeClr>
                </a:solidFill>
              </a:rPr>
              <a:t>saat</a:t>
            </a:r>
            <a:r>
              <a:rPr lang="en-US" dirty="0">
                <a:solidFill>
                  <a:schemeClr val="bg1">
                    <a:lumMod val="10000"/>
                  </a:schemeClr>
                </a:solidFill>
              </a:rPr>
              <a:t> </a:t>
            </a:r>
            <a:r>
              <a:rPr lang="en-US" dirty="0" err="1">
                <a:solidFill>
                  <a:schemeClr val="bg1">
                    <a:lumMod val="10000"/>
                  </a:schemeClr>
                </a:solidFill>
              </a:rPr>
              <a:t>kehamilan</a:t>
            </a:r>
            <a:r>
              <a:rPr lang="en-US" dirty="0">
                <a:solidFill>
                  <a:schemeClr val="bg1">
                    <a:lumMod val="10000"/>
                  </a:schemeClr>
                </a:solidFill>
              </a:rPr>
              <a:t> </a:t>
            </a:r>
            <a:r>
              <a:rPr lang="en-US" dirty="0" err="1">
                <a:solidFill>
                  <a:schemeClr val="bg1">
                    <a:lumMod val="10000"/>
                  </a:schemeClr>
                </a:solidFill>
              </a:rPr>
              <a:t>susu</a:t>
            </a:r>
            <a:r>
              <a:rPr lang="en-US" dirty="0">
                <a:solidFill>
                  <a:schemeClr val="bg1">
                    <a:lumMod val="10000"/>
                  </a:schemeClr>
                </a:solidFill>
              </a:rPr>
              <a:t> </a:t>
            </a:r>
            <a:r>
              <a:rPr lang="en-US" dirty="0" err="1">
                <a:solidFill>
                  <a:schemeClr val="bg1">
                    <a:lumMod val="10000"/>
                  </a:schemeClr>
                </a:solidFill>
              </a:rPr>
              <a:t>tidak</a:t>
            </a:r>
            <a:r>
              <a:rPr lang="en-US" dirty="0">
                <a:solidFill>
                  <a:schemeClr val="bg1">
                    <a:lumMod val="10000"/>
                  </a:schemeClr>
                </a:solidFill>
              </a:rPr>
              <a:t> </a:t>
            </a:r>
            <a:r>
              <a:rPr lang="en-US" dirty="0" err="1">
                <a:solidFill>
                  <a:schemeClr val="bg1">
                    <a:lumMod val="10000"/>
                  </a:schemeClr>
                </a:solidFill>
              </a:rPr>
              <a:t>akan</a:t>
            </a:r>
            <a:r>
              <a:rPr lang="en-US" dirty="0">
                <a:solidFill>
                  <a:schemeClr val="bg1">
                    <a:lumMod val="10000"/>
                  </a:schemeClr>
                </a:solidFill>
              </a:rPr>
              <a:t> </a:t>
            </a:r>
            <a:r>
              <a:rPr lang="en-US" dirty="0" err="1">
                <a:solidFill>
                  <a:schemeClr val="bg1">
                    <a:lumMod val="10000"/>
                  </a:schemeClr>
                </a:solidFill>
              </a:rPr>
              <a:t>tersekresi</a:t>
            </a:r>
            <a:r>
              <a:rPr lang="en-US" dirty="0">
                <a:solidFill>
                  <a:schemeClr val="bg1">
                    <a:lumMod val="10000"/>
                  </a:schemeClr>
                </a:solidFill>
              </a:rPr>
              <a:t> </a:t>
            </a:r>
            <a:r>
              <a:rPr lang="en-US" dirty="0" err="1">
                <a:solidFill>
                  <a:schemeClr val="bg1">
                    <a:lumMod val="10000"/>
                  </a:schemeClr>
                </a:solidFill>
              </a:rPr>
              <a:t>diakibatkan</a:t>
            </a:r>
            <a:r>
              <a:rPr lang="en-US" dirty="0">
                <a:solidFill>
                  <a:schemeClr val="bg1">
                    <a:lumMod val="10000"/>
                  </a:schemeClr>
                </a:solidFill>
              </a:rPr>
              <a:t> </a:t>
            </a:r>
            <a:r>
              <a:rPr lang="en-US" dirty="0" err="1">
                <a:solidFill>
                  <a:schemeClr val="bg1">
                    <a:lumMod val="10000"/>
                  </a:schemeClr>
                </a:solidFill>
              </a:rPr>
              <a:t>konsentrasi</a:t>
            </a:r>
            <a:r>
              <a:rPr lang="en-US" dirty="0">
                <a:solidFill>
                  <a:schemeClr val="bg1">
                    <a:lumMod val="10000"/>
                  </a:schemeClr>
                </a:solidFill>
              </a:rPr>
              <a:t> estrogen </a:t>
            </a:r>
            <a:r>
              <a:rPr lang="en-US" dirty="0" err="1">
                <a:solidFill>
                  <a:schemeClr val="bg1">
                    <a:lumMod val="10000"/>
                  </a:schemeClr>
                </a:solidFill>
              </a:rPr>
              <a:t>dan</a:t>
            </a:r>
            <a:r>
              <a:rPr lang="en-US" dirty="0">
                <a:solidFill>
                  <a:schemeClr val="bg1">
                    <a:lumMod val="10000"/>
                  </a:schemeClr>
                </a:solidFill>
              </a:rPr>
              <a:t> progesterone yang </a:t>
            </a:r>
            <a:r>
              <a:rPr lang="en-US" dirty="0" err="1">
                <a:solidFill>
                  <a:schemeClr val="bg1">
                    <a:lumMod val="10000"/>
                  </a:schemeClr>
                </a:solidFill>
              </a:rPr>
              <a:t>tinggi</a:t>
            </a:r>
            <a:r>
              <a:rPr lang="en-US" dirty="0">
                <a:solidFill>
                  <a:schemeClr val="bg1">
                    <a:lumMod val="10000"/>
                  </a:schemeClr>
                </a:solidFill>
              </a:rPr>
              <a:t> </a:t>
            </a:r>
            <a:r>
              <a:rPr lang="en-US" dirty="0" err="1">
                <a:solidFill>
                  <a:schemeClr val="bg1">
                    <a:lumMod val="10000"/>
                  </a:schemeClr>
                </a:solidFill>
              </a:rPr>
              <a:t>selama</a:t>
            </a:r>
            <a:r>
              <a:rPr lang="en-US" dirty="0">
                <a:solidFill>
                  <a:schemeClr val="bg1">
                    <a:lumMod val="10000"/>
                  </a:schemeClr>
                </a:solidFill>
              </a:rPr>
              <a:t> </a:t>
            </a:r>
            <a:r>
              <a:rPr lang="en-US" dirty="0" err="1">
                <a:solidFill>
                  <a:schemeClr val="bg1">
                    <a:lumMod val="10000"/>
                  </a:schemeClr>
                </a:solidFill>
              </a:rPr>
              <a:t>paru</a:t>
            </a:r>
            <a:r>
              <a:rPr lang="en-US" dirty="0">
                <a:solidFill>
                  <a:schemeClr val="bg1">
                    <a:lumMod val="10000"/>
                  </a:schemeClr>
                </a:solidFill>
              </a:rPr>
              <a:t> </a:t>
            </a:r>
            <a:r>
              <a:rPr lang="en-US" dirty="0" err="1">
                <a:solidFill>
                  <a:schemeClr val="bg1">
                    <a:lumMod val="10000"/>
                  </a:schemeClr>
                </a:solidFill>
              </a:rPr>
              <a:t>terakhir</a:t>
            </a:r>
            <a:r>
              <a:rPr lang="en-US" dirty="0">
                <a:solidFill>
                  <a:schemeClr val="bg1">
                    <a:lumMod val="10000"/>
                  </a:schemeClr>
                </a:solidFill>
              </a:rPr>
              <a:t> </a:t>
            </a:r>
            <a:r>
              <a:rPr lang="en-US" dirty="0" err="1">
                <a:solidFill>
                  <a:schemeClr val="bg1">
                    <a:lumMod val="10000"/>
                  </a:schemeClr>
                </a:solidFill>
              </a:rPr>
              <a:t>mencegah</a:t>
            </a:r>
            <a:r>
              <a:rPr lang="en-US" dirty="0">
                <a:solidFill>
                  <a:schemeClr val="bg1">
                    <a:lumMod val="10000"/>
                  </a:schemeClr>
                </a:solidFill>
              </a:rPr>
              <a:t> </a:t>
            </a:r>
            <a:r>
              <a:rPr lang="en-US" dirty="0" err="1">
                <a:solidFill>
                  <a:schemeClr val="bg1">
                    <a:lumMod val="10000"/>
                  </a:schemeClr>
                </a:solidFill>
              </a:rPr>
              <a:t>laktasi</a:t>
            </a:r>
            <a:r>
              <a:rPr lang="en-US" dirty="0">
                <a:solidFill>
                  <a:schemeClr val="bg1">
                    <a:lumMod val="10000"/>
                  </a:schemeClr>
                </a:solidFill>
              </a:rPr>
              <a:t> </a:t>
            </a:r>
            <a:r>
              <a:rPr lang="en-US" dirty="0" err="1">
                <a:solidFill>
                  <a:schemeClr val="bg1">
                    <a:lumMod val="10000"/>
                  </a:schemeClr>
                </a:solidFill>
              </a:rPr>
              <a:t>dengan</a:t>
            </a:r>
            <a:r>
              <a:rPr lang="en-US" dirty="0">
                <a:solidFill>
                  <a:schemeClr val="bg1">
                    <a:lumMod val="10000"/>
                  </a:schemeClr>
                </a:solidFill>
              </a:rPr>
              <a:t> </a:t>
            </a:r>
            <a:r>
              <a:rPr lang="en-US" dirty="0" err="1">
                <a:solidFill>
                  <a:schemeClr val="bg1">
                    <a:lumMod val="10000"/>
                  </a:schemeClr>
                </a:solidFill>
              </a:rPr>
              <a:t>menghambat</a:t>
            </a:r>
            <a:r>
              <a:rPr lang="en-US" dirty="0">
                <a:solidFill>
                  <a:schemeClr val="bg1">
                    <a:lumMod val="10000"/>
                  </a:schemeClr>
                </a:solidFill>
              </a:rPr>
              <a:t> </a:t>
            </a:r>
            <a:r>
              <a:rPr lang="en-US" dirty="0" err="1">
                <a:solidFill>
                  <a:schemeClr val="bg1">
                    <a:lumMod val="10000"/>
                  </a:schemeClr>
                </a:solidFill>
              </a:rPr>
              <a:t>efek</a:t>
            </a:r>
            <a:r>
              <a:rPr lang="en-US" dirty="0">
                <a:solidFill>
                  <a:schemeClr val="bg1">
                    <a:lumMod val="10000"/>
                  </a:schemeClr>
                </a:solidFill>
              </a:rPr>
              <a:t> </a:t>
            </a:r>
            <a:r>
              <a:rPr lang="en-US" dirty="0" err="1">
                <a:solidFill>
                  <a:schemeClr val="bg1">
                    <a:lumMod val="10000"/>
                  </a:schemeClr>
                </a:solidFill>
              </a:rPr>
              <a:t>stimulatrik</a:t>
            </a:r>
            <a:r>
              <a:rPr lang="en-US" dirty="0">
                <a:solidFill>
                  <a:schemeClr val="bg1">
                    <a:lumMod val="10000"/>
                  </a:schemeClr>
                </a:solidFill>
              </a:rPr>
              <a:t> prolactin </a:t>
            </a:r>
            <a:r>
              <a:rPr lang="en-US" dirty="0" err="1">
                <a:solidFill>
                  <a:schemeClr val="bg1">
                    <a:lumMod val="10000"/>
                  </a:schemeClr>
                </a:solidFill>
              </a:rPr>
              <a:t>pada</a:t>
            </a:r>
            <a:r>
              <a:rPr lang="en-US" dirty="0">
                <a:solidFill>
                  <a:schemeClr val="bg1">
                    <a:lumMod val="10000"/>
                  </a:schemeClr>
                </a:solidFill>
              </a:rPr>
              <a:t> </a:t>
            </a:r>
            <a:r>
              <a:rPr lang="en-US" dirty="0" err="1">
                <a:solidFill>
                  <a:schemeClr val="bg1">
                    <a:lumMod val="10000"/>
                  </a:schemeClr>
                </a:solidFill>
              </a:rPr>
              <a:t>sekresi</a:t>
            </a:r>
            <a:r>
              <a:rPr lang="en-US" dirty="0">
                <a:solidFill>
                  <a:schemeClr val="bg1">
                    <a:lumMod val="10000"/>
                  </a:schemeClr>
                </a:solidFill>
              </a:rPr>
              <a:t> </a:t>
            </a:r>
            <a:r>
              <a:rPr lang="en-US" dirty="0" err="1">
                <a:solidFill>
                  <a:schemeClr val="bg1">
                    <a:lumMod val="10000"/>
                  </a:schemeClr>
                </a:solidFill>
              </a:rPr>
              <a:t>susu</a:t>
            </a:r>
            <a:r>
              <a:rPr lang="en-US" dirty="0">
                <a:solidFill>
                  <a:schemeClr val="bg1">
                    <a:lumMod val="10000"/>
                  </a:schemeClr>
                </a:solidFill>
              </a:rPr>
              <a:t> (</a:t>
            </a:r>
            <a:r>
              <a:rPr lang="en-US" dirty="0" err="1">
                <a:solidFill>
                  <a:schemeClr val="bg1">
                    <a:lumMod val="10000"/>
                  </a:schemeClr>
                </a:solidFill>
              </a:rPr>
              <a:t>perangsang</a:t>
            </a:r>
            <a:r>
              <a:rPr lang="en-US" dirty="0">
                <a:solidFill>
                  <a:schemeClr val="bg1">
                    <a:lumMod val="10000"/>
                  </a:schemeClr>
                </a:solidFill>
              </a:rPr>
              <a:t> </a:t>
            </a:r>
            <a:r>
              <a:rPr lang="en-US" dirty="0" err="1">
                <a:solidFill>
                  <a:schemeClr val="bg1">
                    <a:lumMod val="10000"/>
                  </a:schemeClr>
                </a:solidFill>
              </a:rPr>
              <a:t>utama</a:t>
            </a:r>
            <a:r>
              <a:rPr lang="en-US" dirty="0">
                <a:solidFill>
                  <a:schemeClr val="bg1">
                    <a:lumMod val="10000"/>
                  </a:schemeClr>
                </a:solidFill>
              </a:rPr>
              <a:t> </a:t>
            </a:r>
            <a:r>
              <a:rPr lang="en-US" dirty="0" err="1">
                <a:solidFill>
                  <a:schemeClr val="bg1">
                    <a:lumMod val="10000"/>
                  </a:schemeClr>
                </a:solidFill>
              </a:rPr>
              <a:t>susu</a:t>
            </a:r>
            <a:r>
              <a:rPr lang="en-US" dirty="0">
                <a:solidFill>
                  <a:schemeClr val="bg1">
                    <a:lumMod val="10000"/>
                  </a:schemeClr>
                </a:solidFill>
              </a:rPr>
              <a:t>)</a:t>
            </a:r>
          </a:p>
          <a:p>
            <a:pPr marL="412750" indent="-285750">
              <a:lnSpc>
                <a:spcPct val="150000"/>
              </a:lnSpc>
              <a:buFont typeface="Arial" panose="020B0604020202020204" pitchFamily="34" charset="0"/>
              <a:buChar char="•"/>
              <a:tabLst>
                <a:tab pos="1600200" algn="l"/>
              </a:tabLst>
            </a:pPr>
            <a:r>
              <a:rPr lang="en-US" dirty="0" err="1">
                <a:solidFill>
                  <a:schemeClr val="bg1">
                    <a:lumMod val="10000"/>
                  </a:schemeClr>
                </a:solidFill>
              </a:rPr>
              <a:t>Saat</a:t>
            </a:r>
            <a:r>
              <a:rPr lang="en-US" dirty="0">
                <a:solidFill>
                  <a:schemeClr val="bg1">
                    <a:lumMod val="10000"/>
                  </a:schemeClr>
                </a:solidFill>
              </a:rPr>
              <a:t> </a:t>
            </a:r>
            <a:r>
              <a:rPr lang="en-US" dirty="0" err="1">
                <a:solidFill>
                  <a:schemeClr val="bg1">
                    <a:lumMod val="10000"/>
                  </a:schemeClr>
                </a:solidFill>
              </a:rPr>
              <a:t>keluarnya</a:t>
            </a:r>
            <a:r>
              <a:rPr lang="en-US" dirty="0">
                <a:solidFill>
                  <a:schemeClr val="bg1">
                    <a:lumMod val="10000"/>
                  </a:schemeClr>
                </a:solidFill>
              </a:rPr>
              <a:t> </a:t>
            </a:r>
            <a:r>
              <a:rPr lang="en-US" dirty="0" err="1">
                <a:solidFill>
                  <a:schemeClr val="bg1">
                    <a:lumMod val="10000"/>
                  </a:schemeClr>
                </a:solidFill>
              </a:rPr>
              <a:t>plasenta</a:t>
            </a:r>
            <a:r>
              <a:rPr lang="en-US" dirty="0">
                <a:solidFill>
                  <a:schemeClr val="bg1">
                    <a:lumMod val="10000"/>
                  </a:schemeClr>
                </a:solidFill>
              </a:rPr>
              <a:t> </a:t>
            </a:r>
            <a:r>
              <a:rPr lang="en-US" dirty="0" err="1">
                <a:solidFill>
                  <a:schemeClr val="bg1">
                    <a:lumMod val="10000"/>
                  </a:schemeClr>
                </a:solidFill>
              </a:rPr>
              <a:t>akan</a:t>
            </a:r>
            <a:r>
              <a:rPr lang="en-US" dirty="0">
                <a:solidFill>
                  <a:schemeClr val="bg1">
                    <a:lumMod val="10000"/>
                  </a:schemeClr>
                </a:solidFill>
              </a:rPr>
              <a:t> </a:t>
            </a:r>
            <a:r>
              <a:rPr lang="en-US" dirty="0" err="1">
                <a:solidFill>
                  <a:schemeClr val="bg1">
                    <a:lumMod val="10000"/>
                  </a:schemeClr>
                </a:solidFill>
              </a:rPr>
              <a:t>terjadi</a:t>
            </a:r>
            <a:r>
              <a:rPr lang="en-US" dirty="0">
                <a:solidFill>
                  <a:schemeClr val="bg1">
                    <a:lumMod val="10000"/>
                  </a:schemeClr>
                </a:solidFill>
              </a:rPr>
              <a:t> </a:t>
            </a:r>
            <a:r>
              <a:rPr lang="en-US" dirty="0" err="1">
                <a:solidFill>
                  <a:schemeClr val="bg1">
                    <a:lumMod val="10000"/>
                  </a:schemeClr>
                </a:solidFill>
              </a:rPr>
              <a:t>penurunan</a:t>
            </a:r>
            <a:r>
              <a:rPr lang="en-US" dirty="0">
                <a:solidFill>
                  <a:schemeClr val="bg1">
                    <a:lumMod val="10000"/>
                  </a:schemeClr>
                </a:solidFill>
              </a:rPr>
              <a:t> </a:t>
            </a:r>
            <a:r>
              <a:rPr lang="en-US" dirty="0" err="1">
                <a:solidFill>
                  <a:schemeClr val="bg1">
                    <a:lumMod val="10000"/>
                  </a:schemeClr>
                </a:solidFill>
              </a:rPr>
              <a:t>mendadak</a:t>
            </a:r>
            <a:r>
              <a:rPr lang="en-US" dirty="0">
                <a:solidFill>
                  <a:schemeClr val="bg1">
                    <a:lumMod val="10000"/>
                  </a:schemeClr>
                </a:solidFill>
              </a:rPr>
              <a:t> estrogen </a:t>
            </a:r>
            <a:r>
              <a:rPr lang="en-US" dirty="0" err="1">
                <a:solidFill>
                  <a:schemeClr val="bg1">
                    <a:lumMod val="10000"/>
                  </a:schemeClr>
                </a:solidFill>
              </a:rPr>
              <a:t>dan</a:t>
            </a:r>
            <a:r>
              <a:rPr lang="en-US" dirty="0">
                <a:solidFill>
                  <a:schemeClr val="bg1">
                    <a:lumMod val="10000"/>
                  </a:schemeClr>
                </a:solidFill>
              </a:rPr>
              <a:t> progesterone yang </a:t>
            </a:r>
            <a:r>
              <a:rPr lang="en-US" dirty="0" err="1">
                <a:solidFill>
                  <a:schemeClr val="bg1">
                    <a:lumMod val="10000"/>
                  </a:schemeClr>
                </a:solidFill>
              </a:rPr>
              <a:t>memicu</a:t>
            </a:r>
            <a:r>
              <a:rPr lang="en-US" dirty="0">
                <a:solidFill>
                  <a:schemeClr val="bg1">
                    <a:lumMod val="10000"/>
                  </a:schemeClr>
                </a:solidFill>
              </a:rPr>
              <a:t> </a:t>
            </a:r>
            <a:r>
              <a:rPr lang="en-US" dirty="0" err="1">
                <a:solidFill>
                  <a:schemeClr val="bg1">
                    <a:lumMod val="10000"/>
                  </a:schemeClr>
                </a:solidFill>
              </a:rPr>
              <a:t>laktasi</a:t>
            </a:r>
            <a:r>
              <a:rPr lang="en-US" dirty="0">
                <a:solidFill>
                  <a:schemeClr val="bg1">
                    <a:lumMod val="10000"/>
                  </a:schemeClr>
                </a:solidFill>
              </a:rPr>
              <a:t> </a:t>
            </a:r>
          </a:p>
          <a:p>
            <a:endParaRPr lang="en-US" dirty="0"/>
          </a:p>
        </p:txBody>
      </p:sp>
    </p:spTree>
    <p:extLst>
      <p:ext uri="{BB962C8B-B14F-4D97-AF65-F5344CB8AC3E}">
        <p14:creationId xmlns:p14="http://schemas.microsoft.com/office/powerpoint/2010/main" val="37859856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dirty="0"/>
              <a:t>LAKTASI ATAU BREASTFEEDING</a:t>
            </a:r>
            <a:endParaRPr lang="en-US" dirty="0"/>
          </a:p>
        </p:txBody>
      </p:sp>
      <p:sp>
        <p:nvSpPr>
          <p:cNvPr id="3" name="Content Placeholder 2"/>
          <p:cNvSpPr>
            <a:spLocks noGrp="1"/>
          </p:cNvSpPr>
          <p:nvPr>
            <p:ph idx="1"/>
          </p:nvPr>
        </p:nvSpPr>
        <p:spPr/>
        <p:txBody>
          <a:bodyPr>
            <a:normAutofit fontScale="92500" lnSpcReduction="10000"/>
          </a:bodyPr>
          <a:lstStyle/>
          <a:p>
            <a:pPr algn="just"/>
            <a:r>
              <a:rPr lang="en-US" b="1" dirty="0">
                <a:solidFill>
                  <a:schemeClr val="bg1">
                    <a:lumMod val="10000"/>
                  </a:schemeClr>
                </a:solidFill>
                <a:latin typeface="Barlow" panose="020B0604020202020204" charset="0"/>
              </a:rPr>
              <a:t>Lactation</a:t>
            </a:r>
            <a:r>
              <a:rPr lang="en-US" dirty="0">
                <a:solidFill>
                  <a:schemeClr val="bg1">
                    <a:lumMod val="10000"/>
                  </a:schemeClr>
                </a:solidFill>
                <a:latin typeface="Barlow" panose="020B0604020202020204" charset="0"/>
              </a:rPr>
              <a:t> is the process by which milk is synthesized and secreted from the mammary glands of the postpartum female breast in response to an infant sucking at the nipple. Breast milk provides ideal nutrition and passive immunity for the infant, encourages mild uterine contractions to return the uterus to its pre-pregnancy size (i.e., involution), and induces a substantial metabolic increase in the mother, consuming the fat reserves stored during pregnancy.</a:t>
            </a:r>
          </a:p>
          <a:p>
            <a:pPr marL="114300" indent="0" algn="just">
              <a:buNone/>
            </a:pPr>
            <a:endParaRPr lang="en-US" dirty="0">
              <a:solidFill>
                <a:schemeClr val="bg1">
                  <a:lumMod val="10000"/>
                </a:schemeClr>
              </a:solidFill>
              <a:latin typeface="Barlow" panose="020B0604020202020204" charset="0"/>
            </a:endParaRPr>
          </a:p>
          <a:p>
            <a:pPr algn="just"/>
            <a:r>
              <a:rPr lang="en-US" altLang="en-US" dirty="0">
                <a:solidFill>
                  <a:schemeClr val="bg1">
                    <a:lumMod val="10000"/>
                  </a:schemeClr>
                </a:solidFill>
                <a:latin typeface="Barlow" panose="020B0604020202020204" charset="0"/>
              </a:rPr>
              <a:t>Hormones during </a:t>
            </a:r>
            <a:r>
              <a:rPr lang="en-US" altLang="en-US" b="1" dirty="0">
                <a:solidFill>
                  <a:schemeClr val="bg1">
                    <a:lumMod val="10000"/>
                  </a:schemeClr>
                </a:solidFill>
                <a:latin typeface="Barlow" panose="020B0604020202020204" charset="0"/>
              </a:rPr>
              <a:t>breastfeeding</a:t>
            </a:r>
          </a:p>
          <a:p>
            <a:pPr lvl="1" algn="just">
              <a:buFont typeface="Arial" panose="020B0604020202020204" pitchFamily="34" charset="0"/>
              <a:buChar char="•"/>
            </a:pPr>
            <a:r>
              <a:rPr lang="en-US" altLang="en-US" b="1" dirty="0">
                <a:solidFill>
                  <a:schemeClr val="bg1">
                    <a:lumMod val="10000"/>
                  </a:schemeClr>
                </a:solidFill>
                <a:latin typeface="Barlow" panose="020B0604020202020204" charset="0"/>
              </a:rPr>
              <a:t>Prolactin </a:t>
            </a:r>
            <a:r>
              <a:rPr lang="en-US" altLang="en-US" dirty="0">
                <a:solidFill>
                  <a:schemeClr val="bg1">
                    <a:lumMod val="10000"/>
                  </a:schemeClr>
                </a:solidFill>
                <a:latin typeface="Barlow" panose="020B0604020202020204" charset="0"/>
              </a:rPr>
              <a:t>levels rise with nipple stimulation. Alveolar cells make milk in response to prolactin when the baby sucks</a:t>
            </a:r>
          </a:p>
          <a:p>
            <a:pPr lvl="1" algn="just">
              <a:buFont typeface="Arial" panose="020B0604020202020204" pitchFamily="34" charset="0"/>
              <a:buChar char="•"/>
            </a:pPr>
            <a:r>
              <a:rPr lang="en-US" altLang="en-US" b="1" dirty="0">
                <a:solidFill>
                  <a:schemeClr val="bg1">
                    <a:lumMod val="10000"/>
                  </a:schemeClr>
                </a:solidFill>
                <a:latin typeface="Barlow" panose="020B0604020202020204" charset="0"/>
              </a:rPr>
              <a:t>Oxytocin </a:t>
            </a:r>
            <a:r>
              <a:rPr lang="en-US" altLang="en-US" dirty="0">
                <a:solidFill>
                  <a:schemeClr val="bg1">
                    <a:lumMod val="10000"/>
                  </a:schemeClr>
                </a:solidFill>
                <a:latin typeface="Barlow" panose="020B0604020202020204" charset="0"/>
              </a:rPr>
              <a:t>stimulates milk secretion and is released during the ‘let down’ or milk ejection reflex. After let down, milk travels into the </a:t>
            </a:r>
            <a:r>
              <a:rPr lang="en-US" altLang="en-US" b="1" dirty="0" err="1">
                <a:solidFill>
                  <a:schemeClr val="bg1">
                    <a:lumMod val="10000"/>
                  </a:schemeClr>
                </a:solidFill>
                <a:latin typeface="Barlow" panose="020B0604020202020204" charset="0"/>
              </a:rPr>
              <a:t>ductules</a:t>
            </a:r>
            <a:r>
              <a:rPr lang="en-US" altLang="en-US" dirty="0">
                <a:solidFill>
                  <a:schemeClr val="bg1">
                    <a:lumMod val="10000"/>
                  </a:schemeClr>
                </a:solidFill>
                <a:latin typeface="Barlow" panose="020B0604020202020204" charset="0"/>
              </a:rPr>
              <a:t>, then to the larger – </a:t>
            </a:r>
            <a:r>
              <a:rPr lang="en-US" altLang="en-US" b="1" dirty="0">
                <a:solidFill>
                  <a:schemeClr val="bg1">
                    <a:lumMod val="10000"/>
                  </a:schemeClr>
                </a:solidFill>
                <a:latin typeface="Barlow" panose="020B0604020202020204" charset="0"/>
              </a:rPr>
              <a:t>lactiferous or mammary</a:t>
            </a:r>
            <a:r>
              <a:rPr lang="en-US" altLang="en-US" dirty="0">
                <a:solidFill>
                  <a:schemeClr val="bg1">
                    <a:lumMod val="10000"/>
                  </a:schemeClr>
                </a:solidFill>
                <a:latin typeface="Barlow" panose="020B0604020202020204" charset="0"/>
              </a:rPr>
              <a:t> ducts</a:t>
            </a:r>
          </a:p>
          <a:p>
            <a:endParaRPr lang="en-US" dirty="0"/>
          </a:p>
        </p:txBody>
      </p:sp>
    </p:spTree>
    <p:extLst>
      <p:ext uri="{BB962C8B-B14F-4D97-AF65-F5344CB8AC3E}">
        <p14:creationId xmlns:p14="http://schemas.microsoft.com/office/powerpoint/2010/main" val="24027227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dirty="0"/>
              <a:t>STIMULASI LAKTASI OLEH PENGISAPAN</a:t>
            </a:r>
            <a:endParaRPr lang="en-US" dirty="0"/>
          </a:p>
        </p:txBody>
      </p:sp>
      <p:sp>
        <p:nvSpPr>
          <p:cNvPr id="3" name="Content Placeholder 2"/>
          <p:cNvSpPr>
            <a:spLocks noGrp="1"/>
          </p:cNvSpPr>
          <p:nvPr>
            <p:ph idx="1"/>
          </p:nvPr>
        </p:nvSpPr>
        <p:spPr>
          <a:xfrm>
            <a:off x="1143000" y="2057400"/>
            <a:ext cx="3347113" cy="4038600"/>
          </a:xfrm>
        </p:spPr>
        <p:txBody>
          <a:bodyPr/>
          <a:lstStyle/>
          <a:p>
            <a:r>
              <a:rPr lang="en-US" b="1" dirty="0" err="1">
                <a:solidFill>
                  <a:schemeClr val="bg1">
                    <a:lumMod val="10000"/>
                  </a:schemeClr>
                </a:solidFill>
                <a:latin typeface="Calibri" panose="020F0502020204030204" pitchFamily="34" charset="0"/>
                <a:ea typeface="Calibri" panose="020F0502020204030204" pitchFamily="34" charset="0"/>
                <a:cs typeface="Times New Roman" panose="02020603050405020304" pitchFamily="18" charset="0"/>
              </a:rPr>
              <a:t>Ejeksi</a:t>
            </a:r>
            <a:r>
              <a:rPr lang="en-US" b="1" dirty="0">
                <a:solidFill>
                  <a:schemeClr val="bg1">
                    <a:lumMod val="10000"/>
                  </a:schemeClr>
                </a:solidFill>
                <a:latin typeface="Calibri" panose="020F0502020204030204" pitchFamily="34" charset="0"/>
                <a:ea typeface="Calibri" panose="020F0502020204030204" pitchFamily="34" charset="0"/>
                <a:cs typeface="Times New Roman" panose="02020603050405020304" pitchFamily="18" charset="0"/>
              </a:rPr>
              <a:t> </a:t>
            </a:r>
            <a:r>
              <a:rPr lang="en-US" b="1" dirty="0" err="1">
                <a:solidFill>
                  <a:schemeClr val="bg1">
                    <a:lumMod val="10000"/>
                  </a:schemeClr>
                </a:solidFill>
                <a:latin typeface="Calibri" panose="020F0502020204030204" pitchFamily="34" charset="0"/>
                <a:ea typeface="Calibri" panose="020F0502020204030204" pitchFamily="34" charset="0"/>
                <a:cs typeface="Times New Roman" panose="02020603050405020304" pitchFamily="18" charset="0"/>
              </a:rPr>
              <a:t>susu</a:t>
            </a:r>
            <a:r>
              <a:rPr lang="en-US" b="1" dirty="0">
                <a:solidFill>
                  <a:schemeClr val="bg1">
                    <a:lumMod val="10000"/>
                  </a:schemeClr>
                </a:solidFill>
                <a:latin typeface="Calibri" panose="020F0502020204030204" pitchFamily="34" charset="0"/>
                <a:ea typeface="Calibri" panose="020F0502020204030204" pitchFamily="34" charset="0"/>
                <a:cs typeface="Times New Roman" panose="02020603050405020304" pitchFamily="18" charset="0"/>
              </a:rPr>
              <a:t>, </a:t>
            </a:r>
            <a:r>
              <a:rPr lang="en-US" b="1" dirty="0" err="1">
                <a:solidFill>
                  <a:schemeClr val="bg1">
                    <a:lumMod val="10000"/>
                  </a:schemeClr>
                </a:solidFill>
                <a:latin typeface="Calibri" panose="020F0502020204030204" pitchFamily="34" charset="0"/>
                <a:ea typeface="Calibri" panose="020F0502020204030204" pitchFamily="34" charset="0"/>
                <a:cs typeface="Times New Roman" panose="02020603050405020304" pitchFamily="18" charset="0"/>
              </a:rPr>
              <a:t>atau</a:t>
            </a:r>
            <a:r>
              <a:rPr lang="en-US" b="1" dirty="0">
                <a:solidFill>
                  <a:schemeClr val="bg1">
                    <a:lumMod val="10000"/>
                  </a:schemeClr>
                </a:solidFill>
                <a:latin typeface="Calibri" panose="020F0502020204030204" pitchFamily="34" charset="0"/>
                <a:ea typeface="Calibri" panose="020F0502020204030204" pitchFamily="34" charset="0"/>
                <a:cs typeface="Times New Roman" panose="02020603050405020304" pitchFamily="18" charset="0"/>
              </a:rPr>
              <a:t> milk letdown, </a:t>
            </a:r>
            <a:r>
              <a:rPr lang="en-US" b="1" dirty="0" err="1">
                <a:solidFill>
                  <a:schemeClr val="bg1">
                    <a:lumMod val="10000"/>
                  </a:schemeClr>
                </a:solidFill>
                <a:latin typeface="Calibri" panose="020F0502020204030204" pitchFamily="34" charset="0"/>
                <a:ea typeface="Calibri" panose="020F0502020204030204" pitchFamily="34" charset="0"/>
                <a:cs typeface="Times New Roman" panose="02020603050405020304" pitchFamily="18" charset="0"/>
              </a:rPr>
              <a:t>dipengaruhi</a:t>
            </a:r>
            <a:r>
              <a:rPr lang="en-US" b="1" dirty="0">
                <a:solidFill>
                  <a:schemeClr val="bg1">
                    <a:lumMod val="10000"/>
                  </a:schemeClr>
                </a:solidFill>
                <a:latin typeface="Calibri" panose="020F0502020204030204" pitchFamily="34" charset="0"/>
                <a:ea typeface="Calibri" panose="020F0502020204030204" pitchFamily="34" charset="0"/>
                <a:cs typeface="Times New Roman" panose="02020603050405020304" pitchFamily="18" charset="0"/>
              </a:rPr>
              <a:t> </a:t>
            </a:r>
            <a:r>
              <a:rPr lang="en-US" b="1" dirty="0" err="1">
                <a:solidFill>
                  <a:schemeClr val="bg1">
                    <a:lumMod val="10000"/>
                  </a:schemeClr>
                </a:solidFill>
                <a:latin typeface="Calibri" panose="020F0502020204030204" pitchFamily="34" charset="0"/>
                <a:ea typeface="Calibri" panose="020F0502020204030204" pitchFamily="34" charset="0"/>
                <a:cs typeface="Times New Roman" panose="02020603050405020304" pitchFamily="18" charset="0"/>
              </a:rPr>
              <a:t>oleh</a:t>
            </a:r>
            <a:r>
              <a:rPr lang="en-US" b="1" dirty="0">
                <a:solidFill>
                  <a:schemeClr val="bg1">
                    <a:lumMod val="10000"/>
                  </a:schemeClr>
                </a:solidFill>
                <a:latin typeface="Calibri" panose="020F0502020204030204" pitchFamily="34" charset="0"/>
                <a:ea typeface="Calibri" panose="020F0502020204030204" pitchFamily="34" charset="0"/>
                <a:cs typeface="Times New Roman" panose="02020603050405020304" pitchFamily="18" charset="0"/>
              </a:rPr>
              <a:t> </a:t>
            </a:r>
            <a:r>
              <a:rPr lang="en-US" b="1" dirty="0" err="1">
                <a:solidFill>
                  <a:schemeClr val="bg1">
                    <a:lumMod val="10000"/>
                  </a:schemeClr>
                </a:solidFill>
                <a:latin typeface="Calibri" panose="020F0502020204030204" pitchFamily="34" charset="0"/>
                <a:ea typeface="Calibri" panose="020F0502020204030204" pitchFamily="34" charset="0"/>
                <a:cs typeface="Times New Roman" panose="02020603050405020304" pitchFamily="18" charset="0"/>
              </a:rPr>
              <a:t>oksitosin</a:t>
            </a:r>
            <a:r>
              <a:rPr lang="en-US" b="1" dirty="0">
                <a:solidFill>
                  <a:schemeClr val="bg1">
                    <a:lumMod val="10000"/>
                  </a:schemeClr>
                </a:solidFill>
                <a:latin typeface="Calibri" panose="020F0502020204030204" pitchFamily="34" charset="0"/>
                <a:ea typeface="Calibri" panose="020F0502020204030204" pitchFamily="34" charset="0"/>
                <a:cs typeface="Times New Roman" panose="02020603050405020304" pitchFamily="18" charset="0"/>
              </a:rPr>
              <a:t> </a:t>
            </a:r>
            <a:r>
              <a:rPr lang="en-US" b="1" dirty="0" err="1">
                <a:solidFill>
                  <a:schemeClr val="bg1">
                    <a:lumMod val="10000"/>
                  </a:schemeClr>
                </a:solidFill>
                <a:latin typeface="Calibri" panose="020F0502020204030204" pitchFamily="34" charset="0"/>
                <a:ea typeface="Calibri" panose="020F0502020204030204" pitchFamily="34" charset="0"/>
                <a:cs typeface="Times New Roman" panose="02020603050405020304" pitchFamily="18" charset="0"/>
              </a:rPr>
              <a:t>dan</a:t>
            </a:r>
            <a:r>
              <a:rPr lang="en-US" b="1" dirty="0">
                <a:solidFill>
                  <a:schemeClr val="bg1">
                    <a:lumMod val="10000"/>
                  </a:schemeClr>
                </a:solidFill>
                <a:latin typeface="Calibri" panose="020F0502020204030204" pitchFamily="34" charset="0"/>
                <a:ea typeface="Calibri" panose="020F0502020204030204" pitchFamily="34" charset="0"/>
                <a:cs typeface="Times New Roman" panose="02020603050405020304" pitchFamily="18" charset="0"/>
              </a:rPr>
              <a:t> prolactin. </a:t>
            </a:r>
            <a:r>
              <a:rPr lang="en-US" dirty="0" err="1">
                <a:solidFill>
                  <a:schemeClr val="bg1">
                    <a:lumMod val="10000"/>
                  </a:schemeClr>
                </a:solidFill>
                <a:latin typeface="Calibri" panose="020F0502020204030204" pitchFamily="34" charset="0"/>
                <a:ea typeface="Calibri" panose="020F0502020204030204" pitchFamily="34" charset="0"/>
                <a:cs typeface="Times New Roman" panose="02020603050405020304" pitchFamily="18" charset="0"/>
              </a:rPr>
              <a:t>Pelepasan</a:t>
            </a:r>
            <a:r>
              <a:rPr lang="en-US" dirty="0">
                <a:solidFill>
                  <a:schemeClr val="bg1">
                    <a:lumMod val="10000"/>
                  </a:schemeClr>
                </a:solidFill>
                <a:latin typeface="Calibri" panose="020F0502020204030204" pitchFamily="34" charset="0"/>
                <a:ea typeface="Calibri" panose="020F0502020204030204" pitchFamily="34" charset="0"/>
                <a:cs typeface="Times New Roman" panose="02020603050405020304" pitchFamily="18" charset="0"/>
              </a:rPr>
              <a:t> </a:t>
            </a:r>
            <a:r>
              <a:rPr lang="en-US" dirty="0" err="1">
                <a:solidFill>
                  <a:schemeClr val="bg1">
                    <a:lumMod val="10000"/>
                  </a:schemeClr>
                </a:solidFill>
                <a:latin typeface="Calibri" panose="020F0502020204030204" pitchFamily="34" charset="0"/>
                <a:ea typeface="Calibri" panose="020F0502020204030204" pitchFamily="34" charset="0"/>
                <a:cs typeface="Times New Roman" panose="02020603050405020304" pitchFamily="18" charset="0"/>
              </a:rPr>
              <a:t>kedua</a:t>
            </a:r>
            <a:r>
              <a:rPr lang="en-US" dirty="0">
                <a:solidFill>
                  <a:schemeClr val="bg1">
                    <a:lumMod val="10000"/>
                  </a:schemeClr>
                </a:solidFill>
                <a:latin typeface="Calibri" panose="020F0502020204030204" pitchFamily="34" charset="0"/>
                <a:ea typeface="Calibri" panose="020F0502020204030204" pitchFamily="34" charset="0"/>
                <a:cs typeface="Times New Roman" panose="02020603050405020304" pitchFamily="18" charset="0"/>
              </a:rPr>
              <a:t> </a:t>
            </a:r>
            <a:r>
              <a:rPr lang="en-US" dirty="0" err="1">
                <a:solidFill>
                  <a:schemeClr val="bg1">
                    <a:lumMod val="10000"/>
                  </a:schemeClr>
                </a:solidFill>
                <a:latin typeface="Calibri" panose="020F0502020204030204" pitchFamily="34" charset="0"/>
                <a:ea typeface="Calibri" panose="020F0502020204030204" pitchFamily="34" charset="0"/>
                <a:cs typeface="Times New Roman" panose="02020603050405020304" pitchFamily="18" charset="0"/>
              </a:rPr>
              <a:t>hormon</a:t>
            </a:r>
            <a:r>
              <a:rPr lang="en-US" dirty="0">
                <a:solidFill>
                  <a:schemeClr val="bg1">
                    <a:lumMod val="10000"/>
                  </a:schemeClr>
                </a:solidFill>
                <a:latin typeface="Calibri" panose="020F0502020204030204" pitchFamily="34" charset="0"/>
                <a:ea typeface="Calibri" panose="020F0502020204030204" pitchFamily="34" charset="0"/>
                <a:cs typeface="Times New Roman" panose="02020603050405020304" pitchFamily="18" charset="0"/>
              </a:rPr>
              <a:t> </a:t>
            </a:r>
            <a:r>
              <a:rPr lang="en-US" dirty="0" err="1">
                <a:solidFill>
                  <a:schemeClr val="bg1">
                    <a:lumMod val="10000"/>
                  </a:schemeClr>
                </a:solidFill>
                <a:latin typeface="Calibri" panose="020F0502020204030204" pitchFamily="34" charset="0"/>
                <a:ea typeface="Calibri" panose="020F0502020204030204" pitchFamily="34" charset="0"/>
                <a:cs typeface="Times New Roman" panose="02020603050405020304" pitchFamily="18" charset="0"/>
              </a:rPr>
              <a:t>ini</a:t>
            </a:r>
            <a:r>
              <a:rPr lang="en-US" dirty="0">
                <a:solidFill>
                  <a:schemeClr val="bg1">
                    <a:lumMod val="10000"/>
                  </a:schemeClr>
                </a:solidFill>
                <a:latin typeface="Calibri" panose="020F0502020204030204" pitchFamily="34" charset="0"/>
                <a:ea typeface="Calibri" panose="020F0502020204030204" pitchFamily="34" charset="0"/>
                <a:cs typeface="Times New Roman" panose="02020603050405020304" pitchFamily="18" charset="0"/>
              </a:rPr>
              <a:t> </a:t>
            </a:r>
            <a:r>
              <a:rPr lang="en-US" dirty="0" err="1">
                <a:solidFill>
                  <a:schemeClr val="bg1">
                    <a:lumMod val="10000"/>
                  </a:schemeClr>
                </a:solidFill>
                <a:latin typeface="Calibri" panose="020F0502020204030204" pitchFamily="34" charset="0"/>
                <a:ea typeface="Calibri" panose="020F0502020204030204" pitchFamily="34" charset="0"/>
                <a:cs typeface="Times New Roman" panose="02020603050405020304" pitchFamily="18" charset="0"/>
              </a:rPr>
              <a:t>dirangsang</a:t>
            </a:r>
            <a:r>
              <a:rPr lang="en-US" dirty="0">
                <a:solidFill>
                  <a:schemeClr val="bg1">
                    <a:lumMod val="10000"/>
                  </a:schemeClr>
                </a:solidFill>
                <a:latin typeface="Calibri" panose="020F0502020204030204" pitchFamily="34" charset="0"/>
                <a:ea typeface="Calibri" panose="020F0502020204030204" pitchFamily="34" charset="0"/>
                <a:cs typeface="Times New Roman" panose="02020603050405020304" pitchFamily="18" charset="0"/>
              </a:rPr>
              <a:t> </a:t>
            </a:r>
            <a:r>
              <a:rPr lang="en-US" dirty="0" err="1">
                <a:solidFill>
                  <a:schemeClr val="bg1">
                    <a:lumMod val="10000"/>
                  </a:schemeClr>
                </a:solidFill>
                <a:latin typeface="Calibri" panose="020F0502020204030204" pitchFamily="34" charset="0"/>
                <a:ea typeface="Calibri" panose="020F0502020204030204" pitchFamily="34" charset="0"/>
                <a:cs typeface="Times New Roman" panose="02020603050405020304" pitchFamily="18" charset="0"/>
              </a:rPr>
              <a:t>oleh</a:t>
            </a:r>
            <a:r>
              <a:rPr lang="en-US" dirty="0">
                <a:solidFill>
                  <a:schemeClr val="bg1">
                    <a:lumMod val="10000"/>
                  </a:schemeClr>
                </a:solidFill>
                <a:latin typeface="Calibri" panose="020F0502020204030204" pitchFamily="34" charset="0"/>
                <a:ea typeface="Calibri" panose="020F0502020204030204" pitchFamily="34" charset="0"/>
                <a:cs typeface="Times New Roman" panose="02020603050405020304" pitchFamily="18" charset="0"/>
              </a:rPr>
              <a:t> </a:t>
            </a:r>
            <a:r>
              <a:rPr lang="en-US" dirty="0" err="1">
                <a:solidFill>
                  <a:schemeClr val="bg1">
                    <a:lumMod val="10000"/>
                  </a:schemeClr>
                </a:solidFill>
                <a:latin typeface="Calibri" panose="020F0502020204030204" pitchFamily="34" charset="0"/>
                <a:ea typeface="Calibri" panose="020F0502020204030204" pitchFamily="34" charset="0"/>
                <a:cs typeface="Times New Roman" panose="02020603050405020304" pitchFamily="18" charset="0"/>
              </a:rPr>
              <a:t>refleks</a:t>
            </a:r>
            <a:r>
              <a:rPr lang="en-US" dirty="0">
                <a:solidFill>
                  <a:schemeClr val="bg1">
                    <a:lumMod val="10000"/>
                  </a:schemeClr>
                </a:solidFill>
                <a:latin typeface="Calibri" panose="020F0502020204030204" pitchFamily="34" charset="0"/>
                <a:ea typeface="Calibri" panose="020F0502020204030204" pitchFamily="34" charset="0"/>
                <a:cs typeface="Times New Roman" panose="02020603050405020304" pitchFamily="18" charset="0"/>
              </a:rPr>
              <a:t> </a:t>
            </a:r>
            <a:r>
              <a:rPr lang="en-US" dirty="0" err="1">
                <a:solidFill>
                  <a:schemeClr val="bg1">
                    <a:lumMod val="10000"/>
                  </a:schemeClr>
                </a:solidFill>
                <a:latin typeface="Calibri" panose="020F0502020204030204" pitchFamily="34" charset="0"/>
                <a:ea typeface="Calibri" panose="020F0502020204030204" pitchFamily="34" charset="0"/>
                <a:cs typeface="Times New Roman" panose="02020603050405020304" pitchFamily="18" charset="0"/>
              </a:rPr>
              <a:t>neuroendokrin</a:t>
            </a:r>
            <a:r>
              <a:rPr lang="en-US" dirty="0">
                <a:solidFill>
                  <a:schemeClr val="bg1">
                    <a:lumMod val="10000"/>
                  </a:schemeClr>
                </a:solidFill>
                <a:latin typeface="Calibri" panose="020F0502020204030204" pitchFamily="34" charset="0"/>
                <a:ea typeface="Calibri" panose="020F0502020204030204" pitchFamily="34" charset="0"/>
                <a:cs typeface="Times New Roman" panose="02020603050405020304" pitchFamily="18" charset="0"/>
              </a:rPr>
              <a:t> yang </a:t>
            </a:r>
            <a:r>
              <a:rPr lang="en-US" dirty="0" err="1">
                <a:solidFill>
                  <a:schemeClr val="bg1">
                    <a:lumMod val="10000"/>
                  </a:schemeClr>
                </a:solidFill>
                <a:latin typeface="Calibri" panose="020F0502020204030204" pitchFamily="34" charset="0"/>
                <a:ea typeface="Calibri" panose="020F0502020204030204" pitchFamily="34" charset="0"/>
                <a:cs typeface="Times New Roman" panose="02020603050405020304" pitchFamily="18" charset="0"/>
              </a:rPr>
              <a:t>dipicu</a:t>
            </a:r>
            <a:r>
              <a:rPr lang="en-US" dirty="0">
                <a:solidFill>
                  <a:schemeClr val="bg1">
                    <a:lumMod val="10000"/>
                  </a:schemeClr>
                </a:solidFill>
                <a:latin typeface="Calibri" panose="020F0502020204030204" pitchFamily="34" charset="0"/>
                <a:ea typeface="Calibri" panose="020F0502020204030204" pitchFamily="34" charset="0"/>
                <a:cs typeface="Times New Roman" panose="02020603050405020304" pitchFamily="18" charset="0"/>
              </a:rPr>
              <a:t> </a:t>
            </a:r>
            <a:r>
              <a:rPr lang="en-US" dirty="0" err="1">
                <a:solidFill>
                  <a:schemeClr val="bg1">
                    <a:lumMod val="10000"/>
                  </a:schemeClr>
                </a:solidFill>
                <a:latin typeface="Calibri" panose="020F0502020204030204" pitchFamily="34" charset="0"/>
                <a:ea typeface="Calibri" panose="020F0502020204030204" pitchFamily="34" charset="0"/>
                <a:cs typeface="Times New Roman" panose="02020603050405020304" pitchFamily="18" charset="0"/>
              </a:rPr>
              <a:t>oleh</a:t>
            </a:r>
            <a:r>
              <a:rPr lang="en-US" dirty="0">
                <a:solidFill>
                  <a:schemeClr val="bg1">
                    <a:lumMod val="10000"/>
                  </a:schemeClr>
                </a:solidFill>
                <a:latin typeface="Calibri" panose="020F0502020204030204" pitchFamily="34" charset="0"/>
                <a:ea typeface="Calibri" panose="020F0502020204030204" pitchFamily="34" charset="0"/>
                <a:cs typeface="Times New Roman" panose="02020603050405020304" pitchFamily="18" charset="0"/>
              </a:rPr>
              <a:t> </a:t>
            </a:r>
            <a:r>
              <a:rPr lang="en-US" dirty="0" err="1">
                <a:solidFill>
                  <a:schemeClr val="bg1">
                    <a:lumMod val="10000"/>
                  </a:schemeClr>
                </a:solidFill>
                <a:latin typeface="Calibri" panose="020F0502020204030204" pitchFamily="34" charset="0"/>
                <a:ea typeface="Calibri" panose="020F0502020204030204" pitchFamily="34" charset="0"/>
                <a:cs typeface="Times New Roman" panose="02020603050405020304" pitchFamily="18" charset="0"/>
              </a:rPr>
              <a:t>pengisapan</a:t>
            </a:r>
            <a:r>
              <a:rPr lang="en-US" dirty="0">
                <a:solidFill>
                  <a:schemeClr val="bg1">
                    <a:lumMod val="10000"/>
                  </a:schemeClr>
                </a:solidFill>
                <a:latin typeface="Calibri" panose="020F0502020204030204" pitchFamily="34" charset="0"/>
                <a:ea typeface="Calibri" panose="020F0502020204030204" pitchFamily="34" charset="0"/>
                <a:cs typeface="Times New Roman" panose="02020603050405020304" pitchFamily="18" charset="0"/>
              </a:rPr>
              <a:t>.</a:t>
            </a:r>
            <a:endParaRPr lang="en-US" dirty="0">
              <a:solidFill>
                <a:schemeClr val="bg1">
                  <a:lumMod val="10000"/>
                </a:schemeClr>
              </a:solidFill>
            </a:endParaRPr>
          </a:p>
          <a:p>
            <a:endParaRPr lang="en-US" dirty="0"/>
          </a:p>
        </p:txBody>
      </p:sp>
      <p:pic>
        <p:nvPicPr>
          <p:cNvPr id="4" name="Picture 3" descr="C:\Users\user\Videos\Captures\Guyton_and_Hall_Textbook_of_Medical_Physiology_12th_Ed.pdf and 1 more page - Personal - Microsoft​ Edge 26_05_2021 09.14.46.png">
            <a:extLst>
              <a:ext uri="{FF2B5EF4-FFF2-40B4-BE49-F238E27FC236}">
                <a16:creationId xmlns:a16="http://schemas.microsoft.com/office/drawing/2014/main" id="{25C4ACF2-B4A2-8440-BBD1-4D2F2AE51BA5}"/>
              </a:ext>
            </a:extLst>
          </p:cNvPr>
          <p:cNvPicPr/>
          <p:nvPr/>
        </p:nvPicPr>
        <p:blipFill rotWithShape="1">
          <a:blip r:embed="rId2">
            <a:extLst>
              <a:ext uri="{28A0092B-C50C-407E-A947-70E740481C1C}">
                <a14:useLocalDpi xmlns:a14="http://schemas.microsoft.com/office/drawing/2010/main" val="0"/>
              </a:ext>
            </a:extLst>
          </a:blip>
          <a:srcRect l="23877" t="16258" r="47429" b="9264"/>
          <a:stretch/>
        </p:blipFill>
        <p:spPr bwMode="auto">
          <a:xfrm>
            <a:off x="5885907" y="1463523"/>
            <a:ext cx="4813937" cy="524435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250946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a:t>PELEPASAN PROLAKTIN DAN SEKRESI SUSU</a:t>
            </a:r>
            <a:endParaRPr lang="en-US"/>
          </a:p>
        </p:txBody>
      </p:sp>
      <p:sp>
        <p:nvSpPr>
          <p:cNvPr id="3" name="Content Placeholder 2"/>
          <p:cNvSpPr>
            <a:spLocks noGrp="1"/>
          </p:cNvSpPr>
          <p:nvPr>
            <p:ph idx="1"/>
          </p:nvPr>
        </p:nvSpPr>
        <p:spPr/>
        <p:txBody>
          <a:bodyPr>
            <a:normAutofit fontScale="85000" lnSpcReduction="20000"/>
          </a:bodyPr>
          <a:lstStyle/>
          <a:p>
            <a:pPr marL="285750" indent="-285750" algn="just">
              <a:lnSpc>
                <a:spcPct val="150000"/>
              </a:lnSpc>
              <a:buFont typeface="Arial" panose="020B0604020202020204" pitchFamily="34" charset="0"/>
              <a:buChar char="•"/>
            </a:pPr>
            <a:r>
              <a:rPr lang="en-US" dirty="0" err="1">
                <a:solidFill>
                  <a:schemeClr val="bg1">
                    <a:lumMod val="10000"/>
                  </a:schemeClr>
                </a:solidFill>
                <a:latin typeface="Calibri" panose="020F0502020204030204" pitchFamily="34" charset="0"/>
                <a:ea typeface="Calibri" panose="020F0502020204030204" pitchFamily="34" charset="0"/>
                <a:cs typeface="Times New Roman" panose="02020603050405020304" pitchFamily="18" charset="0"/>
              </a:rPr>
              <a:t>Pengeluaran</a:t>
            </a:r>
            <a:r>
              <a:rPr lang="en-US" dirty="0">
                <a:solidFill>
                  <a:schemeClr val="bg1">
                    <a:lumMod val="10000"/>
                  </a:schemeClr>
                </a:solidFill>
                <a:latin typeface="Calibri" panose="020F0502020204030204" pitchFamily="34" charset="0"/>
                <a:ea typeface="Calibri" panose="020F0502020204030204" pitchFamily="34" charset="0"/>
                <a:cs typeface="Times New Roman" panose="02020603050405020304" pitchFamily="18" charset="0"/>
              </a:rPr>
              <a:t> </a:t>
            </a:r>
            <a:r>
              <a:rPr lang="en-US" dirty="0" err="1">
                <a:solidFill>
                  <a:schemeClr val="bg1">
                    <a:lumMod val="10000"/>
                  </a:schemeClr>
                </a:solidFill>
                <a:latin typeface="Calibri" panose="020F0502020204030204" pitchFamily="34" charset="0"/>
                <a:ea typeface="Calibri" panose="020F0502020204030204" pitchFamily="34" charset="0"/>
                <a:cs typeface="Times New Roman" panose="02020603050405020304" pitchFamily="18" charset="0"/>
              </a:rPr>
              <a:t>prolaktin</a:t>
            </a:r>
            <a:r>
              <a:rPr lang="en-US" dirty="0">
                <a:solidFill>
                  <a:schemeClr val="bg1">
                    <a:lumMod val="10000"/>
                  </a:schemeClr>
                </a:solidFill>
                <a:latin typeface="Calibri" panose="020F0502020204030204" pitchFamily="34" charset="0"/>
                <a:ea typeface="Calibri" panose="020F0502020204030204" pitchFamily="34" charset="0"/>
                <a:cs typeface="Times New Roman" panose="02020603050405020304" pitchFamily="18" charset="0"/>
              </a:rPr>
              <a:t> </a:t>
            </a:r>
            <a:r>
              <a:rPr lang="en-US" dirty="0" err="1">
                <a:solidFill>
                  <a:schemeClr val="bg1">
                    <a:lumMod val="10000"/>
                  </a:schemeClr>
                </a:solidFill>
                <a:latin typeface="Calibri" panose="020F0502020204030204" pitchFamily="34" charset="0"/>
                <a:ea typeface="Calibri" panose="020F0502020204030204" pitchFamily="34" charset="0"/>
                <a:cs typeface="Times New Roman" panose="02020603050405020304" pitchFamily="18" charset="0"/>
              </a:rPr>
              <a:t>oleh</a:t>
            </a:r>
            <a:r>
              <a:rPr lang="en-US" dirty="0">
                <a:solidFill>
                  <a:schemeClr val="bg1">
                    <a:lumMod val="10000"/>
                  </a:schemeClr>
                </a:solidFill>
                <a:latin typeface="Calibri" panose="020F0502020204030204" pitchFamily="34" charset="0"/>
                <a:ea typeface="Calibri" panose="020F0502020204030204" pitchFamily="34" charset="0"/>
                <a:cs typeface="Times New Roman" panose="02020603050405020304" pitchFamily="18" charset="0"/>
              </a:rPr>
              <a:t> </a:t>
            </a:r>
            <a:r>
              <a:rPr lang="en-US" dirty="0" err="1">
                <a:solidFill>
                  <a:schemeClr val="bg1">
                    <a:lumMod val="10000"/>
                  </a:schemeClr>
                </a:solidFill>
                <a:latin typeface="Calibri" panose="020F0502020204030204" pitchFamily="34" charset="0"/>
                <a:ea typeface="Calibri" panose="020F0502020204030204" pitchFamily="34" charset="0"/>
                <a:cs typeface="Times New Roman" panose="02020603050405020304" pitchFamily="18" charset="0"/>
              </a:rPr>
              <a:t>hipofisis</a:t>
            </a:r>
            <a:r>
              <a:rPr lang="en-US" dirty="0">
                <a:solidFill>
                  <a:schemeClr val="bg1">
                    <a:lumMod val="10000"/>
                  </a:schemeClr>
                </a:solidFill>
                <a:latin typeface="Calibri" panose="020F0502020204030204" pitchFamily="34" charset="0"/>
                <a:ea typeface="Calibri" panose="020F0502020204030204" pitchFamily="34" charset="0"/>
                <a:cs typeface="Times New Roman" panose="02020603050405020304" pitchFamily="18" charset="0"/>
              </a:rPr>
              <a:t> anterior </a:t>
            </a:r>
            <a:r>
              <a:rPr lang="en-US" dirty="0" err="1">
                <a:solidFill>
                  <a:schemeClr val="bg1">
                    <a:lumMod val="10000"/>
                  </a:schemeClr>
                </a:solidFill>
                <a:latin typeface="Calibri" panose="020F0502020204030204" pitchFamily="34" charset="0"/>
                <a:ea typeface="Calibri" panose="020F0502020204030204" pitchFamily="34" charset="0"/>
                <a:cs typeface="Times New Roman" panose="02020603050405020304" pitchFamily="18" charset="0"/>
              </a:rPr>
              <a:t>dikontrol</a:t>
            </a:r>
            <a:r>
              <a:rPr lang="en-US" dirty="0">
                <a:solidFill>
                  <a:schemeClr val="bg1">
                    <a:lumMod val="10000"/>
                  </a:schemeClr>
                </a:solidFill>
                <a:latin typeface="Calibri" panose="020F0502020204030204" pitchFamily="34" charset="0"/>
                <a:ea typeface="Calibri" panose="020F0502020204030204" pitchFamily="34" charset="0"/>
                <a:cs typeface="Times New Roman" panose="02020603050405020304" pitchFamily="18" charset="0"/>
              </a:rPr>
              <a:t> </a:t>
            </a:r>
            <a:r>
              <a:rPr lang="en-US" dirty="0" err="1">
                <a:solidFill>
                  <a:schemeClr val="bg1">
                    <a:lumMod val="10000"/>
                  </a:schemeClr>
                </a:solidFill>
                <a:latin typeface="Calibri" panose="020F0502020204030204" pitchFamily="34" charset="0"/>
                <a:ea typeface="Calibri" panose="020F0502020204030204" pitchFamily="34" charset="0"/>
                <a:cs typeface="Times New Roman" panose="02020603050405020304" pitchFamily="18" charset="0"/>
              </a:rPr>
              <a:t>oleh</a:t>
            </a:r>
            <a:r>
              <a:rPr lang="en-US" dirty="0">
                <a:solidFill>
                  <a:schemeClr val="bg1">
                    <a:lumMod val="10000"/>
                  </a:schemeClr>
                </a:solidFill>
                <a:latin typeface="Calibri" panose="020F0502020204030204" pitchFamily="34" charset="0"/>
                <a:ea typeface="Calibri" panose="020F0502020204030204" pitchFamily="34" charset="0"/>
                <a:cs typeface="Times New Roman" panose="02020603050405020304" pitchFamily="18" charset="0"/>
              </a:rPr>
              <a:t> </a:t>
            </a:r>
            <a:r>
              <a:rPr lang="en-US" dirty="0" err="1">
                <a:solidFill>
                  <a:schemeClr val="bg1">
                    <a:lumMod val="10000"/>
                  </a:schemeClr>
                </a:solidFill>
                <a:latin typeface="Calibri" panose="020F0502020204030204" pitchFamily="34" charset="0"/>
                <a:ea typeface="Calibri" panose="020F0502020204030204" pitchFamily="34" charset="0"/>
                <a:cs typeface="Times New Roman" panose="02020603050405020304" pitchFamily="18" charset="0"/>
              </a:rPr>
              <a:t>dua</a:t>
            </a:r>
            <a:r>
              <a:rPr lang="en-US" dirty="0">
                <a:solidFill>
                  <a:schemeClr val="bg1">
                    <a:lumMod val="10000"/>
                  </a:schemeClr>
                </a:solidFill>
                <a:latin typeface="Calibri" panose="020F0502020204030204" pitchFamily="34" charset="0"/>
                <a:ea typeface="Calibri" panose="020F0502020204030204" pitchFamily="34" charset="0"/>
                <a:cs typeface="Times New Roman" panose="02020603050405020304" pitchFamily="18" charset="0"/>
              </a:rPr>
              <a:t> </a:t>
            </a:r>
            <a:r>
              <a:rPr lang="en-US" dirty="0" err="1">
                <a:solidFill>
                  <a:schemeClr val="bg1">
                    <a:lumMod val="10000"/>
                  </a:schemeClr>
                </a:solidFill>
                <a:latin typeface="Calibri" panose="020F0502020204030204" pitchFamily="34" charset="0"/>
                <a:ea typeface="Calibri" panose="020F0502020204030204" pitchFamily="34" charset="0"/>
                <a:cs typeface="Times New Roman" panose="02020603050405020304" pitchFamily="18" charset="0"/>
              </a:rPr>
              <a:t>sekresi</a:t>
            </a:r>
            <a:r>
              <a:rPr lang="en-US" dirty="0">
                <a:solidFill>
                  <a:schemeClr val="bg1">
                    <a:lumMod val="10000"/>
                  </a:schemeClr>
                </a:solidFill>
                <a:latin typeface="Calibri" panose="020F0502020204030204" pitchFamily="34" charset="0"/>
                <a:ea typeface="Calibri" panose="020F0502020204030204" pitchFamily="34" charset="0"/>
                <a:cs typeface="Times New Roman" panose="02020603050405020304" pitchFamily="18" charset="0"/>
              </a:rPr>
              <a:t> </a:t>
            </a:r>
            <a:r>
              <a:rPr lang="en-US" dirty="0" err="1">
                <a:solidFill>
                  <a:schemeClr val="bg1">
                    <a:lumMod val="10000"/>
                  </a:schemeClr>
                </a:solidFill>
                <a:latin typeface="Calibri" panose="020F0502020204030204" pitchFamily="34" charset="0"/>
                <a:ea typeface="Calibri" panose="020F0502020204030204" pitchFamily="34" charset="0"/>
                <a:cs typeface="Times New Roman" panose="02020603050405020304" pitchFamily="18" charset="0"/>
              </a:rPr>
              <a:t>hipotalamus</a:t>
            </a:r>
            <a:r>
              <a:rPr lang="en-US" dirty="0">
                <a:solidFill>
                  <a:schemeClr val="bg1">
                    <a:lumMod val="10000"/>
                  </a:schemeClr>
                </a:solidFill>
                <a:latin typeface="Calibri" panose="020F0502020204030204" pitchFamily="34" charset="0"/>
                <a:ea typeface="Calibri" panose="020F0502020204030204" pitchFamily="34" charset="0"/>
                <a:cs typeface="Times New Roman" panose="02020603050405020304" pitchFamily="18" charset="0"/>
              </a:rPr>
              <a:t>: </a:t>
            </a:r>
            <a:r>
              <a:rPr lang="en-US" b="1" dirty="0">
                <a:solidFill>
                  <a:schemeClr val="bg1">
                    <a:lumMod val="10000"/>
                  </a:schemeClr>
                </a:solidFill>
                <a:latin typeface="Calibri" panose="020F0502020204030204" pitchFamily="34" charset="0"/>
                <a:ea typeface="Calibri" panose="020F0502020204030204" pitchFamily="34" charset="0"/>
                <a:cs typeface="Times New Roman" panose="02020603050405020304" pitchFamily="18" charset="0"/>
              </a:rPr>
              <a:t>prolactin-inhibiting hormone (PIH) </a:t>
            </a:r>
            <a:r>
              <a:rPr lang="en-US" b="1" dirty="0" err="1">
                <a:solidFill>
                  <a:schemeClr val="bg1">
                    <a:lumMod val="10000"/>
                  </a:schemeClr>
                </a:solidFill>
                <a:latin typeface="Calibri" panose="020F0502020204030204" pitchFamily="34" charset="0"/>
                <a:ea typeface="Calibri" panose="020F0502020204030204" pitchFamily="34" charset="0"/>
                <a:cs typeface="Times New Roman" panose="02020603050405020304" pitchFamily="18" charset="0"/>
              </a:rPr>
              <a:t>dan</a:t>
            </a:r>
            <a:r>
              <a:rPr lang="en-US" b="1" dirty="0">
                <a:solidFill>
                  <a:schemeClr val="bg1">
                    <a:lumMod val="10000"/>
                  </a:schemeClr>
                </a:solidFill>
                <a:latin typeface="Calibri" panose="020F0502020204030204" pitchFamily="34" charset="0"/>
                <a:ea typeface="Calibri" panose="020F0502020204030204" pitchFamily="34" charset="0"/>
                <a:cs typeface="Times New Roman" panose="02020603050405020304" pitchFamily="18" charset="0"/>
              </a:rPr>
              <a:t> prolactin-releasing hormone (PRI-1)</a:t>
            </a:r>
            <a:r>
              <a:rPr lang="en-US" dirty="0">
                <a:solidFill>
                  <a:schemeClr val="bg1">
                    <a:lumMod val="10000"/>
                  </a:schemeClr>
                </a:solidFill>
                <a:latin typeface="Calibri" panose="020F0502020204030204" pitchFamily="34" charset="0"/>
                <a:ea typeface="Calibri" panose="020F0502020204030204" pitchFamily="34" charset="0"/>
                <a:cs typeface="Times New Roman" panose="02020603050405020304" pitchFamily="18" charset="0"/>
              </a:rPr>
              <a:t>.</a:t>
            </a:r>
          </a:p>
          <a:p>
            <a:pPr marL="285750" indent="-285750" algn="just">
              <a:lnSpc>
                <a:spcPct val="150000"/>
              </a:lnSpc>
              <a:buFont typeface="Arial" panose="020B0604020202020204" pitchFamily="34" charset="0"/>
              <a:buChar char="•"/>
            </a:pPr>
            <a:r>
              <a:rPr lang="en-US" dirty="0" err="1">
                <a:solidFill>
                  <a:schemeClr val="bg1">
                    <a:lumMod val="10000"/>
                  </a:schemeClr>
                </a:solidFill>
              </a:rPr>
              <a:t>Selama</a:t>
            </a:r>
            <a:r>
              <a:rPr lang="en-US" dirty="0">
                <a:solidFill>
                  <a:schemeClr val="bg1">
                    <a:lumMod val="10000"/>
                  </a:schemeClr>
                </a:solidFill>
              </a:rPr>
              <a:t> </a:t>
            </a:r>
            <a:r>
              <a:rPr lang="en-US" dirty="0" err="1">
                <a:solidFill>
                  <a:schemeClr val="bg1">
                    <a:lumMod val="10000"/>
                  </a:schemeClr>
                </a:solidFill>
              </a:rPr>
              <a:t>laktasi</a:t>
            </a:r>
            <a:r>
              <a:rPr lang="en-US" dirty="0">
                <a:solidFill>
                  <a:schemeClr val="bg1">
                    <a:lumMod val="10000"/>
                  </a:schemeClr>
                </a:solidFill>
              </a:rPr>
              <a:t>, </a:t>
            </a:r>
            <a:r>
              <a:rPr lang="en-US" dirty="0" err="1">
                <a:solidFill>
                  <a:schemeClr val="bg1">
                    <a:lumMod val="10000"/>
                  </a:schemeClr>
                </a:solidFill>
              </a:rPr>
              <a:t>setiap</a:t>
            </a:r>
            <a:r>
              <a:rPr lang="en-US" dirty="0">
                <a:solidFill>
                  <a:schemeClr val="bg1">
                    <a:lumMod val="10000"/>
                  </a:schemeClr>
                </a:solidFill>
              </a:rPr>
              <a:t> kali </a:t>
            </a:r>
            <a:r>
              <a:rPr lang="en-US" dirty="0" err="1">
                <a:solidFill>
                  <a:schemeClr val="bg1">
                    <a:lumMod val="10000"/>
                  </a:schemeClr>
                </a:solidFill>
              </a:rPr>
              <a:t>bayi</a:t>
            </a:r>
            <a:r>
              <a:rPr lang="en-US" dirty="0">
                <a:solidFill>
                  <a:schemeClr val="bg1">
                    <a:lumMod val="10000"/>
                  </a:schemeClr>
                </a:solidFill>
              </a:rPr>
              <a:t> </a:t>
            </a:r>
            <a:r>
              <a:rPr lang="en-US" dirty="0" err="1">
                <a:solidFill>
                  <a:schemeClr val="bg1">
                    <a:lumMod val="10000"/>
                  </a:schemeClr>
                </a:solidFill>
              </a:rPr>
              <a:t>mengisap</a:t>
            </a:r>
            <a:r>
              <a:rPr lang="en-US" dirty="0">
                <a:solidFill>
                  <a:schemeClr val="bg1">
                    <a:lumMod val="10000"/>
                  </a:schemeClr>
                </a:solidFill>
              </a:rPr>
              <a:t> </a:t>
            </a:r>
            <a:r>
              <a:rPr lang="en-US" dirty="0" err="1">
                <a:solidFill>
                  <a:schemeClr val="bg1">
                    <a:lumMod val="10000"/>
                  </a:schemeClr>
                </a:solidFill>
              </a:rPr>
              <a:t>terjadi</a:t>
            </a:r>
            <a:r>
              <a:rPr lang="en-US" dirty="0">
                <a:solidFill>
                  <a:schemeClr val="bg1">
                    <a:lumMod val="10000"/>
                  </a:schemeClr>
                </a:solidFill>
              </a:rPr>
              <a:t> </a:t>
            </a:r>
            <a:r>
              <a:rPr lang="en-US" dirty="0" err="1">
                <a:solidFill>
                  <a:schemeClr val="bg1">
                    <a:lumMod val="10000"/>
                  </a:schemeClr>
                </a:solidFill>
              </a:rPr>
              <a:t>letupan</a:t>
            </a:r>
            <a:r>
              <a:rPr lang="en-US" dirty="0">
                <a:solidFill>
                  <a:schemeClr val="bg1">
                    <a:lumMod val="10000"/>
                  </a:schemeClr>
                </a:solidFill>
              </a:rPr>
              <a:t> </a:t>
            </a:r>
            <a:r>
              <a:rPr lang="en-US" dirty="0" err="1">
                <a:solidFill>
                  <a:schemeClr val="bg1">
                    <a:lumMod val="10000"/>
                  </a:schemeClr>
                </a:solidFill>
              </a:rPr>
              <a:t>sekresi</a:t>
            </a:r>
            <a:r>
              <a:rPr lang="en-US" dirty="0">
                <a:solidFill>
                  <a:schemeClr val="bg1">
                    <a:lumMod val="10000"/>
                  </a:schemeClr>
                </a:solidFill>
              </a:rPr>
              <a:t> </a:t>
            </a:r>
            <a:r>
              <a:rPr lang="en-US" dirty="0" err="1">
                <a:solidFill>
                  <a:schemeClr val="bg1">
                    <a:lumMod val="10000"/>
                  </a:schemeClr>
                </a:solidFill>
              </a:rPr>
              <a:t>prolaktin</a:t>
            </a:r>
            <a:r>
              <a:rPr lang="en-US" dirty="0">
                <a:solidFill>
                  <a:schemeClr val="bg1">
                    <a:lumMod val="10000"/>
                  </a:schemeClr>
                </a:solidFill>
              </a:rPr>
              <a:t>. </a:t>
            </a:r>
          </a:p>
          <a:p>
            <a:pPr marL="285750" indent="-285750" algn="just">
              <a:lnSpc>
                <a:spcPct val="150000"/>
              </a:lnSpc>
              <a:buFont typeface="Arial" panose="020B0604020202020204" pitchFamily="34" charset="0"/>
              <a:buChar char="•"/>
            </a:pPr>
            <a:r>
              <a:rPr lang="en-US" dirty="0" err="1">
                <a:solidFill>
                  <a:schemeClr val="bg1">
                    <a:lumMod val="10000"/>
                  </a:schemeClr>
                </a:solidFill>
              </a:rPr>
              <a:t>Impuls-impuls</a:t>
            </a:r>
            <a:r>
              <a:rPr lang="en-US" dirty="0">
                <a:solidFill>
                  <a:schemeClr val="bg1">
                    <a:lumMod val="10000"/>
                  </a:schemeClr>
                </a:solidFill>
              </a:rPr>
              <a:t> </a:t>
            </a:r>
            <a:r>
              <a:rPr lang="en-US" dirty="0" err="1">
                <a:solidFill>
                  <a:schemeClr val="bg1">
                    <a:lumMod val="10000"/>
                  </a:schemeClr>
                </a:solidFill>
              </a:rPr>
              <a:t>aferen</a:t>
            </a:r>
            <a:r>
              <a:rPr lang="en-US" dirty="0">
                <a:solidFill>
                  <a:schemeClr val="bg1">
                    <a:lumMod val="10000"/>
                  </a:schemeClr>
                </a:solidFill>
              </a:rPr>
              <a:t> </a:t>
            </a:r>
            <a:r>
              <a:rPr lang="en-US" dirty="0" err="1">
                <a:solidFill>
                  <a:schemeClr val="bg1">
                    <a:lumMod val="10000"/>
                  </a:schemeClr>
                </a:solidFill>
              </a:rPr>
              <a:t>dibawa</a:t>
            </a:r>
            <a:r>
              <a:rPr lang="en-US" dirty="0">
                <a:solidFill>
                  <a:schemeClr val="bg1">
                    <a:lumMod val="10000"/>
                  </a:schemeClr>
                </a:solidFill>
              </a:rPr>
              <a:t> </a:t>
            </a:r>
            <a:r>
              <a:rPr lang="en-US" dirty="0" err="1">
                <a:solidFill>
                  <a:schemeClr val="bg1">
                    <a:lumMod val="10000"/>
                  </a:schemeClr>
                </a:solidFill>
              </a:rPr>
              <a:t>oleh</a:t>
            </a:r>
            <a:r>
              <a:rPr lang="en-US" dirty="0">
                <a:solidFill>
                  <a:schemeClr val="bg1">
                    <a:lumMod val="10000"/>
                  </a:schemeClr>
                </a:solidFill>
              </a:rPr>
              <a:t> </a:t>
            </a:r>
            <a:r>
              <a:rPr lang="en-US" dirty="0" err="1">
                <a:solidFill>
                  <a:schemeClr val="bg1">
                    <a:lumMod val="10000"/>
                  </a:schemeClr>
                </a:solidFill>
              </a:rPr>
              <a:t>korda</a:t>
            </a:r>
            <a:r>
              <a:rPr lang="en-US" dirty="0">
                <a:solidFill>
                  <a:schemeClr val="bg1">
                    <a:lumMod val="10000"/>
                  </a:schemeClr>
                </a:solidFill>
              </a:rPr>
              <a:t> </a:t>
            </a:r>
            <a:r>
              <a:rPr lang="en-US" dirty="0" err="1">
                <a:solidFill>
                  <a:schemeClr val="bg1">
                    <a:lumMod val="10000"/>
                  </a:schemeClr>
                </a:solidFill>
              </a:rPr>
              <a:t>spinalis</a:t>
            </a:r>
            <a:r>
              <a:rPr lang="en-US" dirty="0">
                <a:solidFill>
                  <a:schemeClr val="bg1">
                    <a:lumMod val="10000"/>
                  </a:schemeClr>
                </a:solidFill>
              </a:rPr>
              <a:t> </a:t>
            </a:r>
            <a:r>
              <a:rPr lang="en-US" dirty="0" err="1">
                <a:solidFill>
                  <a:schemeClr val="bg1">
                    <a:lumMod val="10000"/>
                  </a:schemeClr>
                </a:solidFill>
              </a:rPr>
              <a:t>ke</a:t>
            </a:r>
            <a:r>
              <a:rPr lang="en-US" dirty="0">
                <a:solidFill>
                  <a:schemeClr val="bg1">
                    <a:lumMod val="10000"/>
                  </a:schemeClr>
                </a:solidFill>
              </a:rPr>
              <a:t> </a:t>
            </a:r>
            <a:r>
              <a:rPr lang="en-US" dirty="0" err="1">
                <a:solidFill>
                  <a:schemeClr val="bg1">
                    <a:lumMod val="10000"/>
                  </a:schemeClr>
                </a:solidFill>
              </a:rPr>
              <a:t>hipotalamus</a:t>
            </a:r>
            <a:r>
              <a:rPr lang="en-US" dirty="0">
                <a:solidFill>
                  <a:schemeClr val="bg1">
                    <a:lumMod val="10000"/>
                  </a:schemeClr>
                </a:solidFill>
              </a:rPr>
              <a:t>. </a:t>
            </a:r>
          </a:p>
          <a:p>
            <a:pPr marL="285750" indent="-285750" algn="just">
              <a:lnSpc>
                <a:spcPct val="150000"/>
              </a:lnSpc>
              <a:buFont typeface="Arial" panose="020B0604020202020204" pitchFamily="34" charset="0"/>
              <a:buChar char="•"/>
            </a:pPr>
            <a:r>
              <a:rPr lang="en-US" dirty="0" err="1">
                <a:solidFill>
                  <a:schemeClr val="bg1">
                    <a:lumMod val="10000"/>
                  </a:schemeClr>
                </a:solidFill>
              </a:rPr>
              <a:t>Refleks</a:t>
            </a:r>
            <a:r>
              <a:rPr lang="en-US" dirty="0">
                <a:solidFill>
                  <a:schemeClr val="bg1">
                    <a:lumMod val="10000"/>
                  </a:schemeClr>
                </a:solidFill>
              </a:rPr>
              <a:t> </a:t>
            </a:r>
            <a:r>
              <a:rPr lang="en-US" dirty="0" err="1">
                <a:solidFill>
                  <a:schemeClr val="bg1">
                    <a:lumMod val="10000"/>
                  </a:schemeClr>
                </a:solidFill>
              </a:rPr>
              <a:t>ini</a:t>
            </a:r>
            <a:r>
              <a:rPr lang="en-US" dirty="0">
                <a:solidFill>
                  <a:schemeClr val="bg1">
                    <a:lumMod val="10000"/>
                  </a:schemeClr>
                </a:solidFill>
              </a:rPr>
              <a:t> </a:t>
            </a:r>
            <a:r>
              <a:rPr lang="en-US" dirty="0" err="1">
                <a:solidFill>
                  <a:schemeClr val="bg1">
                    <a:lumMod val="10000"/>
                  </a:schemeClr>
                </a:solidFill>
              </a:rPr>
              <a:t>akhirnya</a:t>
            </a:r>
            <a:r>
              <a:rPr lang="en-US" dirty="0">
                <a:solidFill>
                  <a:schemeClr val="bg1">
                    <a:lumMod val="10000"/>
                  </a:schemeClr>
                </a:solidFill>
              </a:rPr>
              <a:t> </a:t>
            </a:r>
            <a:r>
              <a:rPr lang="en-US" dirty="0" err="1">
                <a:solidFill>
                  <a:schemeClr val="bg1">
                    <a:lumMod val="10000"/>
                  </a:schemeClr>
                </a:solidFill>
              </a:rPr>
              <a:t>menyebabkan</a:t>
            </a:r>
            <a:r>
              <a:rPr lang="en-US" dirty="0">
                <a:solidFill>
                  <a:schemeClr val="bg1">
                    <a:lumMod val="10000"/>
                  </a:schemeClr>
                </a:solidFill>
              </a:rPr>
              <a:t> </a:t>
            </a:r>
            <a:r>
              <a:rPr lang="en-US" dirty="0" err="1">
                <a:solidFill>
                  <a:schemeClr val="bg1">
                    <a:lumMod val="10000"/>
                  </a:schemeClr>
                </a:solidFill>
              </a:rPr>
              <a:t>pelepasan</a:t>
            </a:r>
            <a:r>
              <a:rPr lang="en-US" dirty="0">
                <a:solidFill>
                  <a:schemeClr val="bg1">
                    <a:lumMod val="10000"/>
                  </a:schemeClr>
                </a:solidFill>
              </a:rPr>
              <a:t> </a:t>
            </a:r>
            <a:r>
              <a:rPr lang="en-US" dirty="0" err="1">
                <a:solidFill>
                  <a:schemeClr val="bg1">
                    <a:lumMod val="10000"/>
                  </a:schemeClr>
                </a:solidFill>
              </a:rPr>
              <a:t>prolaktin</a:t>
            </a:r>
            <a:r>
              <a:rPr lang="en-US" dirty="0">
                <a:solidFill>
                  <a:schemeClr val="bg1">
                    <a:lumMod val="10000"/>
                  </a:schemeClr>
                </a:solidFill>
              </a:rPr>
              <a:t> </a:t>
            </a:r>
            <a:r>
              <a:rPr lang="en-US" dirty="0" err="1">
                <a:solidFill>
                  <a:schemeClr val="bg1">
                    <a:lumMod val="10000"/>
                  </a:schemeClr>
                </a:solidFill>
              </a:rPr>
              <a:t>oleh</a:t>
            </a:r>
            <a:r>
              <a:rPr lang="en-US" dirty="0">
                <a:solidFill>
                  <a:schemeClr val="bg1">
                    <a:lumMod val="10000"/>
                  </a:schemeClr>
                </a:solidFill>
              </a:rPr>
              <a:t> </a:t>
            </a:r>
            <a:r>
              <a:rPr lang="en-US" dirty="0" err="1">
                <a:solidFill>
                  <a:schemeClr val="bg1">
                    <a:lumMod val="10000"/>
                  </a:schemeClr>
                </a:solidFill>
              </a:rPr>
              <a:t>hipofisis</a:t>
            </a:r>
            <a:r>
              <a:rPr lang="en-US" dirty="0">
                <a:solidFill>
                  <a:schemeClr val="bg1">
                    <a:lumMod val="10000"/>
                  </a:schemeClr>
                </a:solidFill>
              </a:rPr>
              <a:t> anterior, </a:t>
            </a:r>
            <a:r>
              <a:rPr lang="en-US" dirty="0" err="1">
                <a:solidFill>
                  <a:schemeClr val="bg1">
                    <a:lumMod val="10000"/>
                  </a:schemeClr>
                </a:solidFill>
              </a:rPr>
              <a:t>meskipun</a:t>
            </a:r>
            <a:r>
              <a:rPr lang="en-US" dirty="0">
                <a:solidFill>
                  <a:schemeClr val="bg1">
                    <a:lumMod val="10000"/>
                  </a:schemeClr>
                </a:solidFill>
              </a:rPr>
              <a:t> </a:t>
            </a:r>
            <a:r>
              <a:rPr lang="en-US" dirty="0" err="1">
                <a:solidFill>
                  <a:schemeClr val="bg1">
                    <a:lumMod val="10000"/>
                  </a:schemeClr>
                </a:solidFill>
              </a:rPr>
              <a:t>belum</a:t>
            </a:r>
            <a:r>
              <a:rPr lang="en-US" dirty="0">
                <a:solidFill>
                  <a:schemeClr val="bg1">
                    <a:lumMod val="10000"/>
                  </a:schemeClr>
                </a:solidFill>
              </a:rPr>
              <a:t> </a:t>
            </a:r>
            <a:r>
              <a:rPr lang="en-US" dirty="0" err="1">
                <a:solidFill>
                  <a:schemeClr val="bg1">
                    <a:lumMod val="10000"/>
                  </a:schemeClr>
                </a:solidFill>
              </a:rPr>
              <a:t>jelas</a:t>
            </a:r>
            <a:r>
              <a:rPr lang="en-US" dirty="0">
                <a:solidFill>
                  <a:schemeClr val="bg1">
                    <a:lumMod val="10000"/>
                  </a:schemeClr>
                </a:solidFill>
              </a:rPr>
              <a:t> </a:t>
            </a:r>
            <a:r>
              <a:rPr lang="en-US" dirty="0" err="1">
                <a:solidFill>
                  <a:schemeClr val="bg1">
                    <a:lumMod val="10000"/>
                  </a:schemeClr>
                </a:solidFill>
              </a:rPr>
              <a:t>apakah</a:t>
            </a:r>
            <a:r>
              <a:rPr lang="en-US" dirty="0">
                <a:solidFill>
                  <a:schemeClr val="bg1">
                    <a:lumMod val="10000"/>
                  </a:schemeClr>
                </a:solidFill>
              </a:rPr>
              <a:t> </a:t>
            </a:r>
            <a:r>
              <a:rPr lang="en-US" dirty="0" err="1">
                <a:solidFill>
                  <a:schemeClr val="bg1">
                    <a:lumMod val="10000"/>
                  </a:schemeClr>
                </a:solidFill>
              </a:rPr>
              <a:t>ini</a:t>
            </a:r>
            <a:r>
              <a:rPr lang="en-US" dirty="0">
                <a:solidFill>
                  <a:schemeClr val="bg1">
                    <a:lumMod val="10000"/>
                  </a:schemeClr>
                </a:solidFill>
              </a:rPr>
              <a:t> </a:t>
            </a:r>
            <a:r>
              <a:rPr lang="en-US" dirty="0" err="1">
                <a:solidFill>
                  <a:schemeClr val="bg1">
                    <a:lumMod val="10000"/>
                  </a:schemeClr>
                </a:solidFill>
              </a:rPr>
              <a:t>disebabkan</a:t>
            </a:r>
            <a:r>
              <a:rPr lang="en-US" dirty="0">
                <a:solidFill>
                  <a:schemeClr val="bg1">
                    <a:lumMod val="10000"/>
                  </a:schemeClr>
                </a:solidFill>
              </a:rPr>
              <a:t> </a:t>
            </a:r>
            <a:r>
              <a:rPr lang="en-US" dirty="0" err="1">
                <a:solidFill>
                  <a:schemeClr val="bg1">
                    <a:lumMod val="10000"/>
                  </a:schemeClr>
                </a:solidFill>
              </a:rPr>
              <a:t>oleh</a:t>
            </a:r>
            <a:r>
              <a:rPr lang="en-US" dirty="0">
                <a:solidFill>
                  <a:schemeClr val="bg1">
                    <a:lumMod val="10000"/>
                  </a:schemeClr>
                </a:solidFill>
              </a:rPr>
              <a:t> </a:t>
            </a:r>
            <a:r>
              <a:rPr lang="en-US" dirty="0" err="1">
                <a:solidFill>
                  <a:schemeClr val="bg1">
                    <a:lumMod val="10000"/>
                  </a:schemeClr>
                </a:solidFill>
              </a:rPr>
              <a:t>inhibisi</a:t>
            </a:r>
            <a:r>
              <a:rPr lang="en-US" dirty="0">
                <a:solidFill>
                  <a:schemeClr val="bg1">
                    <a:lumMod val="10000"/>
                  </a:schemeClr>
                </a:solidFill>
              </a:rPr>
              <a:t> </a:t>
            </a:r>
            <a:r>
              <a:rPr lang="en-US" dirty="0" err="1">
                <a:solidFill>
                  <a:schemeClr val="bg1">
                    <a:lumMod val="10000"/>
                  </a:schemeClr>
                </a:solidFill>
              </a:rPr>
              <a:t>sekresi</a:t>
            </a:r>
            <a:r>
              <a:rPr lang="en-US" dirty="0">
                <a:solidFill>
                  <a:schemeClr val="bg1">
                    <a:lumMod val="10000"/>
                  </a:schemeClr>
                </a:solidFill>
              </a:rPr>
              <a:t> PIH, </a:t>
            </a:r>
            <a:r>
              <a:rPr lang="en-US" dirty="0" err="1">
                <a:solidFill>
                  <a:schemeClr val="bg1">
                    <a:lumMod val="10000"/>
                  </a:schemeClr>
                </a:solidFill>
              </a:rPr>
              <a:t>atau</a:t>
            </a:r>
            <a:r>
              <a:rPr lang="en-US" dirty="0">
                <a:solidFill>
                  <a:schemeClr val="bg1">
                    <a:lumMod val="10000"/>
                  </a:schemeClr>
                </a:solidFill>
              </a:rPr>
              <a:t> </a:t>
            </a:r>
            <a:r>
              <a:rPr lang="en-US" dirty="0" err="1">
                <a:solidFill>
                  <a:schemeClr val="bg1">
                    <a:lumMod val="10000"/>
                  </a:schemeClr>
                </a:solidFill>
              </a:rPr>
              <a:t>stimulasi</a:t>
            </a:r>
            <a:r>
              <a:rPr lang="en-US" dirty="0">
                <a:solidFill>
                  <a:schemeClr val="bg1">
                    <a:lumMod val="10000"/>
                  </a:schemeClr>
                </a:solidFill>
              </a:rPr>
              <a:t> PRH, </a:t>
            </a:r>
            <a:r>
              <a:rPr lang="en-US" dirty="0" err="1">
                <a:solidFill>
                  <a:schemeClr val="bg1">
                    <a:lumMod val="10000"/>
                  </a:schemeClr>
                </a:solidFill>
              </a:rPr>
              <a:t>atau</a:t>
            </a:r>
            <a:r>
              <a:rPr lang="en-US" dirty="0">
                <a:solidFill>
                  <a:schemeClr val="bg1">
                    <a:lumMod val="10000"/>
                  </a:schemeClr>
                </a:solidFill>
              </a:rPr>
              <a:t> </a:t>
            </a:r>
            <a:r>
              <a:rPr lang="en-US" dirty="0" err="1">
                <a:solidFill>
                  <a:schemeClr val="bg1">
                    <a:lumMod val="10000"/>
                  </a:schemeClr>
                </a:solidFill>
              </a:rPr>
              <a:t>keduanya</a:t>
            </a:r>
            <a:r>
              <a:rPr lang="en-US" dirty="0">
                <a:solidFill>
                  <a:schemeClr val="bg1">
                    <a:lumMod val="10000"/>
                  </a:schemeClr>
                </a:solidFill>
              </a:rPr>
              <a:t>.</a:t>
            </a:r>
          </a:p>
          <a:p>
            <a:pPr marL="285750" indent="-285750" algn="just">
              <a:lnSpc>
                <a:spcPct val="150000"/>
              </a:lnSpc>
              <a:buFont typeface="Arial" panose="020B0604020202020204" pitchFamily="34" charset="0"/>
              <a:buChar char="•"/>
            </a:pPr>
            <a:r>
              <a:rPr lang="en-US" dirty="0" err="1">
                <a:solidFill>
                  <a:schemeClr val="bg1">
                    <a:lumMod val="10000"/>
                  </a:schemeClr>
                </a:solidFill>
              </a:rPr>
              <a:t>Prolaktin</a:t>
            </a:r>
            <a:r>
              <a:rPr lang="en-US" dirty="0">
                <a:solidFill>
                  <a:schemeClr val="bg1">
                    <a:lumMod val="10000"/>
                  </a:schemeClr>
                </a:solidFill>
              </a:rPr>
              <a:t> </a:t>
            </a:r>
            <a:r>
              <a:rPr lang="en-US" b="1" dirty="0" err="1">
                <a:solidFill>
                  <a:schemeClr val="bg1">
                    <a:lumMod val="10000"/>
                  </a:schemeClr>
                </a:solidFill>
              </a:rPr>
              <a:t>bekerja</a:t>
            </a:r>
            <a:r>
              <a:rPr lang="en-US" b="1" dirty="0">
                <a:solidFill>
                  <a:schemeClr val="bg1">
                    <a:lumMod val="10000"/>
                  </a:schemeClr>
                </a:solidFill>
              </a:rPr>
              <a:t> </a:t>
            </a:r>
            <a:r>
              <a:rPr lang="en-US" b="1" dirty="0" err="1">
                <a:solidFill>
                  <a:schemeClr val="bg1">
                    <a:lumMod val="10000"/>
                  </a:schemeClr>
                </a:solidFill>
              </a:rPr>
              <a:t>pada</a:t>
            </a:r>
            <a:r>
              <a:rPr lang="en-US" b="1" dirty="0">
                <a:solidFill>
                  <a:schemeClr val="bg1">
                    <a:lumMod val="10000"/>
                  </a:schemeClr>
                </a:solidFill>
              </a:rPr>
              <a:t> </a:t>
            </a:r>
            <a:r>
              <a:rPr lang="en-US" b="1" dirty="0" err="1">
                <a:solidFill>
                  <a:schemeClr val="bg1">
                    <a:lumMod val="10000"/>
                  </a:schemeClr>
                </a:solidFill>
              </a:rPr>
              <a:t>epitel</a:t>
            </a:r>
            <a:r>
              <a:rPr lang="en-US" b="1" dirty="0">
                <a:solidFill>
                  <a:schemeClr val="bg1">
                    <a:lumMod val="10000"/>
                  </a:schemeClr>
                </a:solidFill>
              </a:rPr>
              <a:t> alveolus </a:t>
            </a:r>
            <a:r>
              <a:rPr lang="en-US" b="1" dirty="0" err="1">
                <a:solidFill>
                  <a:schemeClr val="bg1">
                    <a:lumMod val="10000"/>
                  </a:schemeClr>
                </a:solidFill>
              </a:rPr>
              <a:t>untuk</a:t>
            </a:r>
            <a:r>
              <a:rPr lang="en-US" b="1" dirty="0">
                <a:solidFill>
                  <a:schemeClr val="bg1">
                    <a:lumMod val="10000"/>
                  </a:schemeClr>
                </a:solidFill>
              </a:rPr>
              <a:t> </a:t>
            </a:r>
            <a:r>
              <a:rPr lang="en-US" b="1" dirty="0" err="1">
                <a:solidFill>
                  <a:schemeClr val="bg1">
                    <a:lumMod val="10000"/>
                  </a:schemeClr>
                </a:solidFill>
              </a:rPr>
              <a:t>mendorong</a:t>
            </a:r>
            <a:r>
              <a:rPr lang="en-US" b="1" dirty="0">
                <a:solidFill>
                  <a:schemeClr val="bg1">
                    <a:lumMod val="10000"/>
                  </a:schemeClr>
                </a:solidFill>
              </a:rPr>
              <a:t> </a:t>
            </a:r>
            <a:r>
              <a:rPr lang="en-US" b="1" dirty="0" err="1">
                <a:solidFill>
                  <a:schemeClr val="bg1">
                    <a:lumMod val="10000"/>
                  </a:schemeClr>
                </a:solidFill>
              </a:rPr>
              <a:t>sekresi</a:t>
            </a:r>
            <a:r>
              <a:rPr lang="en-US" b="1" dirty="0">
                <a:solidFill>
                  <a:schemeClr val="bg1">
                    <a:lumMod val="10000"/>
                  </a:schemeClr>
                </a:solidFill>
              </a:rPr>
              <a:t> </a:t>
            </a:r>
            <a:r>
              <a:rPr lang="en-US" b="1" dirty="0" err="1">
                <a:solidFill>
                  <a:schemeClr val="bg1">
                    <a:lumMod val="10000"/>
                  </a:schemeClr>
                </a:solidFill>
              </a:rPr>
              <a:t>susu</a:t>
            </a:r>
            <a:r>
              <a:rPr lang="en-US" b="1" dirty="0">
                <a:solidFill>
                  <a:schemeClr val="bg1">
                    <a:lumMod val="10000"/>
                  </a:schemeClr>
                </a:solidFill>
              </a:rPr>
              <a:t> </a:t>
            </a:r>
            <a:r>
              <a:rPr lang="en-US" b="1" dirty="0" err="1">
                <a:solidFill>
                  <a:schemeClr val="bg1">
                    <a:lumMod val="10000"/>
                  </a:schemeClr>
                </a:solidFill>
              </a:rPr>
              <a:t>untuk</a:t>
            </a:r>
            <a:r>
              <a:rPr lang="en-US" b="1" dirty="0">
                <a:solidFill>
                  <a:schemeClr val="bg1">
                    <a:lumMod val="10000"/>
                  </a:schemeClr>
                </a:solidFill>
              </a:rPr>
              <a:t> </a:t>
            </a:r>
            <a:r>
              <a:rPr lang="en-US" b="1" dirty="0" err="1">
                <a:solidFill>
                  <a:schemeClr val="bg1">
                    <a:lumMod val="10000"/>
                  </a:schemeClr>
                </a:solidFill>
              </a:rPr>
              <a:t>menggantikan</a:t>
            </a:r>
            <a:r>
              <a:rPr lang="en-US" b="1" dirty="0">
                <a:solidFill>
                  <a:schemeClr val="bg1">
                    <a:lumMod val="10000"/>
                  </a:schemeClr>
                </a:solidFill>
              </a:rPr>
              <a:t> </a:t>
            </a:r>
            <a:r>
              <a:rPr lang="en-US" b="1" dirty="0" err="1">
                <a:solidFill>
                  <a:schemeClr val="bg1">
                    <a:lumMod val="10000"/>
                  </a:schemeClr>
                </a:solidFill>
              </a:rPr>
              <a:t>susu</a:t>
            </a:r>
            <a:r>
              <a:rPr lang="en-US" b="1" dirty="0">
                <a:solidFill>
                  <a:schemeClr val="bg1">
                    <a:lumMod val="10000"/>
                  </a:schemeClr>
                </a:solidFill>
              </a:rPr>
              <a:t> yang </a:t>
            </a:r>
            <a:r>
              <a:rPr lang="en-US" b="1" dirty="0" err="1">
                <a:solidFill>
                  <a:schemeClr val="bg1">
                    <a:lumMod val="10000"/>
                  </a:schemeClr>
                </a:solidFill>
              </a:rPr>
              <a:t>keluar</a:t>
            </a:r>
            <a:r>
              <a:rPr lang="en-US" b="1" dirty="0">
                <a:solidFill>
                  <a:schemeClr val="bg1">
                    <a:lumMod val="10000"/>
                  </a:schemeClr>
                </a:solidFill>
              </a:rPr>
              <a:t> </a:t>
            </a:r>
            <a:r>
              <a:rPr lang="en-US" b="1" dirty="0" err="1">
                <a:solidFill>
                  <a:schemeClr val="bg1">
                    <a:lumMod val="10000"/>
                  </a:schemeClr>
                </a:solidFill>
              </a:rPr>
              <a:t>Prolaktin</a:t>
            </a:r>
            <a:r>
              <a:rPr lang="en-US" b="1" dirty="0">
                <a:solidFill>
                  <a:schemeClr val="bg1">
                    <a:lumMod val="10000"/>
                  </a:schemeClr>
                </a:solidFill>
              </a:rPr>
              <a:t> </a:t>
            </a:r>
            <a:r>
              <a:rPr lang="en-US" b="1" dirty="0" err="1">
                <a:solidFill>
                  <a:schemeClr val="bg1">
                    <a:lumMod val="10000"/>
                  </a:schemeClr>
                </a:solidFill>
              </a:rPr>
              <a:t>menjalankan</a:t>
            </a:r>
            <a:r>
              <a:rPr lang="en-US" b="1" dirty="0">
                <a:solidFill>
                  <a:schemeClr val="bg1">
                    <a:lumMod val="10000"/>
                  </a:schemeClr>
                </a:solidFill>
              </a:rPr>
              <a:t> </a:t>
            </a:r>
            <a:r>
              <a:rPr lang="en-US" b="1" dirty="0" err="1">
                <a:solidFill>
                  <a:schemeClr val="bg1">
                    <a:lumMod val="10000"/>
                  </a:schemeClr>
                </a:solidFill>
              </a:rPr>
              <a:t>efeknya</a:t>
            </a:r>
            <a:r>
              <a:rPr lang="en-US" b="1" dirty="0">
                <a:solidFill>
                  <a:schemeClr val="bg1">
                    <a:lumMod val="10000"/>
                  </a:schemeClr>
                </a:solidFill>
              </a:rPr>
              <a:t> </a:t>
            </a:r>
            <a:r>
              <a:rPr lang="en-US" b="1" dirty="0" err="1">
                <a:solidFill>
                  <a:schemeClr val="bg1">
                    <a:lumMod val="10000"/>
                  </a:schemeClr>
                </a:solidFill>
              </a:rPr>
              <a:t>melalui</a:t>
            </a:r>
            <a:r>
              <a:rPr lang="en-US" b="1" dirty="0">
                <a:solidFill>
                  <a:schemeClr val="bg1">
                    <a:lumMod val="10000"/>
                  </a:schemeClr>
                </a:solidFill>
              </a:rPr>
              <a:t> </a:t>
            </a:r>
            <a:r>
              <a:rPr lang="en-US" b="1" dirty="0" err="1">
                <a:solidFill>
                  <a:schemeClr val="bg1">
                    <a:lumMod val="10000"/>
                  </a:schemeClr>
                </a:solidFill>
              </a:rPr>
              <a:t>jalur</a:t>
            </a:r>
            <a:r>
              <a:rPr lang="en-US" b="1" dirty="0">
                <a:solidFill>
                  <a:schemeClr val="bg1">
                    <a:lumMod val="10000"/>
                  </a:schemeClr>
                </a:solidFill>
              </a:rPr>
              <a:t> </a:t>
            </a:r>
            <a:r>
              <a:rPr lang="en-US" b="1" dirty="0" err="1">
                <a:solidFill>
                  <a:schemeClr val="bg1">
                    <a:lumMod val="10000"/>
                  </a:schemeClr>
                </a:solidFill>
              </a:rPr>
              <a:t>sinyal</a:t>
            </a:r>
            <a:r>
              <a:rPr lang="en-US" b="1" dirty="0">
                <a:solidFill>
                  <a:schemeClr val="bg1">
                    <a:lumMod val="10000"/>
                  </a:schemeClr>
                </a:solidFill>
              </a:rPr>
              <a:t> JAK/STAT.</a:t>
            </a:r>
          </a:p>
          <a:p>
            <a:endParaRPr lang="en-US" dirty="0"/>
          </a:p>
        </p:txBody>
      </p:sp>
    </p:spTree>
    <p:extLst>
      <p:ext uri="{BB962C8B-B14F-4D97-AF65-F5344CB8AC3E}">
        <p14:creationId xmlns:p14="http://schemas.microsoft.com/office/powerpoint/2010/main" val="2962227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dirty="0"/>
              <a:t>PELEPASAN OKSITOSIN DAN EJEKSI SUSU</a:t>
            </a:r>
            <a:endParaRPr lang="en-US" dirty="0"/>
          </a:p>
        </p:txBody>
      </p:sp>
      <p:sp>
        <p:nvSpPr>
          <p:cNvPr id="3" name="Content Placeholder 2"/>
          <p:cNvSpPr>
            <a:spLocks noGrp="1"/>
          </p:cNvSpPr>
          <p:nvPr>
            <p:ph idx="1"/>
          </p:nvPr>
        </p:nvSpPr>
        <p:spPr/>
        <p:txBody>
          <a:bodyPr>
            <a:normAutofit fontScale="77500" lnSpcReduction="20000"/>
          </a:bodyPr>
          <a:lstStyle/>
          <a:p>
            <a:pPr marL="285750" indent="-285750" algn="just">
              <a:lnSpc>
                <a:spcPct val="150000"/>
              </a:lnSpc>
              <a:buFont typeface="Arial" panose="020B0604020202020204" pitchFamily="34" charset="0"/>
              <a:buChar char="•"/>
            </a:pPr>
            <a:r>
              <a:rPr lang="en-US" dirty="0" err="1">
                <a:solidFill>
                  <a:schemeClr val="bg1">
                    <a:lumMod val="10000"/>
                  </a:schemeClr>
                </a:solidFill>
                <a:latin typeface="Calibri" panose="020F0502020204030204" pitchFamily="34" charset="0"/>
                <a:ea typeface="Calibri" panose="020F0502020204030204" pitchFamily="34" charset="0"/>
                <a:cs typeface="Times New Roman" panose="02020603050405020304" pitchFamily="18" charset="0"/>
              </a:rPr>
              <a:t>Pengisapan</a:t>
            </a:r>
            <a:r>
              <a:rPr lang="en-US" dirty="0">
                <a:solidFill>
                  <a:schemeClr val="bg1">
                    <a:lumMod val="10000"/>
                  </a:schemeClr>
                </a:solidFill>
                <a:latin typeface="Calibri" panose="020F0502020204030204" pitchFamily="34" charset="0"/>
                <a:ea typeface="Calibri" panose="020F0502020204030204" pitchFamily="34" charset="0"/>
                <a:cs typeface="Times New Roman" panose="02020603050405020304" pitchFamily="18" charset="0"/>
              </a:rPr>
              <a:t> </a:t>
            </a:r>
            <a:r>
              <a:rPr lang="en-US" dirty="0" err="1">
                <a:solidFill>
                  <a:schemeClr val="bg1">
                    <a:lumMod val="10000"/>
                  </a:schemeClr>
                </a:solidFill>
                <a:latin typeface="Calibri" panose="020F0502020204030204" pitchFamily="34" charset="0"/>
                <a:ea typeface="Calibri" panose="020F0502020204030204" pitchFamily="34" charset="0"/>
                <a:cs typeface="Times New Roman" panose="02020603050405020304" pitchFamily="18" charset="0"/>
              </a:rPr>
              <a:t>payudara</a:t>
            </a:r>
            <a:r>
              <a:rPr lang="en-US" dirty="0">
                <a:solidFill>
                  <a:schemeClr val="bg1">
                    <a:lumMod val="10000"/>
                  </a:schemeClr>
                </a:solidFill>
                <a:latin typeface="Calibri" panose="020F0502020204030204" pitchFamily="34" charset="0"/>
                <a:ea typeface="Calibri" panose="020F0502020204030204" pitchFamily="34" charset="0"/>
                <a:cs typeface="Times New Roman" panose="02020603050405020304" pitchFamily="18" charset="0"/>
              </a:rPr>
              <a:t> </a:t>
            </a:r>
            <a:r>
              <a:rPr lang="en-US" dirty="0" err="1">
                <a:solidFill>
                  <a:schemeClr val="bg1">
                    <a:lumMod val="10000"/>
                  </a:schemeClr>
                </a:solidFill>
                <a:latin typeface="Calibri" panose="020F0502020204030204" pitchFamily="34" charset="0"/>
                <a:ea typeface="Calibri" panose="020F0502020204030204" pitchFamily="34" charset="0"/>
                <a:cs typeface="Times New Roman" panose="02020603050405020304" pitchFamily="18" charset="0"/>
              </a:rPr>
              <a:t>oleh</a:t>
            </a:r>
            <a:r>
              <a:rPr lang="en-US" dirty="0">
                <a:solidFill>
                  <a:schemeClr val="bg1">
                    <a:lumMod val="10000"/>
                  </a:schemeClr>
                </a:solidFill>
                <a:latin typeface="Calibri" panose="020F0502020204030204" pitchFamily="34" charset="0"/>
                <a:ea typeface="Calibri" panose="020F0502020204030204" pitchFamily="34" charset="0"/>
                <a:cs typeface="Times New Roman" panose="02020603050405020304" pitchFamily="18" charset="0"/>
              </a:rPr>
              <a:t> </a:t>
            </a:r>
            <a:r>
              <a:rPr lang="en-US" dirty="0" err="1">
                <a:solidFill>
                  <a:schemeClr val="bg1">
                    <a:lumMod val="10000"/>
                  </a:schemeClr>
                </a:solidFill>
                <a:latin typeface="Calibri" panose="020F0502020204030204" pitchFamily="34" charset="0"/>
                <a:ea typeface="Calibri" panose="020F0502020204030204" pitchFamily="34" charset="0"/>
                <a:cs typeface="Times New Roman" panose="02020603050405020304" pitchFamily="18" charset="0"/>
              </a:rPr>
              <a:t>bayi</a:t>
            </a:r>
            <a:r>
              <a:rPr lang="en-US" dirty="0">
                <a:solidFill>
                  <a:schemeClr val="bg1">
                    <a:lumMod val="10000"/>
                  </a:schemeClr>
                </a:solidFill>
                <a:latin typeface="Calibri" panose="020F0502020204030204" pitchFamily="34" charset="0"/>
                <a:ea typeface="Calibri" panose="020F0502020204030204" pitchFamily="34" charset="0"/>
                <a:cs typeface="Times New Roman" panose="02020603050405020304" pitchFamily="18" charset="0"/>
              </a:rPr>
              <a:t> </a:t>
            </a:r>
            <a:r>
              <a:rPr lang="en-US" b="1" dirty="0" err="1">
                <a:solidFill>
                  <a:schemeClr val="bg1">
                    <a:lumMod val="10000"/>
                  </a:schemeClr>
                </a:solidFill>
                <a:latin typeface="Calibri" panose="020F0502020204030204" pitchFamily="34" charset="0"/>
                <a:ea typeface="Calibri" panose="020F0502020204030204" pitchFamily="34" charset="0"/>
                <a:cs typeface="Times New Roman" panose="02020603050405020304" pitchFamily="18" charset="0"/>
              </a:rPr>
              <a:t>merangsang</a:t>
            </a:r>
            <a:r>
              <a:rPr lang="en-US" b="1" dirty="0">
                <a:solidFill>
                  <a:schemeClr val="bg1">
                    <a:lumMod val="10000"/>
                  </a:schemeClr>
                </a:solidFill>
                <a:latin typeface="Calibri" panose="020F0502020204030204" pitchFamily="34" charset="0"/>
                <a:ea typeface="Calibri" panose="020F0502020204030204" pitchFamily="34" charset="0"/>
                <a:cs typeface="Times New Roman" panose="02020603050405020304" pitchFamily="18" charset="0"/>
              </a:rPr>
              <a:t> </a:t>
            </a:r>
            <a:r>
              <a:rPr lang="en-US" b="1" dirty="0" err="1">
                <a:solidFill>
                  <a:schemeClr val="bg1">
                    <a:lumMod val="10000"/>
                  </a:schemeClr>
                </a:solidFill>
                <a:latin typeface="Calibri" panose="020F0502020204030204" pitchFamily="34" charset="0"/>
                <a:ea typeface="Calibri" panose="020F0502020204030204" pitchFamily="34" charset="0"/>
                <a:cs typeface="Times New Roman" panose="02020603050405020304" pitchFamily="18" charset="0"/>
              </a:rPr>
              <a:t>ujung</a:t>
            </a:r>
            <a:r>
              <a:rPr lang="en-US" b="1" dirty="0">
                <a:solidFill>
                  <a:schemeClr val="bg1">
                    <a:lumMod val="10000"/>
                  </a:schemeClr>
                </a:solidFill>
                <a:latin typeface="Calibri" panose="020F0502020204030204" pitchFamily="34" charset="0"/>
                <a:ea typeface="Calibri" panose="020F0502020204030204" pitchFamily="34" charset="0"/>
                <a:cs typeface="Times New Roman" panose="02020603050405020304" pitchFamily="18" charset="0"/>
              </a:rPr>
              <a:t> </a:t>
            </a:r>
            <a:r>
              <a:rPr lang="en-US" b="1" dirty="0" err="1">
                <a:solidFill>
                  <a:schemeClr val="bg1">
                    <a:lumMod val="10000"/>
                  </a:schemeClr>
                </a:solidFill>
                <a:latin typeface="Calibri" panose="020F0502020204030204" pitchFamily="34" charset="0"/>
                <a:ea typeface="Calibri" panose="020F0502020204030204" pitchFamily="34" charset="0"/>
                <a:cs typeface="Times New Roman" panose="02020603050405020304" pitchFamily="18" charset="0"/>
              </a:rPr>
              <a:t>saraf</a:t>
            </a:r>
            <a:r>
              <a:rPr lang="en-US" b="1" dirty="0">
                <a:solidFill>
                  <a:schemeClr val="bg1">
                    <a:lumMod val="10000"/>
                  </a:schemeClr>
                </a:solidFill>
                <a:latin typeface="Calibri" panose="020F0502020204030204" pitchFamily="34" charset="0"/>
                <a:ea typeface="Calibri" panose="020F0502020204030204" pitchFamily="34" charset="0"/>
                <a:cs typeface="Times New Roman" panose="02020603050405020304" pitchFamily="18" charset="0"/>
              </a:rPr>
              <a:t> </a:t>
            </a:r>
            <a:r>
              <a:rPr lang="en-US" b="1" dirty="0" err="1">
                <a:solidFill>
                  <a:schemeClr val="bg1">
                    <a:lumMod val="10000"/>
                  </a:schemeClr>
                </a:solidFill>
                <a:latin typeface="Calibri" panose="020F0502020204030204" pitchFamily="34" charset="0"/>
                <a:ea typeface="Calibri" panose="020F0502020204030204" pitchFamily="34" charset="0"/>
                <a:cs typeface="Times New Roman" panose="02020603050405020304" pitchFamily="18" charset="0"/>
              </a:rPr>
              <a:t>sensorik</a:t>
            </a:r>
            <a:r>
              <a:rPr lang="en-US" b="1" dirty="0">
                <a:solidFill>
                  <a:schemeClr val="bg1">
                    <a:lumMod val="10000"/>
                  </a:schemeClr>
                </a:solidFill>
                <a:latin typeface="Calibri" panose="020F0502020204030204" pitchFamily="34" charset="0"/>
                <a:ea typeface="Calibri" panose="020F0502020204030204" pitchFamily="34" charset="0"/>
                <a:cs typeface="Times New Roman" panose="02020603050405020304" pitchFamily="18" charset="0"/>
              </a:rPr>
              <a:t> di </a:t>
            </a:r>
            <a:r>
              <a:rPr lang="en-US" b="1" dirty="0" err="1">
                <a:solidFill>
                  <a:schemeClr val="bg1">
                    <a:lumMod val="10000"/>
                  </a:schemeClr>
                </a:solidFill>
                <a:latin typeface="Calibri" panose="020F0502020204030204" pitchFamily="34" charset="0"/>
                <a:ea typeface="Calibri" panose="020F0502020204030204" pitchFamily="34" charset="0"/>
                <a:cs typeface="Times New Roman" panose="02020603050405020304" pitchFamily="18" charset="0"/>
              </a:rPr>
              <a:t>puting</a:t>
            </a:r>
            <a:r>
              <a:rPr lang="en-US" dirty="0">
                <a:solidFill>
                  <a:schemeClr val="bg1">
                    <a:lumMod val="10000"/>
                  </a:schemeClr>
                </a:solidFill>
                <a:latin typeface="Calibri" panose="020F0502020204030204" pitchFamily="34" charset="0"/>
                <a:ea typeface="Calibri" panose="020F0502020204030204" pitchFamily="34" charset="0"/>
                <a:cs typeface="Times New Roman" panose="02020603050405020304" pitchFamily="18" charset="0"/>
              </a:rPr>
              <a:t>, </a:t>
            </a:r>
            <a:r>
              <a:rPr lang="en-US" dirty="0" err="1">
                <a:solidFill>
                  <a:schemeClr val="bg1">
                    <a:lumMod val="10000"/>
                  </a:schemeClr>
                </a:solidFill>
                <a:latin typeface="Calibri" panose="020F0502020204030204" pitchFamily="34" charset="0"/>
                <a:ea typeface="Calibri" panose="020F0502020204030204" pitchFamily="34" charset="0"/>
                <a:cs typeface="Times New Roman" panose="02020603050405020304" pitchFamily="18" charset="0"/>
              </a:rPr>
              <a:t>menimbulkan</a:t>
            </a:r>
            <a:r>
              <a:rPr lang="en-US" dirty="0">
                <a:solidFill>
                  <a:schemeClr val="bg1">
                    <a:lumMod val="10000"/>
                  </a:schemeClr>
                </a:solidFill>
                <a:latin typeface="Calibri" panose="020F0502020204030204" pitchFamily="34" charset="0"/>
                <a:ea typeface="Calibri" panose="020F0502020204030204" pitchFamily="34" charset="0"/>
                <a:cs typeface="Times New Roman" panose="02020603050405020304" pitchFamily="18" charset="0"/>
              </a:rPr>
              <a:t> </a:t>
            </a:r>
            <a:r>
              <a:rPr lang="en-US" dirty="0" err="1">
                <a:solidFill>
                  <a:schemeClr val="bg1">
                    <a:lumMod val="10000"/>
                  </a:schemeClr>
                </a:solidFill>
                <a:latin typeface="Calibri" panose="020F0502020204030204" pitchFamily="34" charset="0"/>
                <a:ea typeface="Calibri" panose="020F0502020204030204" pitchFamily="34" charset="0"/>
                <a:cs typeface="Times New Roman" panose="02020603050405020304" pitchFamily="18" charset="0"/>
              </a:rPr>
              <a:t>potensial</a:t>
            </a:r>
            <a:r>
              <a:rPr lang="en-US" dirty="0">
                <a:solidFill>
                  <a:schemeClr val="bg1">
                    <a:lumMod val="10000"/>
                  </a:schemeClr>
                </a:solidFill>
                <a:latin typeface="Calibri" panose="020F0502020204030204" pitchFamily="34" charset="0"/>
                <a:ea typeface="Calibri" panose="020F0502020204030204" pitchFamily="34" charset="0"/>
                <a:cs typeface="Times New Roman" panose="02020603050405020304" pitchFamily="18" charset="0"/>
              </a:rPr>
              <a:t> </a:t>
            </a:r>
            <a:r>
              <a:rPr lang="en-US" dirty="0" err="1">
                <a:solidFill>
                  <a:schemeClr val="bg1">
                    <a:lumMod val="10000"/>
                  </a:schemeClr>
                </a:solidFill>
                <a:latin typeface="Calibri" panose="020F0502020204030204" pitchFamily="34" charset="0"/>
                <a:ea typeface="Calibri" panose="020F0502020204030204" pitchFamily="34" charset="0"/>
                <a:cs typeface="Times New Roman" panose="02020603050405020304" pitchFamily="18" charset="0"/>
              </a:rPr>
              <a:t>aksi</a:t>
            </a:r>
            <a:r>
              <a:rPr lang="en-US" dirty="0">
                <a:solidFill>
                  <a:schemeClr val="bg1">
                    <a:lumMod val="10000"/>
                  </a:schemeClr>
                </a:solidFill>
                <a:latin typeface="Calibri" panose="020F0502020204030204" pitchFamily="34" charset="0"/>
                <a:ea typeface="Calibri" panose="020F0502020204030204" pitchFamily="34" charset="0"/>
                <a:cs typeface="Times New Roman" panose="02020603050405020304" pitchFamily="18" charset="0"/>
              </a:rPr>
              <a:t> yang </a:t>
            </a:r>
            <a:r>
              <a:rPr lang="en-US" dirty="0" err="1">
                <a:solidFill>
                  <a:schemeClr val="bg1">
                    <a:lumMod val="10000"/>
                  </a:schemeClr>
                </a:solidFill>
                <a:latin typeface="Calibri" panose="020F0502020204030204" pitchFamily="34" charset="0"/>
                <a:ea typeface="Calibri" panose="020F0502020204030204" pitchFamily="34" charset="0"/>
                <a:cs typeface="Times New Roman" panose="02020603050405020304" pitchFamily="18" charset="0"/>
              </a:rPr>
              <a:t>merambat</a:t>
            </a:r>
            <a:r>
              <a:rPr lang="en-US" dirty="0">
                <a:solidFill>
                  <a:schemeClr val="bg1">
                    <a:lumMod val="10000"/>
                  </a:schemeClr>
                </a:solidFill>
                <a:latin typeface="Calibri" panose="020F0502020204030204" pitchFamily="34" charset="0"/>
                <a:ea typeface="Calibri" panose="020F0502020204030204" pitchFamily="34" charset="0"/>
                <a:cs typeface="Times New Roman" panose="02020603050405020304" pitchFamily="18" charset="0"/>
              </a:rPr>
              <a:t> </a:t>
            </a:r>
            <a:r>
              <a:rPr lang="en-US" dirty="0" err="1">
                <a:solidFill>
                  <a:schemeClr val="bg1">
                    <a:lumMod val="10000"/>
                  </a:schemeClr>
                </a:solidFill>
                <a:latin typeface="Calibri" panose="020F0502020204030204" pitchFamily="34" charset="0"/>
                <a:ea typeface="Calibri" panose="020F0502020204030204" pitchFamily="34" charset="0"/>
                <a:cs typeface="Times New Roman" panose="02020603050405020304" pitchFamily="18" charset="0"/>
              </a:rPr>
              <a:t>naik</a:t>
            </a:r>
            <a:r>
              <a:rPr lang="en-US" dirty="0">
                <a:solidFill>
                  <a:schemeClr val="bg1">
                    <a:lumMod val="10000"/>
                  </a:schemeClr>
                </a:solidFill>
                <a:latin typeface="Calibri" panose="020F0502020204030204" pitchFamily="34" charset="0"/>
                <a:ea typeface="Calibri" panose="020F0502020204030204" pitchFamily="34" charset="0"/>
                <a:cs typeface="Times New Roman" panose="02020603050405020304" pitchFamily="18" charset="0"/>
              </a:rPr>
              <a:t> </a:t>
            </a:r>
            <a:r>
              <a:rPr lang="en-US" dirty="0" err="1">
                <a:solidFill>
                  <a:schemeClr val="bg1">
                    <a:lumMod val="10000"/>
                  </a:schemeClr>
                </a:solidFill>
                <a:latin typeface="Calibri" panose="020F0502020204030204" pitchFamily="34" charset="0"/>
                <a:ea typeface="Calibri" panose="020F0502020204030204" pitchFamily="34" charset="0"/>
                <a:cs typeface="Times New Roman" panose="02020603050405020304" pitchFamily="18" charset="0"/>
              </a:rPr>
              <a:t>melalui</a:t>
            </a:r>
            <a:r>
              <a:rPr lang="en-US" dirty="0">
                <a:solidFill>
                  <a:schemeClr val="bg1">
                    <a:lumMod val="10000"/>
                  </a:schemeClr>
                </a:solidFill>
                <a:latin typeface="Calibri" panose="020F0502020204030204" pitchFamily="34" charset="0"/>
                <a:ea typeface="Calibri" panose="020F0502020204030204" pitchFamily="34" charset="0"/>
                <a:cs typeface="Times New Roman" panose="02020603050405020304" pitchFamily="18" charset="0"/>
              </a:rPr>
              <a:t> </a:t>
            </a:r>
            <a:r>
              <a:rPr lang="en-US" dirty="0" err="1">
                <a:solidFill>
                  <a:schemeClr val="bg1">
                    <a:lumMod val="10000"/>
                  </a:schemeClr>
                </a:solidFill>
                <a:latin typeface="Calibri" panose="020F0502020204030204" pitchFamily="34" charset="0"/>
                <a:ea typeface="Calibri" panose="020F0502020204030204" pitchFamily="34" charset="0"/>
                <a:cs typeface="Times New Roman" panose="02020603050405020304" pitchFamily="18" charset="0"/>
              </a:rPr>
              <a:t>korda</a:t>
            </a:r>
            <a:r>
              <a:rPr lang="en-US" dirty="0">
                <a:solidFill>
                  <a:schemeClr val="bg1">
                    <a:lumMod val="10000"/>
                  </a:schemeClr>
                </a:solidFill>
                <a:latin typeface="Calibri" panose="020F0502020204030204" pitchFamily="34" charset="0"/>
                <a:ea typeface="Calibri" panose="020F0502020204030204" pitchFamily="34" charset="0"/>
                <a:cs typeface="Times New Roman" panose="02020603050405020304" pitchFamily="18" charset="0"/>
              </a:rPr>
              <a:t> </a:t>
            </a:r>
            <a:r>
              <a:rPr lang="en-US" dirty="0" err="1">
                <a:solidFill>
                  <a:schemeClr val="bg1">
                    <a:lumMod val="10000"/>
                  </a:schemeClr>
                </a:solidFill>
                <a:latin typeface="Calibri" panose="020F0502020204030204" pitchFamily="34" charset="0"/>
                <a:ea typeface="Calibri" panose="020F0502020204030204" pitchFamily="34" charset="0"/>
                <a:cs typeface="Times New Roman" panose="02020603050405020304" pitchFamily="18" charset="0"/>
              </a:rPr>
              <a:t>spinalis</a:t>
            </a:r>
            <a:r>
              <a:rPr lang="en-US" dirty="0">
                <a:solidFill>
                  <a:schemeClr val="bg1">
                    <a:lumMod val="10000"/>
                  </a:schemeClr>
                </a:solidFill>
                <a:latin typeface="Calibri" panose="020F0502020204030204" pitchFamily="34" charset="0"/>
                <a:ea typeface="Calibri" panose="020F0502020204030204" pitchFamily="34" charset="0"/>
                <a:cs typeface="Times New Roman" panose="02020603050405020304" pitchFamily="18" charset="0"/>
              </a:rPr>
              <a:t> </a:t>
            </a:r>
            <a:r>
              <a:rPr lang="en-US" dirty="0" err="1">
                <a:solidFill>
                  <a:schemeClr val="bg1">
                    <a:lumMod val="10000"/>
                  </a:schemeClr>
                </a:solidFill>
                <a:latin typeface="Calibri" panose="020F0502020204030204" pitchFamily="34" charset="0"/>
                <a:ea typeface="Calibri" panose="020F0502020204030204" pitchFamily="34" charset="0"/>
                <a:cs typeface="Times New Roman" panose="02020603050405020304" pitchFamily="18" charset="0"/>
              </a:rPr>
              <a:t>ke</a:t>
            </a:r>
            <a:r>
              <a:rPr lang="en-US" dirty="0">
                <a:solidFill>
                  <a:schemeClr val="bg1">
                    <a:lumMod val="10000"/>
                  </a:schemeClr>
                </a:solidFill>
                <a:latin typeface="Calibri" panose="020F0502020204030204" pitchFamily="34" charset="0"/>
                <a:ea typeface="Calibri" panose="020F0502020204030204" pitchFamily="34" charset="0"/>
                <a:cs typeface="Times New Roman" panose="02020603050405020304" pitchFamily="18" charset="0"/>
              </a:rPr>
              <a:t> </a:t>
            </a:r>
            <a:r>
              <a:rPr lang="en-US" dirty="0" err="1">
                <a:solidFill>
                  <a:schemeClr val="bg1">
                    <a:lumMod val="10000"/>
                  </a:schemeClr>
                </a:solidFill>
                <a:latin typeface="Calibri" panose="020F0502020204030204" pitchFamily="34" charset="0"/>
                <a:ea typeface="Calibri" panose="020F0502020204030204" pitchFamily="34" charset="0"/>
                <a:cs typeface="Times New Roman" panose="02020603050405020304" pitchFamily="18" charset="0"/>
              </a:rPr>
              <a:t>hipotalamus</a:t>
            </a:r>
            <a:r>
              <a:rPr lang="en-US" dirty="0">
                <a:solidFill>
                  <a:schemeClr val="bg1">
                    <a:lumMod val="10000"/>
                  </a:schemeClr>
                </a:solidFill>
                <a:latin typeface="Calibri" panose="020F0502020204030204" pitchFamily="34" charset="0"/>
                <a:ea typeface="Calibri" panose="020F0502020204030204" pitchFamily="34" charset="0"/>
                <a:cs typeface="Times New Roman" panose="02020603050405020304" pitchFamily="18" charset="0"/>
              </a:rPr>
              <a:t>.</a:t>
            </a:r>
          </a:p>
          <a:p>
            <a:pPr marL="285750" indent="-285750" algn="just">
              <a:lnSpc>
                <a:spcPct val="150000"/>
              </a:lnSpc>
              <a:buFont typeface="Arial" panose="020B0604020202020204" pitchFamily="34" charset="0"/>
              <a:buChar char="•"/>
            </a:pPr>
            <a:r>
              <a:rPr lang="en-US" dirty="0" err="1">
                <a:solidFill>
                  <a:schemeClr val="bg1">
                    <a:lumMod val="10000"/>
                  </a:schemeClr>
                </a:solidFill>
              </a:rPr>
              <a:t>Hipotalamus</a:t>
            </a:r>
            <a:r>
              <a:rPr lang="en-US" dirty="0">
                <a:solidFill>
                  <a:schemeClr val="bg1">
                    <a:lumMod val="10000"/>
                  </a:schemeClr>
                </a:solidFill>
              </a:rPr>
              <a:t>, </a:t>
            </a:r>
            <a:r>
              <a:rPr lang="en-US" dirty="0" err="1">
                <a:solidFill>
                  <a:schemeClr val="bg1">
                    <a:lumMod val="10000"/>
                  </a:schemeClr>
                </a:solidFill>
              </a:rPr>
              <a:t>setelah</a:t>
            </a:r>
            <a:r>
              <a:rPr lang="en-US" dirty="0">
                <a:solidFill>
                  <a:schemeClr val="bg1">
                    <a:lumMod val="10000"/>
                  </a:schemeClr>
                </a:solidFill>
              </a:rPr>
              <a:t> </a:t>
            </a:r>
            <a:r>
              <a:rPr lang="en-US" dirty="0" err="1">
                <a:solidFill>
                  <a:schemeClr val="bg1">
                    <a:lumMod val="10000"/>
                  </a:schemeClr>
                </a:solidFill>
              </a:rPr>
              <a:t>diaktifkan</a:t>
            </a:r>
            <a:r>
              <a:rPr lang="en-US" dirty="0">
                <a:solidFill>
                  <a:schemeClr val="bg1">
                    <a:lumMod val="10000"/>
                  </a:schemeClr>
                </a:solidFill>
              </a:rPr>
              <a:t>, </a:t>
            </a:r>
            <a:r>
              <a:rPr lang="en-US" b="1" dirty="0" err="1">
                <a:solidFill>
                  <a:schemeClr val="bg1">
                    <a:lumMod val="10000"/>
                  </a:schemeClr>
                </a:solidFill>
              </a:rPr>
              <a:t>memicu</a:t>
            </a:r>
            <a:r>
              <a:rPr lang="en-US" b="1" dirty="0">
                <a:solidFill>
                  <a:schemeClr val="bg1">
                    <a:lumMod val="10000"/>
                  </a:schemeClr>
                </a:solidFill>
              </a:rPr>
              <a:t> </a:t>
            </a:r>
            <a:r>
              <a:rPr lang="en-US" b="1" dirty="0" err="1">
                <a:solidFill>
                  <a:schemeClr val="bg1">
                    <a:lumMod val="10000"/>
                  </a:schemeClr>
                </a:solidFill>
              </a:rPr>
              <a:t>pengeluaran</a:t>
            </a:r>
            <a:r>
              <a:rPr lang="en-US" b="1" dirty="0">
                <a:solidFill>
                  <a:schemeClr val="bg1">
                    <a:lumMod val="10000"/>
                  </a:schemeClr>
                </a:solidFill>
              </a:rPr>
              <a:t> </a:t>
            </a:r>
            <a:r>
              <a:rPr lang="en-US" b="1" dirty="0" err="1">
                <a:solidFill>
                  <a:schemeClr val="bg1">
                    <a:lumMod val="10000"/>
                  </a:schemeClr>
                </a:solidFill>
              </a:rPr>
              <a:t>oksitosin</a:t>
            </a:r>
            <a:r>
              <a:rPr lang="en-US" b="1" dirty="0">
                <a:solidFill>
                  <a:schemeClr val="bg1">
                    <a:lumMod val="10000"/>
                  </a:schemeClr>
                </a:solidFill>
              </a:rPr>
              <a:t> </a:t>
            </a:r>
            <a:r>
              <a:rPr lang="en-US" b="1" dirty="0" err="1">
                <a:solidFill>
                  <a:schemeClr val="bg1">
                    <a:lumMod val="10000"/>
                  </a:schemeClr>
                </a:solidFill>
              </a:rPr>
              <a:t>dari</a:t>
            </a:r>
            <a:r>
              <a:rPr lang="en-US" b="1" dirty="0">
                <a:solidFill>
                  <a:schemeClr val="bg1">
                    <a:lumMod val="10000"/>
                  </a:schemeClr>
                </a:solidFill>
              </a:rPr>
              <a:t> </a:t>
            </a:r>
            <a:r>
              <a:rPr lang="en-US" b="1" dirty="0" err="1">
                <a:solidFill>
                  <a:schemeClr val="bg1">
                    <a:lumMod val="10000"/>
                  </a:schemeClr>
                </a:solidFill>
              </a:rPr>
              <a:t>hipofisis</a:t>
            </a:r>
            <a:r>
              <a:rPr lang="en-US" b="1" dirty="0">
                <a:solidFill>
                  <a:schemeClr val="bg1">
                    <a:lumMod val="10000"/>
                  </a:schemeClr>
                </a:solidFill>
              </a:rPr>
              <a:t> posterior</a:t>
            </a:r>
            <a:r>
              <a:rPr lang="en-US" dirty="0">
                <a:solidFill>
                  <a:schemeClr val="bg1">
                    <a:lumMod val="10000"/>
                  </a:schemeClr>
                </a:solidFill>
              </a:rPr>
              <a:t>. </a:t>
            </a:r>
          </a:p>
          <a:p>
            <a:pPr marL="285750" indent="-285750" algn="just">
              <a:lnSpc>
                <a:spcPct val="150000"/>
              </a:lnSpc>
              <a:buFont typeface="Arial" panose="020B0604020202020204" pitchFamily="34" charset="0"/>
              <a:buChar char="•"/>
            </a:pPr>
            <a:r>
              <a:rPr lang="en-US" dirty="0" err="1">
                <a:solidFill>
                  <a:schemeClr val="bg1">
                    <a:lumMod val="10000"/>
                  </a:schemeClr>
                </a:solidFill>
              </a:rPr>
              <a:t>Oksitosin</a:t>
            </a:r>
            <a:r>
              <a:rPr lang="en-US" dirty="0">
                <a:solidFill>
                  <a:schemeClr val="bg1">
                    <a:lumMod val="10000"/>
                  </a:schemeClr>
                </a:solidFill>
              </a:rPr>
              <a:t> </a:t>
            </a:r>
            <a:r>
              <a:rPr lang="en-US" dirty="0" err="1">
                <a:solidFill>
                  <a:schemeClr val="bg1">
                    <a:lumMod val="10000"/>
                  </a:schemeClr>
                </a:solidFill>
              </a:rPr>
              <a:t>kemudian</a:t>
            </a:r>
            <a:r>
              <a:rPr lang="en-US" dirty="0">
                <a:solidFill>
                  <a:schemeClr val="bg1">
                    <a:lumMod val="10000"/>
                  </a:schemeClr>
                </a:solidFill>
              </a:rPr>
              <a:t> </a:t>
            </a:r>
            <a:r>
              <a:rPr lang="en-US" dirty="0" err="1">
                <a:solidFill>
                  <a:schemeClr val="bg1">
                    <a:lumMod val="10000"/>
                  </a:schemeClr>
                </a:solidFill>
              </a:rPr>
              <a:t>merangsang</a:t>
            </a:r>
            <a:r>
              <a:rPr lang="en-US" dirty="0">
                <a:solidFill>
                  <a:schemeClr val="bg1">
                    <a:lumMod val="10000"/>
                  </a:schemeClr>
                </a:solidFill>
              </a:rPr>
              <a:t> </a:t>
            </a:r>
            <a:r>
              <a:rPr lang="en-US" dirty="0" err="1">
                <a:solidFill>
                  <a:schemeClr val="bg1">
                    <a:lumMod val="10000"/>
                  </a:schemeClr>
                </a:solidFill>
              </a:rPr>
              <a:t>kontraksi</a:t>
            </a:r>
            <a:r>
              <a:rPr lang="en-US" dirty="0">
                <a:solidFill>
                  <a:schemeClr val="bg1">
                    <a:lumMod val="10000"/>
                  </a:schemeClr>
                </a:solidFill>
              </a:rPr>
              <a:t> </a:t>
            </a:r>
            <a:r>
              <a:rPr lang="en-US" dirty="0" err="1">
                <a:solidFill>
                  <a:schemeClr val="bg1">
                    <a:lumMod val="10000"/>
                  </a:schemeClr>
                </a:solidFill>
              </a:rPr>
              <a:t>sel</a:t>
            </a:r>
            <a:r>
              <a:rPr lang="en-US" dirty="0">
                <a:solidFill>
                  <a:schemeClr val="bg1">
                    <a:lumMod val="10000"/>
                  </a:schemeClr>
                </a:solidFill>
              </a:rPr>
              <a:t> </a:t>
            </a:r>
            <a:r>
              <a:rPr lang="en-US" dirty="0" err="1">
                <a:solidFill>
                  <a:schemeClr val="bg1">
                    <a:lumMod val="10000"/>
                  </a:schemeClr>
                </a:solidFill>
              </a:rPr>
              <a:t>mioepitel</a:t>
            </a:r>
            <a:r>
              <a:rPr lang="en-US" dirty="0">
                <a:solidFill>
                  <a:schemeClr val="bg1">
                    <a:lumMod val="10000"/>
                  </a:schemeClr>
                </a:solidFill>
              </a:rPr>
              <a:t> di </a:t>
            </a:r>
            <a:r>
              <a:rPr lang="en-US" dirty="0" err="1">
                <a:solidFill>
                  <a:schemeClr val="bg1">
                    <a:lumMod val="10000"/>
                  </a:schemeClr>
                </a:solidFill>
              </a:rPr>
              <a:t>payudara</a:t>
            </a:r>
            <a:r>
              <a:rPr lang="en-US" dirty="0">
                <a:solidFill>
                  <a:schemeClr val="bg1">
                    <a:lumMod val="10000"/>
                  </a:schemeClr>
                </a:solidFill>
              </a:rPr>
              <a:t> </a:t>
            </a:r>
            <a:r>
              <a:rPr lang="en-US" dirty="0" err="1">
                <a:solidFill>
                  <a:schemeClr val="bg1">
                    <a:lumMod val="10000"/>
                  </a:schemeClr>
                </a:solidFill>
              </a:rPr>
              <a:t>untuk</a:t>
            </a:r>
            <a:r>
              <a:rPr lang="en-US" dirty="0">
                <a:solidFill>
                  <a:schemeClr val="bg1">
                    <a:lumMod val="10000"/>
                  </a:schemeClr>
                </a:solidFill>
              </a:rPr>
              <a:t> </a:t>
            </a:r>
            <a:r>
              <a:rPr lang="en-US" dirty="0" err="1">
                <a:solidFill>
                  <a:schemeClr val="bg1">
                    <a:lumMod val="10000"/>
                  </a:schemeClr>
                </a:solidFill>
              </a:rPr>
              <a:t>menyebabkan</a:t>
            </a:r>
            <a:r>
              <a:rPr lang="en-US" dirty="0">
                <a:solidFill>
                  <a:schemeClr val="bg1">
                    <a:lumMod val="10000"/>
                  </a:schemeClr>
                </a:solidFill>
              </a:rPr>
              <a:t> </a:t>
            </a:r>
            <a:r>
              <a:rPr lang="en-US" dirty="0" err="1">
                <a:solidFill>
                  <a:schemeClr val="bg1">
                    <a:lumMod val="10000"/>
                  </a:schemeClr>
                </a:solidFill>
              </a:rPr>
              <a:t>ejeksi</a:t>
            </a:r>
            <a:r>
              <a:rPr lang="en-US" dirty="0">
                <a:solidFill>
                  <a:schemeClr val="bg1">
                    <a:lumMod val="10000"/>
                  </a:schemeClr>
                </a:solidFill>
              </a:rPr>
              <a:t> </a:t>
            </a:r>
            <a:r>
              <a:rPr lang="en-US" dirty="0" err="1">
                <a:solidFill>
                  <a:schemeClr val="bg1">
                    <a:lumMod val="10000"/>
                  </a:schemeClr>
                </a:solidFill>
              </a:rPr>
              <a:t>susu</a:t>
            </a:r>
            <a:r>
              <a:rPr lang="en-US" dirty="0">
                <a:solidFill>
                  <a:schemeClr val="bg1">
                    <a:lumMod val="10000"/>
                  </a:schemeClr>
                </a:solidFill>
              </a:rPr>
              <a:t>. </a:t>
            </a:r>
          </a:p>
          <a:p>
            <a:pPr marL="285750" indent="-285750" algn="just">
              <a:lnSpc>
                <a:spcPct val="150000"/>
              </a:lnSpc>
              <a:buFont typeface="Arial" panose="020B0604020202020204" pitchFamily="34" charset="0"/>
              <a:buChar char="•"/>
            </a:pPr>
            <a:r>
              <a:rPr lang="en-US" dirty="0" err="1">
                <a:solidFill>
                  <a:schemeClr val="bg1">
                    <a:lumMod val="10000"/>
                  </a:schemeClr>
                </a:solidFill>
              </a:rPr>
              <a:t>Ejeksi</a:t>
            </a:r>
            <a:r>
              <a:rPr lang="en-US" dirty="0">
                <a:solidFill>
                  <a:schemeClr val="bg1">
                    <a:lumMod val="10000"/>
                  </a:schemeClr>
                </a:solidFill>
              </a:rPr>
              <a:t> </a:t>
            </a:r>
            <a:r>
              <a:rPr lang="en-US" dirty="0" err="1">
                <a:solidFill>
                  <a:schemeClr val="bg1">
                    <a:lumMod val="10000"/>
                  </a:schemeClr>
                </a:solidFill>
              </a:rPr>
              <a:t>susu</a:t>
            </a:r>
            <a:r>
              <a:rPr lang="en-US" dirty="0">
                <a:solidFill>
                  <a:schemeClr val="bg1">
                    <a:lumMod val="10000"/>
                  </a:schemeClr>
                </a:solidFill>
              </a:rPr>
              <a:t> </a:t>
            </a:r>
            <a:r>
              <a:rPr lang="en-US" dirty="0" err="1">
                <a:solidFill>
                  <a:schemeClr val="bg1">
                    <a:lumMod val="10000"/>
                  </a:schemeClr>
                </a:solidFill>
              </a:rPr>
              <a:t>ini</a:t>
            </a:r>
            <a:r>
              <a:rPr lang="en-US" dirty="0">
                <a:solidFill>
                  <a:schemeClr val="bg1">
                    <a:lumMod val="10000"/>
                  </a:schemeClr>
                </a:solidFill>
              </a:rPr>
              <a:t> </a:t>
            </a:r>
            <a:r>
              <a:rPr lang="en-US" dirty="0" err="1">
                <a:solidFill>
                  <a:schemeClr val="bg1">
                    <a:lumMod val="10000"/>
                  </a:schemeClr>
                </a:solidFill>
              </a:rPr>
              <a:t>hanya</a:t>
            </a:r>
            <a:r>
              <a:rPr lang="en-US" dirty="0">
                <a:solidFill>
                  <a:schemeClr val="bg1">
                    <a:lumMod val="10000"/>
                  </a:schemeClr>
                </a:solidFill>
              </a:rPr>
              <a:t> </a:t>
            </a:r>
            <a:r>
              <a:rPr lang="en-US" dirty="0" err="1">
                <a:solidFill>
                  <a:schemeClr val="bg1">
                    <a:lumMod val="10000"/>
                  </a:schemeClr>
                </a:solidFill>
              </a:rPr>
              <a:t>berlanjut</a:t>
            </a:r>
            <a:r>
              <a:rPr lang="en-US" dirty="0">
                <a:solidFill>
                  <a:schemeClr val="bg1">
                    <a:lumMod val="10000"/>
                  </a:schemeClr>
                </a:solidFill>
              </a:rPr>
              <a:t> </a:t>
            </a:r>
            <a:r>
              <a:rPr lang="en-US" dirty="0" err="1">
                <a:solidFill>
                  <a:schemeClr val="bg1">
                    <a:lumMod val="10000"/>
                  </a:schemeClr>
                </a:solidFill>
              </a:rPr>
              <a:t>selama</a:t>
            </a:r>
            <a:r>
              <a:rPr lang="en-US" dirty="0">
                <a:solidFill>
                  <a:schemeClr val="bg1">
                    <a:lumMod val="10000"/>
                  </a:schemeClr>
                </a:solidFill>
              </a:rPr>
              <a:t> </a:t>
            </a:r>
            <a:r>
              <a:rPr lang="en-US" dirty="0" err="1">
                <a:solidFill>
                  <a:schemeClr val="bg1">
                    <a:lumMod val="10000"/>
                  </a:schemeClr>
                </a:solidFill>
              </a:rPr>
              <a:t>bayi</a:t>
            </a:r>
            <a:r>
              <a:rPr lang="en-US" dirty="0">
                <a:solidFill>
                  <a:schemeClr val="bg1">
                    <a:lumMod val="10000"/>
                  </a:schemeClr>
                </a:solidFill>
              </a:rPr>
              <a:t> </a:t>
            </a:r>
            <a:r>
              <a:rPr lang="en-US" dirty="0" err="1">
                <a:solidFill>
                  <a:schemeClr val="bg1">
                    <a:lumMod val="10000"/>
                  </a:schemeClr>
                </a:solidFill>
              </a:rPr>
              <a:t>menyusu</a:t>
            </a:r>
            <a:r>
              <a:rPr lang="en-US" dirty="0">
                <a:solidFill>
                  <a:schemeClr val="bg1">
                    <a:lumMod val="10000"/>
                  </a:schemeClr>
                </a:solidFill>
              </a:rPr>
              <a:t>.</a:t>
            </a:r>
          </a:p>
          <a:p>
            <a:pPr marL="285750" indent="-285750" algn="just">
              <a:lnSpc>
                <a:spcPct val="150000"/>
              </a:lnSpc>
              <a:buFont typeface="Arial" panose="020B0604020202020204" pitchFamily="34" charset="0"/>
              <a:buChar char="•"/>
            </a:pPr>
            <a:r>
              <a:rPr lang="en-US" dirty="0" err="1">
                <a:solidFill>
                  <a:schemeClr val="bg1">
                    <a:lumMod val="10000"/>
                  </a:schemeClr>
                </a:solidFill>
              </a:rPr>
              <a:t>Namun</a:t>
            </a:r>
            <a:r>
              <a:rPr lang="en-US" dirty="0">
                <a:solidFill>
                  <a:schemeClr val="bg1">
                    <a:lumMod val="10000"/>
                  </a:schemeClr>
                </a:solidFill>
              </a:rPr>
              <a:t>, </a:t>
            </a:r>
            <a:r>
              <a:rPr lang="en-US" dirty="0" err="1">
                <a:solidFill>
                  <a:schemeClr val="bg1">
                    <a:lumMod val="10000"/>
                  </a:schemeClr>
                </a:solidFill>
              </a:rPr>
              <a:t>refleks</a:t>
            </a:r>
            <a:r>
              <a:rPr lang="en-US" dirty="0">
                <a:solidFill>
                  <a:schemeClr val="bg1">
                    <a:lumMod val="10000"/>
                  </a:schemeClr>
                </a:solidFill>
              </a:rPr>
              <a:t> </a:t>
            </a:r>
            <a:r>
              <a:rPr lang="en-US" dirty="0" err="1">
                <a:solidFill>
                  <a:schemeClr val="bg1">
                    <a:lumMod val="10000"/>
                  </a:schemeClr>
                </a:solidFill>
              </a:rPr>
              <a:t>ini</a:t>
            </a:r>
            <a:r>
              <a:rPr lang="en-US" dirty="0">
                <a:solidFill>
                  <a:schemeClr val="bg1">
                    <a:lumMod val="10000"/>
                  </a:schemeClr>
                </a:solidFill>
              </a:rPr>
              <a:t> </a:t>
            </a:r>
            <a:r>
              <a:rPr lang="en-US" dirty="0" err="1">
                <a:solidFill>
                  <a:schemeClr val="bg1">
                    <a:lumMod val="10000"/>
                  </a:schemeClr>
                </a:solidFill>
              </a:rPr>
              <a:t>dapat</a:t>
            </a:r>
            <a:r>
              <a:rPr lang="en-US" dirty="0">
                <a:solidFill>
                  <a:schemeClr val="bg1">
                    <a:lumMod val="10000"/>
                  </a:schemeClr>
                </a:solidFill>
              </a:rPr>
              <a:t> </a:t>
            </a:r>
            <a:r>
              <a:rPr lang="en-US" dirty="0" err="1">
                <a:solidFill>
                  <a:schemeClr val="bg1">
                    <a:lumMod val="10000"/>
                  </a:schemeClr>
                </a:solidFill>
              </a:rPr>
              <a:t>terkondisi</a:t>
            </a:r>
            <a:r>
              <a:rPr lang="en-US" dirty="0">
                <a:solidFill>
                  <a:schemeClr val="bg1">
                    <a:lumMod val="10000"/>
                  </a:schemeClr>
                </a:solidFill>
              </a:rPr>
              <a:t> </a:t>
            </a:r>
            <a:r>
              <a:rPr lang="en-US" dirty="0" err="1">
                <a:solidFill>
                  <a:schemeClr val="bg1">
                    <a:lumMod val="10000"/>
                  </a:schemeClr>
                </a:solidFill>
              </a:rPr>
              <a:t>oleh</a:t>
            </a:r>
            <a:r>
              <a:rPr lang="en-US" dirty="0">
                <a:solidFill>
                  <a:schemeClr val="bg1">
                    <a:lumMod val="10000"/>
                  </a:schemeClr>
                </a:solidFill>
              </a:rPr>
              <a:t> </a:t>
            </a:r>
            <a:r>
              <a:rPr lang="en-US" dirty="0" err="1">
                <a:solidFill>
                  <a:schemeClr val="bg1">
                    <a:lumMod val="10000"/>
                  </a:schemeClr>
                </a:solidFill>
              </a:rPr>
              <a:t>rangsangan</a:t>
            </a:r>
            <a:r>
              <a:rPr lang="en-US" dirty="0">
                <a:solidFill>
                  <a:schemeClr val="bg1">
                    <a:lumMod val="10000"/>
                  </a:schemeClr>
                </a:solidFill>
              </a:rPr>
              <a:t> di </a:t>
            </a:r>
            <a:r>
              <a:rPr lang="en-US" dirty="0" err="1">
                <a:solidFill>
                  <a:schemeClr val="bg1">
                    <a:lumMod val="10000"/>
                  </a:schemeClr>
                </a:solidFill>
              </a:rPr>
              <a:t>luar</a:t>
            </a:r>
            <a:r>
              <a:rPr lang="en-US" dirty="0">
                <a:solidFill>
                  <a:schemeClr val="bg1">
                    <a:lumMod val="10000"/>
                  </a:schemeClr>
                </a:solidFill>
              </a:rPr>
              <a:t> </a:t>
            </a:r>
            <a:r>
              <a:rPr lang="en-US" dirty="0" err="1">
                <a:solidFill>
                  <a:schemeClr val="bg1">
                    <a:lumMod val="10000"/>
                  </a:schemeClr>
                </a:solidFill>
              </a:rPr>
              <a:t>isapan</a:t>
            </a:r>
            <a:r>
              <a:rPr lang="en-US" dirty="0">
                <a:solidFill>
                  <a:schemeClr val="bg1">
                    <a:lumMod val="10000"/>
                  </a:schemeClr>
                </a:solidFill>
              </a:rPr>
              <a:t>. </a:t>
            </a:r>
            <a:r>
              <a:rPr lang="en-US" dirty="0" err="1">
                <a:solidFill>
                  <a:schemeClr val="bg1">
                    <a:lumMod val="10000"/>
                  </a:schemeClr>
                </a:solidFill>
              </a:rPr>
              <a:t>Sebagai</a:t>
            </a:r>
            <a:r>
              <a:rPr lang="en-US" dirty="0">
                <a:solidFill>
                  <a:schemeClr val="bg1">
                    <a:lumMod val="10000"/>
                  </a:schemeClr>
                </a:solidFill>
              </a:rPr>
              <a:t> </a:t>
            </a:r>
            <a:r>
              <a:rPr lang="en-US" dirty="0" err="1">
                <a:solidFill>
                  <a:schemeClr val="bg1">
                    <a:lumMod val="10000"/>
                  </a:schemeClr>
                </a:solidFill>
              </a:rPr>
              <a:t>contoh</a:t>
            </a:r>
            <a:r>
              <a:rPr lang="en-US" dirty="0">
                <a:solidFill>
                  <a:schemeClr val="bg1">
                    <a:lumMod val="10000"/>
                  </a:schemeClr>
                </a:solidFill>
              </a:rPr>
              <a:t>, </a:t>
            </a:r>
            <a:r>
              <a:rPr lang="en-US" dirty="0" err="1">
                <a:solidFill>
                  <a:schemeClr val="bg1">
                    <a:lumMod val="10000"/>
                  </a:schemeClr>
                </a:solidFill>
              </a:rPr>
              <a:t>tangisan</a:t>
            </a:r>
            <a:r>
              <a:rPr lang="en-US" dirty="0">
                <a:solidFill>
                  <a:schemeClr val="bg1">
                    <a:lumMod val="10000"/>
                  </a:schemeClr>
                </a:solidFill>
              </a:rPr>
              <a:t> </a:t>
            </a:r>
            <a:r>
              <a:rPr lang="en-US" dirty="0" err="1">
                <a:solidFill>
                  <a:schemeClr val="bg1">
                    <a:lumMod val="10000"/>
                  </a:schemeClr>
                </a:solidFill>
              </a:rPr>
              <a:t>bayi</a:t>
            </a:r>
            <a:r>
              <a:rPr lang="en-US" dirty="0">
                <a:solidFill>
                  <a:schemeClr val="bg1">
                    <a:lumMod val="10000"/>
                  </a:schemeClr>
                </a:solidFill>
              </a:rPr>
              <a:t> </a:t>
            </a:r>
            <a:r>
              <a:rPr lang="en-US" dirty="0" err="1">
                <a:solidFill>
                  <a:schemeClr val="bg1">
                    <a:lumMod val="10000"/>
                  </a:schemeClr>
                </a:solidFill>
              </a:rPr>
              <a:t>dapat</a:t>
            </a:r>
            <a:r>
              <a:rPr lang="en-US" dirty="0">
                <a:solidFill>
                  <a:schemeClr val="bg1">
                    <a:lumMod val="10000"/>
                  </a:schemeClr>
                </a:solidFill>
              </a:rPr>
              <a:t> </a:t>
            </a:r>
            <a:r>
              <a:rPr lang="en-US" dirty="0" err="1">
                <a:solidFill>
                  <a:schemeClr val="bg1">
                    <a:lumMod val="10000"/>
                  </a:schemeClr>
                </a:solidFill>
              </a:rPr>
              <a:t>memicu</a:t>
            </a:r>
            <a:r>
              <a:rPr lang="en-US" dirty="0">
                <a:solidFill>
                  <a:schemeClr val="bg1">
                    <a:lumMod val="10000"/>
                  </a:schemeClr>
                </a:solidFill>
              </a:rPr>
              <a:t> </a:t>
            </a:r>
            <a:r>
              <a:rPr lang="en-US" dirty="0" err="1">
                <a:solidFill>
                  <a:schemeClr val="bg1">
                    <a:lumMod val="10000"/>
                  </a:schemeClr>
                </a:solidFill>
              </a:rPr>
              <a:t>ejeksi</a:t>
            </a:r>
            <a:r>
              <a:rPr lang="en-US" dirty="0">
                <a:solidFill>
                  <a:schemeClr val="bg1">
                    <a:lumMod val="10000"/>
                  </a:schemeClr>
                </a:solidFill>
              </a:rPr>
              <a:t> </a:t>
            </a:r>
            <a:r>
              <a:rPr lang="en-US" dirty="0" err="1">
                <a:solidFill>
                  <a:schemeClr val="bg1">
                    <a:lumMod val="10000"/>
                  </a:schemeClr>
                </a:solidFill>
              </a:rPr>
              <a:t>susu</a:t>
            </a:r>
            <a:r>
              <a:rPr lang="en-US" dirty="0">
                <a:solidFill>
                  <a:schemeClr val="bg1">
                    <a:lumMod val="10000"/>
                  </a:schemeClr>
                </a:solidFill>
              </a:rPr>
              <a:t>, </a:t>
            </a:r>
            <a:r>
              <a:rPr lang="en-US" dirty="0" err="1">
                <a:solidFill>
                  <a:schemeClr val="bg1">
                    <a:lumMod val="10000"/>
                  </a:schemeClr>
                </a:solidFill>
              </a:rPr>
              <a:t>menyebabkan</a:t>
            </a:r>
            <a:r>
              <a:rPr lang="en-US" dirty="0">
                <a:solidFill>
                  <a:schemeClr val="bg1">
                    <a:lumMod val="10000"/>
                  </a:schemeClr>
                </a:solidFill>
              </a:rPr>
              <a:t> </a:t>
            </a:r>
            <a:r>
              <a:rPr lang="en-US" dirty="0" err="1">
                <a:solidFill>
                  <a:schemeClr val="bg1">
                    <a:lumMod val="10000"/>
                  </a:schemeClr>
                </a:solidFill>
              </a:rPr>
              <a:t>susu</a:t>
            </a:r>
            <a:r>
              <a:rPr lang="en-US" dirty="0">
                <a:solidFill>
                  <a:schemeClr val="bg1">
                    <a:lumMod val="10000"/>
                  </a:schemeClr>
                </a:solidFill>
              </a:rPr>
              <a:t> </a:t>
            </a:r>
            <a:r>
              <a:rPr lang="en-US" dirty="0" err="1">
                <a:solidFill>
                  <a:schemeClr val="bg1">
                    <a:lumMod val="10000"/>
                  </a:schemeClr>
                </a:solidFill>
              </a:rPr>
              <a:t>keluar</a:t>
            </a:r>
            <a:r>
              <a:rPr lang="en-US" dirty="0">
                <a:solidFill>
                  <a:schemeClr val="bg1">
                    <a:lumMod val="10000"/>
                  </a:schemeClr>
                </a:solidFill>
              </a:rPr>
              <a:t> </a:t>
            </a:r>
            <a:r>
              <a:rPr lang="en-US" dirty="0" err="1">
                <a:solidFill>
                  <a:schemeClr val="bg1">
                    <a:lumMod val="10000"/>
                  </a:schemeClr>
                </a:solidFill>
              </a:rPr>
              <a:t>dari</a:t>
            </a:r>
            <a:r>
              <a:rPr lang="en-US" dirty="0">
                <a:solidFill>
                  <a:schemeClr val="bg1">
                    <a:lumMod val="10000"/>
                  </a:schemeClr>
                </a:solidFill>
              </a:rPr>
              <a:t> </a:t>
            </a:r>
            <a:r>
              <a:rPr lang="en-US" dirty="0" err="1">
                <a:solidFill>
                  <a:schemeClr val="bg1">
                    <a:lumMod val="10000"/>
                  </a:schemeClr>
                </a:solidFill>
              </a:rPr>
              <a:t>puting</a:t>
            </a:r>
            <a:r>
              <a:rPr lang="en-US" dirty="0">
                <a:solidFill>
                  <a:schemeClr val="bg1">
                    <a:lumMod val="10000"/>
                  </a:schemeClr>
                </a:solidFill>
              </a:rPr>
              <a:t>.</a:t>
            </a:r>
          </a:p>
          <a:p>
            <a:pPr marL="285750" indent="-285750" algn="just">
              <a:lnSpc>
                <a:spcPct val="150000"/>
              </a:lnSpc>
              <a:buFont typeface="Arial" panose="020B0604020202020204" pitchFamily="34" charset="0"/>
              <a:buChar char="•"/>
            </a:pPr>
            <a:r>
              <a:rPr lang="en-US" dirty="0" err="1">
                <a:solidFill>
                  <a:schemeClr val="bg1">
                    <a:lumMod val="10000"/>
                  </a:schemeClr>
                </a:solidFill>
              </a:rPr>
              <a:t>Sebaliknya</a:t>
            </a:r>
            <a:r>
              <a:rPr lang="en-US" dirty="0">
                <a:solidFill>
                  <a:schemeClr val="bg1">
                    <a:lumMod val="10000"/>
                  </a:schemeClr>
                </a:solidFill>
              </a:rPr>
              <a:t>, </a:t>
            </a:r>
            <a:r>
              <a:rPr lang="en-US" dirty="0" err="1">
                <a:solidFill>
                  <a:schemeClr val="bg1">
                    <a:lumMod val="10000"/>
                  </a:schemeClr>
                </a:solidFill>
              </a:rPr>
              <a:t>stres</a:t>
            </a:r>
            <a:r>
              <a:rPr lang="en-US" dirty="0">
                <a:solidFill>
                  <a:schemeClr val="bg1">
                    <a:lumMod val="10000"/>
                  </a:schemeClr>
                </a:solidFill>
              </a:rPr>
              <a:t> </a:t>
            </a:r>
            <a:r>
              <a:rPr lang="en-US" dirty="0" err="1">
                <a:solidFill>
                  <a:schemeClr val="bg1">
                    <a:lumMod val="10000"/>
                  </a:schemeClr>
                </a:solidFill>
              </a:rPr>
              <a:t>psikologis</a:t>
            </a:r>
            <a:r>
              <a:rPr lang="en-US" dirty="0">
                <a:solidFill>
                  <a:schemeClr val="bg1">
                    <a:lumMod val="10000"/>
                  </a:schemeClr>
                </a:solidFill>
              </a:rPr>
              <a:t>, yang </a:t>
            </a:r>
            <a:r>
              <a:rPr lang="en-US" dirty="0" err="1">
                <a:solidFill>
                  <a:schemeClr val="bg1">
                    <a:lumMod val="10000"/>
                  </a:schemeClr>
                </a:solidFill>
              </a:rPr>
              <a:t>bekerja</a:t>
            </a:r>
            <a:r>
              <a:rPr lang="en-US" dirty="0">
                <a:solidFill>
                  <a:schemeClr val="bg1">
                    <a:lumMod val="10000"/>
                  </a:schemeClr>
                </a:solidFill>
              </a:rPr>
              <a:t> </a:t>
            </a:r>
            <a:r>
              <a:rPr lang="en-US" dirty="0" err="1">
                <a:solidFill>
                  <a:schemeClr val="bg1">
                    <a:lumMod val="10000"/>
                  </a:schemeClr>
                </a:solidFill>
              </a:rPr>
              <a:t>melalui</a:t>
            </a:r>
            <a:r>
              <a:rPr lang="en-US" dirty="0">
                <a:solidFill>
                  <a:schemeClr val="bg1">
                    <a:lumMod val="10000"/>
                  </a:schemeClr>
                </a:solidFill>
              </a:rPr>
              <a:t> </a:t>
            </a:r>
            <a:r>
              <a:rPr lang="en-US" dirty="0" err="1">
                <a:solidFill>
                  <a:schemeClr val="bg1">
                    <a:lumMod val="10000"/>
                  </a:schemeClr>
                </a:solidFill>
              </a:rPr>
              <a:t>hipotalamus</a:t>
            </a:r>
            <a:r>
              <a:rPr lang="en-US" dirty="0">
                <a:solidFill>
                  <a:schemeClr val="bg1">
                    <a:lumMod val="10000"/>
                  </a:schemeClr>
                </a:solidFill>
              </a:rPr>
              <a:t>, </a:t>
            </a:r>
            <a:r>
              <a:rPr lang="en-US" dirty="0" err="1">
                <a:solidFill>
                  <a:schemeClr val="bg1">
                    <a:lumMod val="10000"/>
                  </a:schemeClr>
                </a:solidFill>
              </a:rPr>
              <a:t>dapat</a:t>
            </a:r>
            <a:r>
              <a:rPr lang="en-US" dirty="0">
                <a:solidFill>
                  <a:schemeClr val="bg1">
                    <a:lumMod val="10000"/>
                  </a:schemeClr>
                </a:solidFill>
              </a:rPr>
              <a:t> </a:t>
            </a:r>
            <a:r>
              <a:rPr lang="en-US" dirty="0" err="1">
                <a:solidFill>
                  <a:schemeClr val="bg1">
                    <a:lumMod val="10000"/>
                  </a:schemeClr>
                </a:solidFill>
              </a:rPr>
              <a:t>dengan</a:t>
            </a:r>
            <a:r>
              <a:rPr lang="en-US" dirty="0">
                <a:solidFill>
                  <a:schemeClr val="bg1">
                    <a:lumMod val="10000"/>
                  </a:schemeClr>
                </a:solidFill>
              </a:rPr>
              <a:t> </a:t>
            </a:r>
            <a:r>
              <a:rPr lang="en-US" dirty="0" err="1">
                <a:solidFill>
                  <a:schemeClr val="bg1">
                    <a:lumMod val="10000"/>
                  </a:schemeClr>
                </a:solidFill>
              </a:rPr>
              <a:t>mudah</a:t>
            </a:r>
            <a:r>
              <a:rPr lang="en-US" dirty="0">
                <a:solidFill>
                  <a:schemeClr val="bg1">
                    <a:lumMod val="10000"/>
                  </a:schemeClr>
                </a:solidFill>
              </a:rPr>
              <a:t> </a:t>
            </a:r>
            <a:r>
              <a:rPr lang="en-US" dirty="0" err="1">
                <a:solidFill>
                  <a:schemeClr val="bg1">
                    <a:lumMod val="10000"/>
                  </a:schemeClr>
                </a:solidFill>
              </a:rPr>
              <a:t>menghambat</a:t>
            </a:r>
            <a:r>
              <a:rPr lang="en-US" dirty="0">
                <a:solidFill>
                  <a:schemeClr val="bg1">
                    <a:lumMod val="10000"/>
                  </a:schemeClr>
                </a:solidFill>
              </a:rPr>
              <a:t> </a:t>
            </a:r>
            <a:r>
              <a:rPr lang="en-US" dirty="0" err="1">
                <a:solidFill>
                  <a:schemeClr val="bg1">
                    <a:lumMod val="10000"/>
                  </a:schemeClr>
                </a:solidFill>
              </a:rPr>
              <a:t>ejeksi</a:t>
            </a:r>
            <a:r>
              <a:rPr lang="en-US" dirty="0">
                <a:solidFill>
                  <a:schemeClr val="bg1">
                    <a:lumMod val="10000"/>
                  </a:schemeClr>
                </a:solidFill>
              </a:rPr>
              <a:t> </a:t>
            </a:r>
            <a:r>
              <a:rPr lang="en-US" dirty="0" err="1">
                <a:solidFill>
                  <a:schemeClr val="bg1">
                    <a:lumMod val="10000"/>
                  </a:schemeClr>
                </a:solidFill>
              </a:rPr>
              <a:t>susu</a:t>
            </a:r>
            <a:r>
              <a:rPr lang="en-US" dirty="0">
                <a:solidFill>
                  <a:schemeClr val="bg1">
                    <a:lumMod val="10000"/>
                  </a:schemeClr>
                </a:solidFill>
              </a:rPr>
              <a:t>. </a:t>
            </a:r>
          </a:p>
          <a:p>
            <a:endParaRPr lang="en-US" dirty="0"/>
          </a:p>
        </p:txBody>
      </p:sp>
    </p:spTree>
    <p:extLst>
      <p:ext uri="{BB962C8B-B14F-4D97-AF65-F5344CB8AC3E}">
        <p14:creationId xmlns:p14="http://schemas.microsoft.com/office/powerpoint/2010/main" val="1643597796"/>
      </p:ext>
    </p:extLst>
  </p:cSld>
  <p:clrMapOvr>
    <a:masterClrMapping/>
  </p:clrMapOvr>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docProps/app.xml><?xml version="1.0" encoding="utf-8"?>
<Properties xmlns="http://schemas.openxmlformats.org/officeDocument/2006/extended-properties" xmlns:vt="http://schemas.openxmlformats.org/officeDocument/2006/docPropsVTypes">
  <Template>Basis</Template>
  <TotalTime>18</TotalTime>
  <Words>870</Words>
  <Application>Microsoft Office PowerPoint</Application>
  <PresentationFormat>Widescreen</PresentationFormat>
  <Paragraphs>63</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Barlow</vt:lpstr>
      <vt:lpstr>Calibri</vt:lpstr>
      <vt:lpstr>Corbel</vt:lpstr>
      <vt:lpstr>Times New Roman</vt:lpstr>
      <vt:lpstr>Wingdings</vt:lpstr>
      <vt:lpstr>Basis</vt:lpstr>
      <vt:lpstr>FISIOLOGI LAKTASI</vt:lpstr>
      <vt:lpstr>FISIOLOGI PAYUDARA - PERKEMBANGAN</vt:lpstr>
      <vt:lpstr>FISIOLOGI PAYUDARA SAAT KEHAMILAN</vt:lpstr>
      <vt:lpstr>Anatomi Gl. Mammae Siap Laktasi</vt:lpstr>
      <vt:lpstr>PENCEGAHAN LAKTASI SEMASA KEHAMILAN</vt:lpstr>
      <vt:lpstr>LAKTASI ATAU BREASTFEEDING</vt:lpstr>
      <vt:lpstr>STIMULASI LAKTASI OLEH PENGISAPAN</vt:lpstr>
      <vt:lpstr>PELEPASAN PROLAKTIN DAN SEKRESI SUSU</vt:lpstr>
      <vt:lpstr>PELEPASAN OKSITOSIN DAN EJEKSI SUSU</vt:lpstr>
      <vt:lpstr>KOMPOSISI ASI </vt:lpstr>
      <vt:lpstr>KEUNTUNGAN MENYUSUI BAGI BAYI</vt:lpstr>
      <vt:lpstr>KEUNTUNGAN MENYUSUI BAGI IBU</vt:lpstr>
      <vt:lpstr>PRODUKSI SUSU TAHAP PENYAPIHAN</vt:lpstr>
      <vt:lpstr>REFERENSI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FISIOLOGI LAKTASI</dc:title>
  <dc:creator>irsyadio hadi</dc:creator>
  <cp:lastModifiedBy>irsyadio hadi</cp:lastModifiedBy>
  <cp:revision>3</cp:revision>
  <dcterms:created xsi:type="dcterms:W3CDTF">2021-05-26T18:08:11Z</dcterms:created>
  <dcterms:modified xsi:type="dcterms:W3CDTF">2021-05-26T18:26:59Z</dcterms:modified>
</cp:coreProperties>
</file>