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4" r:id="rId4"/>
    <p:sldId id="283" r:id="rId5"/>
    <p:sldId id="284" r:id="rId6"/>
    <p:sldId id="289" r:id="rId7"/>
    <p:sldId id="269" r:id="rId8"/>
    <p:sldId id="286" r:id="rId9"/>
    <p:sldId id="263" r:id="rId10"/>
    <p:sldId id="275" r:id="rId11"/>
    <p:sldId id="277" r:id="rId12"/>
    <p:sldId id="278" r:id="rId13"/>
    <p:sldId id="287" r:id="rId14"/>
    <p:sldId id="279" r:id="rId15"/>
    <p:sldId id="280" r:id="rId16"/>
    <p:sldId id="281" r:id="rId17"/>
    <p:sldId id="270" r:id="rId18"/>
    <p:sldId id="288" r:id="rId19"/>
    <p:sldId id="259" r:id="rId20"/>
    <p:sldId id="260" r:id="rId21"/>
    <p:sldId id="262" r:id="rId22"/>
    <p:sldId id="265" r:id="rId23"/>
    <p:sldId id="272" r:id="rId24"/>
    <p:sldId id="266" r:id="rId25"/>
    <p:sldId id="271" r:id="rId26"/>
    <p:sldId id="267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276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382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251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385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715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30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0760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6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997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960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58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695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033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622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346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32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470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4A736F-7AA1-4607-9BB0-8D4E4A117088}" type="datetimeFigureOut">
              <a:rPr lang="en-ID" smtClean="0"/>
              <a:t>27/05/2021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D98CA9-8AAB-455F-A64E-5AF1BAEF0E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68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medika.com/penyakit/obstetrik-dan-ginekologi/endometritis/" TargetMode="External"/><Relationship Id="rId7" Type="http://schemas.openxmlformats.org/officeDocument/2006/relationships/hyperlink" Target="http://digilib.unimus.ac.id/files/disk1/151/jtptunimus-gdl-fosianaaul-7511-2-babii.pdf" TargetMode="External"/><Relationship Id="rId2" Type="http://schemas.openxmlformats.org/officeDocument/2006/relationships/hyperlink" Target="http://digilib.unimus.ac.id/files/disk1/104/jtptunimus-gdl-idadianani-5194-3-bab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books/NBK148955/" TargetMode="External"/><Relationship Id="rId5" Type="http://schemas.openxmlformats.org/officeDocument/2006/relationships/hyperlink" Target="https://www.toronto.ca/wp-content/uploads/2017/11/9102-tph-breastfeeding-protocols-1-to-21-complete-manual-2013.pdf" TargetMode="External"/><Relationship Id="rId4" Type="http://schemas.openxmlformats.org/officeDocument/2006/relationships/hyperlink" Target="https://www.alomedika.com/penyakit/obstetrik-dan-ginekologi/cracked-nipple-dan-inverted-nippl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boq4KyaBB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FA41-799C-4B8E-9B7F-C86D55045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 Partum dan Cracked Nipple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23CE5-2AB1-4331-836F-C94917D1B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Raihan Akbar </a:t>
            </a:r>
            <a:r>
              <a:rPr lang="en-US" dirty="0" err="1"/>
              <a:t>Darmawan</a:t>
            </a:r>
            <a:endParaRPr lang="en-US" dirty="0"/>
          </a:p>
          <a:p>
            <a:r>
              <a:rPr lang="en-US" dirty="0"/>
              <a:t>1810211062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611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7FAF-BC81-41EE-B200-C05E3DE4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Anjuran</a:t>
            </a:r>
            <a:r>
              <a:rPr lang="en-US" dirty="0"/>
              <a:t> 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90AC-EE46-40DA-BFD3-94C00B45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ASI </a:t>
            </a:r>
            <a:r>
              <a:rPr lang="en-US" dirty="0" err="1"/>
              <a:t>eksklusif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6 </a:t>
            </a:r>
            <a:r>
              <a:rPr lang="en-US" dirty="0" err="1"/>
              <a:t>bulan</a:t>
            </a:r>
            <a:r>
              <a:rPr lang="en-US" dirty="0"/>
              <a:t>: ASI 100%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bayi</a:t>
            </a:r>
            <a:endParaRPr lang="en-US" dirty="0"/>
          </a:p>
          <a:p>
            <a:r>
              <a:rPr lang="en-US" dirty="0"/>
              <a:t>6-12 </a:t>
            </a:r>
            <a:r>
              <a:rPr lang="en-US" dirty="0" err="1"/>
              <a:t>bulan</a:t>
            </a:r>
            <a:r>
              <a:rPr lang="en-US" dirty="0"/>
              <a:t>: ASI 60-70&amp;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, +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pendamping</a:t>
            </a:r>
            <a:endParaRPr lang="en-US" dirty="0"/>
          </a:p>
          <a:p>
            <a:r>
              <a:rPr lang="en-US" dirty="0"/>
              <a:t>12 </a:t>
            </a:r>
            <a:r>
              <a:rPr lang="en-US" dirty="0" err="1"/>
              <a:t>bulan</a:t>
            </a:r>
            <a:r>
              <a:rPr lang="en-US" dirty="0"/>
              <a:t>: ASI 30%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  <a:p>
            <a:r>
              <a:rPr lang="en-US" dirty="0"/>
              <a:t>ASI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2 </a:t>
            </a:r>
            <a:r>
              <a:rPr lang="en-US" dirty="0" err="1"/>
              <a:t>tahun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35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0E7E-A12E-4916-BDED-C803AB28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menyusui</a:t>
            </a:r>
            <a:r>
              <a:rPr lang="en-US" dirty="0"/>
              <a:t> yang </a:t>
            </a:r>
            <a:r>
              <a:rPr lang="en-US" dirty="0" err="1"/>
              <a:t>benar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B95B8-A444-47E6-AA67-6E2F3402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04724" cy="3416300"/>
          </a:xfrm>
        </p:spPr>
        <p:txBody>
          <a:bodyPr/>
          <a:lstStyle/>
          <a:p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air </a:t>
            </a:r>
            <a:r>
              <a:rPr lang="en-US" dirty="0" err="1"/>
              <a:t>mengalir</a:t>
            </a:r>
            <a:r>
              <a:rPr lang="en-US" dirty="0"/>
              <a:t>, kaki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menggantung</a:t>
            </a:r>
            <a:endParaRPr lang="en-US" dirty="0"/>
          </a:p>
          <a:p>
            <a:r>
              <a:rPr lang="en-US" dirty="0" err="1"/>
              <a:t>Perah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ASI dan </a:t>
            </a:r>
            <a:r>
              <a:rPr lang="en-US" dirty="0" err="1"/>
              <a:t>oleskan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puting</a:t>
            </a:r>
            <a:r>
              <a:rPr lang="en-US" dirty="0"/>
              <a:t> dan areola</a:t>
            </a:r>
          </a:p>
          <a:p>
            <a:r>
              <a:rPr lang="en-US" dirty="0" err="1"/>
              <a:t>Posisikan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lang="en-US" dirty="0"/>
          </a:p>
          <a:p>
            <a:pPr lvl="1"/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dipegang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lengan</a:t>
            </a:r>
            <a:r>
              <a:rPr lang="en-ID" dirty="0"/>
              <a:t>.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diletakkan</a:t>
            </a:r>
            <a:r>
              <a:rPr lang="en-ID" dirty="0"/>
              <a:t>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lengkungan</a:t>
            </a:r>
            <a:r>
              <a:rPr lang="en-ID" dirty="0"/>
              <a:t> </a:t>
            </a:r>
            <a:r>
              <a:rPr lang="en-ID" dirty="0" err="1"/>
              <a:t>siku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, </a:t>
            </a:r>
            <a:r>
              <a:rPr lang="en-ID" dirty="0" err="1"/>
              <a:t>bokong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ditahan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telapak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ibu</a:t>
            </a:r>
            <a:endParaRPr lang="en-ID" dirty="0"/>
          </a:p>
          <a:p>
            <a:pPr lvl="1"/>
            <a:r>
              <a:rPr lang="en-ID" dirty="0" err="1"/>
              <a:t>Perut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menempel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ibu</a:t>
            </a:r>
            <a:endParaRPr lang="en-ID" dirty="0"/>
          </a:p>
          <a:p>
            <a:pPr lvl="1"/>
            <a:r>
              <a:rPr lang="en-ID" dirty="0" err="1"/>
              <a:t>Mulut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puting</a:t>
            </a:r>
            <a:r>
              <a:rPr lang="en-ID" dirty="0"/>
              <a:t> </a:t>
            </a:r>
            <a:r>
              <a:rPr lang="en-ID" dirty="0" err="1"/>
              <a:t>ibu</a:t>
            </a:r>
            <a:endParaRPr lang="en-ID" dirty="0"/>
          </a:p>
          <a:p>
            <a:pPr lvl="1"/>
            <a:r>
              <a:rPr lang="sv-SE" dirty="0"/>
              <a:t>Lengan yang di bawah merangkul tubuh ibu </a:t>
            </a:r>
            <a:r>
              <a:rPr lang="en-ID" dirty="0" err="1"/>
              <a:t>diletakkan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dada </a:t>
            </a:r>
            <a:r>
              <a:rPr lang="en-ID" dirty="0" err="1"/>
              <a:t>ibu</a:t>
            </a:r>
            <a:endParaRPr lang="en-ID" dirty="0"/>
          </a:p>
          <a:p>
            <a:pPr lvl="1"/>
            <a:r>
              <a:rPr lang="en-ID" dirty="0" err="1"/>
              <a:t>Telinga</a:t>
            </a:r>
            <a:r>
              <a:rPr lang="en-ID" dirty="0"/>
              <a:t> dan </a:t>
            </a:r>
            <a:r>
              <a:rPr lang="en-ID" dirty="0" err="1"/>
              <a:t>lengan</a:t>
            </a:r>
            <a:r>
              <a:rPr lang="en-ID" dirty="0"/>
              <a:t> yang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garis</a:t>
            </a:r>
            <a:r>
              <a:rPr lang="en-ID" dirty="0"/>
              <a:t> </a:t>
            </a:r>
            <a:r>
              <a:rPr lang="en-ID" dirty="0" err="1"/>
              <a:t>lurus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055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8EBE-10DD-4700-91B4-78C06F2B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6B8A2-C273-483F-8198-3AFDBDBC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3" y="2603500"/>
            <a:ext cx="11104775" cy="3919848"/>
          </a:xfrm>
        </p:spPr>
        <p:txBody>
          <a:bodyPr>
            <a:normAutofit fontScale="92500"/>
          </a:bodyPr>
          <a:lstStyle/>
          <a:p>
            <a:r>
              <a:rPr lang="en-ID" dirty="0" err="1"/>
              <a:t>Bibir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dirangsang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puting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dan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lebar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didekatkan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payudara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dan </a:t>
            </a:r>
            <a:r>
              <a:rPr lang="en-ID" dirty="0" err="1"/>
              <a:t>puting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areola </a:t>
            </a:r>
            <a:r>
              <a:rPr lang="en-ID" dirty="0" err="1"/>
              <a:t>dimasukkan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mulut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.</a:t>
            </a:r>
          </a:p>
          <a:p>
            <a:r>
              <a:rPr lang="sv-SE" dirty="0"/>
              <a:t>Cek apakah perlekatan sudah benar:</a:t>
            </a:r>
          </a:p>
          <a:p>
            <a:pPr lvl="1"/>
            <a:r>
              <a:rPr lang="en-ID" dirty="0" err="1"/>
              <a:t>Dagu</a:t>
            </a:r>
            <a:r>
              <a:rPr lang="en-ID" dirty="0"/>
              <a:t> </a:t>
            </a:r>
            <a:r>
              <a:rPr lang="en-ID" dirty="0" err="1"/>
              <a:t>menempei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payudara</a:t>
            </a:r>
            <a:r>
              <a:rPr lang="en-ID" dirty="0"/>
              <a:t> </a:t>
            </a:r>
            <a:r>
              <a:rPr lang="en-ID" dirty="0" err="1"/>
              <a:t>ibu</a:t>
            </a:r>
            <a:endParaRPr lang="en-ID" dirty="0"/>
          </a:p>
          <a:p>
            <a:pPr lvl="1"/>
            <a:r>
              <a:rPr lang="en-ID" dirty="0" err="1"/>
              <a:t>Mulut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 </a:t>
            </a:r>
            <a:r>
              <a:rPr lang="en-ID" dirty="0" err="1"/>
              <a:t>lebar</a:t>
            </a:r>
            <a:endParaRPr lang="en-ID" dirty="0"/>
          </a:p>
          <a:p>
            <a:pPr lvl="1"/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areola </a:t>
            </a:r>
            <a:r>
              <a:rPr lang="en-ID" dirty="0" err="1"/>
              <a:t>terutama</a:t>
            </a:r>
            <a:r>
              <a:rPr lang="en-ID" dirty="0"/>
              <a:t> yang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,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mulut</a:t>
            </a:r>
            <a:endParaRPr lang="en-ID" dirty="0"/>
          </a:p>
          <a:p>
            <a:pPr lvl="1"/>
            <a:r>
              <a:rPr lang="en-ID" dirty="0" err="1"/>
              <a:t>Bibir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terlipat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luar</a:t>
            </a:r>
            <a:endParaRPr lang="en-ID" dirty="0"/>
          </a:p>
          <a:p>
            <a:pPr lvl="1"/>
            <a:r>
              <a:rPr lang="en-ID" dirty="0"/>
              <a:t>Pipi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kempot</a:t>
            </a:r>
            <a:endParaRPr lang="en-ID" dirty="0"/>
          </a:p>
          <a:p>
            <a:pPr lvl="1"/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terdengar</a:t>
            </a:r>
            <a:r>
              <a:rPr lang="en-ID" dirty="0"/>
              <a:t> </a:t>
            </a:r>
            <a:r>
              <a:rPr lang="en-ID" dirty="0" err="1"/>
              <a:t>bunyi</a:t>
            </a:r>
            <a:r>
              <a:rPr lang="en-ID" dirty="0"/>
              <a:t> </a:t>
            </a:r>
            <a:r>
              <a:rPr lang="en-ID" dirty="0" err="1"/>
              <a:t>decak</a:t>
            </a:r>
            <a:r>
              <a:rPr lang="en-ID" dirty="0"/>
              <a:t>,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terdengar</a:t>
            </a:r>
            <a:r>
              <a:rPr lang="en-ID" dirty="0"/>
              <a:t> </a:t>
            </a:r>
            <a:r>
              <a:rPr lang="en-ID" dirty="0" err="1"/>
              <a:t>bunyi</a:t>
            </a:r>
            <a:r>
              <a:rPr lang="en-ID" dirty="0"/>
              <a:t> </a:t>
            </a:r>
            <a:r>
              <a:rPr lang="en-ID" dirty="0" err="1"/>
              <a:t>menelan</a:t>
            </a:r>
            <a:endParaRPr lang="en-ID" dirty="0"/>
          </a:p>
          <a:p>
            <a:pPr lvl="1"/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kesakitan</a:t>
            </a:r>
            <a:endParaRPr lang="en-ID" dirty="0"/>
          </a:p>
          <a:p>
            <a:pPr lvl="1"/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tenang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9682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8D22-5157-4FC6-8CD7-E3F46D94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66F50-FE89-4D3D-994B-E825EE03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Solusi Puting Lecet saat Menyusui">
            <a:extLst>
              <a:ext uri="{FF2B5EF4-FFF2-40B4-BE49-F238E27FC236}">
                <a16:creationId xmlns:a16="http://schemas.microsoft.com/office/drawing/2014/main" id="{C32E31F7-3752-4DC1-8ADC-DC496A9C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82" y="2007909"/>
            <a:ext cx="7141148" cy="30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6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AA04-3F8B-430F-B1E2-751F41F9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Endometritis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38B39-8F24-4A26-A917-63B046FB9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Infeksi</a:t>
            </a:r>
            <a:r>
              <a:rPr lang="en-US" dirty="0"/>
              <a:t> pada endometrium uterus”</a:t>
            </a:r>
          </a:p>
          <a:p>
            <a:pPr lvl="1"/>
            <a:r>
              <a:rPr lang="en-US" dirty="0"/>
              <a:t>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persalinan</a:t>
            </a:r>
            <a:endParaRPr lang="en-US" dirty="0"/>
          </a:p>
          <a:p>
            <a:pPr lvl="1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: PID (</a:t>
            </a:r>
            <a:r>
              <a:rPr lang="en-US" i="1" dirty="0"/>
              <a:t>Pelvic inflammatory disease</a:t>
            </a:r>
            <a:r>
              <a:rPr lang="en-US" dirty="0"/>
              <a:t>)</a:t>
            </a:r>
          </a:p>
          <a:p>
            <a:r>
              <a:rPr lang="en-US" dirty="0" err="1"/>
              <a:t>Demam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, lochia </a:t>
            </a:r>
            <a:r>
              <a:rPr lang="en-US" dirty="0" err="1"/>
              <a:t>bau</a:t>
            </a:r>
            <a:r>
              <a:rPr lang="en-US" dirty="0"/>
              <a:t>, </a:t>
            </a:r>
            <a:r>
              <a:rPr lang="en-US" dirty="0" err="1"/>
              <a:t>adneksa</a:t>
            </a:r>
            <a:r>
              <a:rPr lang="en-US" dirty="0"/>
              <a:t> uterus</a:t>
            </a:r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: </a:t>
            </a:r>
            <a:r>
              <a:rPr lang="en-US" dirty="0" err="1"/>
              <a:t>seksio</a:t>
            </a:r>
            <a:r>
              <a:rPr lang="en-US" dirty="0"/>
              <a:t> </a:t>
            </a:r>
            <a:r>
              <a:rPr lang="en-US" dirty="0" err="1"/>
              <a:t>cesarea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adekuat</a:t>
            </a:r>
            <a:r>
              <a:rPr lang="en-US" dirty="0"/>
              <a:t>, IMS, </a:t>
            </a:r>
            <a:r>
              <a:rPr lang="en-US" dirty="0" err="1"/>
              <a:t>plasenta</a:t>
            </a:r>
            <a:r>
              <a:rPr lang="en-US" dirty="0"/>
              <a:t> manual</a:t>
            </a:r>
          </a:p>
          <a:p>
            <a:r>
              <a:rPr lang="en-US" dirty="0" err="1"/>
              <a:t>Etiologi</a:t>
            </a:r>
            <a:r>
              <a:rPr lang="en-US" dirty="0"/>
              <a:t>: </a:t>
            </a:r>
            <a:r>
              <a:rPr lang="en-US" dirty="0" err="1"/>
              <a:t>bakteri</a:t>
            </a:r>
            <a:endParaRPr lang="en-US" dirty="0"/>
          </a:p>
          <a:p>
            <a:r>
              <a:rPr lang="en-US" dirty="0" err="1"/>
              <a:t>Dampak</a:t>
            </a:r>
            <a:r>
              <a:rPr lang="en-US" dirty="0"/>
              <a:t>: Sepsis, </a:t>
            </a:r>
            <a:r>
              <a:rPr lang="en-US" dirty="0" err="1"/>
              <a:t>subinvolusi</a:t>
            </a:r>
            <a:r>
              <a:rPr lang="en-US" dirty="0"/>
              <a:t>, </a:t>
            </a:r>
            <a:r>
              <a:rPr lang="en-US" dirty="0" err="1"/>
              <a:t>kematian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4297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4235-ACBD-4EB3-834E-8614DF90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Subinvolusi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25D7-8F9F-411F-9D34-2A1F5B1B8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“Proses </a:t>
            </a:r>
            <a:r>
              <a:rPr lang="en-US" dirty="0" err="1"/>
              <a:t>kembalinya</a:t>
            </a:r>
            <a:r>
              <a:rPr lang="en-US" dirty="0"/>
              <a:t> uterus yang </a:t>
            </a:r>
            <a:r>
              <a:rPr lang="en-US" dirty="0" err="1"/>
              <a:t>terlambat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gannguan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endometrium,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plasenta</a:t>
            </a:r>
            <a:r>
              <a:rPr lang="en-US" dirty="0"/>
              <a:t>, </a:t>
            </a:r>
            <a:r>
              <a:rPr lang="en-US" dirty="0" err="1"/>
              <a:t>bekuand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 uteri”.</a:t>
            </a:r>
          </a:p>
          <a:p>
            <a:r>
              <a:rPr lang="en-US" dirty="0" err="1"/>
              <a:t>Infeksi</a:t>
            </a:r>
            <a:r>
              <a:rPr lang="en-US" dirty="0"/>
              <a:t>: oleh </a:t>
            </a:r>
            <a:r>
              <a:rPr lang="en-ID" i="1" dirty="0" err="1"/>
              <a:t>Chamydia</a:t>
            </a:r>
            <a:r>
              <a:rPr lang="en-ID" i="1" dirty="0"/>
              <a:t> trachomatis</a:t>
            </a:r>
            <a:endParaRPr lang="en-US" i="1" dirty="0"/>
          </a:p>
          <a:p>
            <a:r>
              <a:rPr lang="en-ID" dirty="0"/>
              <a:t>Methylergonovine </a:t>
            </a:r>
            <a:r>
              <a:rPr lang="en-ID" dirty="0" err="1"/>
              <a:t>direkomendasi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efikasi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dipertanyakan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942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00B-371B-491E-8ED6-2AD167BF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Retensio</a:t>
            </a:r>
            <a:r>
              <a:rPr lang="en-US" dirty="0"/>
              <a:t> 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Plasenta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BC2D-93B1-4BA8-8EF0-FEB50B8CF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Tertinggalnya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plasenta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selaput</a:t>
            </a:r>
            <a:r>
              <a:rPr lang="en-US" dirty="0"/>
              <a:t>, </a:t>
            </a:r>
            <a:r>
              <a:rPr lang="en-US" dirty="0" err="1"/>
              <a:t>kotiledun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lobus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uterus”</a:t>
            </a:r>
          </a:p>
          <a:p>
            <a:r>
              <a:rPr lang="en-US" dirty="0" err="1"/>
              <a:t>Tanda</a:t>
            </a:r>
            <a:r>
              <a:rPr lang="en-US" dirty="0"/>
              <a:t> dan </a:t>
            </a:r>
            <a:r>
              <a:rPr lang="en-US" dirty="0" err="1"/>
              <a:t>gejala</a:t>
            </a:r>
            <a:r>
              <a:rPr lang="en-US" dirty="0"/>
              <a:t>: </a:t>
            </a:r>
            <a:r>
              <a:rPr lang="en-US" dirty="0" err="1"/>
              <a:t>plasenta</a:t>
            </a:r>
            <a:r>
              <a:rPr lang="en-US" dirty="0"/>
              <a:t> yang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dan </a:t>
            </a:r>
            <a:r>
              <a:rPr lang="en-US" dirty="0" err="1"/>
              <a:t>teraba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di fundus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tinggu</a:t>
            </a:r>
            <a:r>
              <a:rPr lang="en-US" dirty="0"/>
              <a:t> fundus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turun</a:t>
            </a:r>
            <a:endParaRPr lang="en-US" dirty="0"/>
          </a:p>
          <a:p>
            <a:r>
              <a:rPr lang="en-US" dirty="0" err="1"/>
              <a:t>Komplikasi</a:t>
            </a:r>
            <a:r>
              <a:rPr lang="en-US" dirty="0"/>
              <a:t>: </a:t>
            </a:r>
            <a:r>
              <a:rPr lang="en-US" dirty="0" err="1"/>
              <a:t>Perdarahan</a:t>
            </a:r>
            <a:r>
              <a:rPr lang="en-US" dirty="0"/>
              <a:t> post partum </a:t>
            </a:r>
            <a:r>
              <a:rPr lang="en-US" dirty="0" err="1"/>
              <a:t>dalam</a:t>
            </a:r>
            <a:r>
              <a:rPr lang="en-US" dirty="0"/>
              <a:t> 6-10 </a:t>
            </a:r>
            <a:r>
              <a:rPr lang="en-US" dirty="0" err="1"/>
              <a:t>hari</a:t>
            </a:r>
            <a:r>
              <a:rPr lang="en-US" dirty="0"/>
              <a:t> dan </a:t>
            </a:r>
            <a:r>
              <a:rPr lang="en-US" dirty="0" err="1"/>
              <a:t>infeksi</a:t>
            </a:r>
            <a:endParaRPr lang="en-US" dirty="0"/>
          </a:p>
          <a:p>
            <a:r>
              <a:rPr lang="en-US" dirty="0"/>
              <a:t>Tata </a:t>
            </a:r>
            <a:r>
              <a:rPr lang="en-US" dirty="0" err="1"/>
              <a:t>laksana</a:t>
            </a:r>
            <a:r>
              <a:rPr lang="en-US" dirty="0"/>
              <a:t>: </a:t>
            </a:r>
            <a:r>
              <a:rPr lang="en-US" dirty="0" err="1"/>
              <a:t>eksplorasi</a:t>
            </a:r>
            <a:r>
              <a:rPr lang="en-US" dirty="0"/>
              <a:t> digital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dilatasi</a:t>
            </a:r>
            <a:r>
              <a:rPr lang="en-US" dirty="0"/>
              <a:t> dan </a:t>
            </a:r>
            <a:r>
              <a:rPr lang="en-US"/>
              <a:t>kuretase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621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C970-8D87-4D47-980A-A43D6A18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r>
              <a:rPr lang="en-US" dirty="0"/>
              <a:t> Post Partum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A5270-F96D-4C4A-903B-B3902F02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r>
              <a:rPr lang="en-US" dirty="0" err="1"/>
              <a:t>Definsi</a:t>
            </a:r>
            <a:r>
              <a:rPr lang="en-US" dirty="0"/>
              <a:t>: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genital &gt;500 ml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pervaginam</a:t>
            </a:r>
            <a:r>
              <a:rPr lang="en-US" dirty="0"/>
              <a:t> dan &gt;1000 ml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seksio</a:t>
            </a:r>
            <a:r>
              <a:rPr lang="en-US" dirty="0"/>
              <a:t> </a:t>
            </a:r>
            <a:r>
              <a:rPr lang="en-US" dirty="0" err="1"/>
              <a:t>sesarea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4 </a:t>
            </a:r>
            <a:r>
              <a:rPr lang="en-US" dirty="0" err="1"/>
              <a:t>faktor</a:t>
            </a:r>
            <a:r>
              <a:rPr lang="en-US" dirty="0"/>
              <a:t>: </a:t>
            </a:r>
            <a:r>
              <a:rPr lang="en-US" dirty="0" err="1"/>
              <a:t>kelemahan</a:t>
            </a:r>
            <a:r>
              <a:rPr lang="en-US" dirty="0"/>
              <a:t> tonus uterus, </a:t>
            </a:r>
            <a:r>
              <a:rPr lang="en-US" dirty="0" err="1"/>
              <a:t>robekan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plasenta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bekuan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kontraksi</a:t>
            </a:r>
            <a:r>
              <a:rPr lang="en-US" dirty="0"/>
              <a:t> uterus, dan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pembekuan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  <a:p>
            <a:r>
              <a:rPr lang="en-US" dirty="0" err="1"/>
              <a:t>Pencegahan</a:t>
            </a:r>
            <a:r>
              <a:rPr lang="en-US" dirty="0"/>
              <a:t>: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oksitosin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kala III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54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66B6-7346-4679-A012-BD2498B1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74D8-5876-44C8-BFA7-478C1E2B8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2ED12-43C7-4069-B30D-5B3080954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93" t="33952" r="12243" b="26872"/>
          <a:stretch/>
        </p:blipFill>
        <p:spPr>
          <a:xfrm>
            <a:off x="1885366" y="1401058"/>
            <a:ext cx="7300588" cy="40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45588-A442-467C-AEB7-D6EC1DB2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Cracked Nipple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D467B-8E19-4A4F-A9EC-671B1F72A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287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184C5-5AAF-4F17-8C78-FEAB7F56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Partum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473F1-D2F6-4C95-8052-4292658FE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49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89C8-ECB8-4241-A742-9A25FB90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5B61-1FC0-44E0-B1E0-C87E1D21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i="1" dirty="0"/>
              <a:t>Nipple </a:t>
            </a:r>
            <a:r>
              <a:rPr lang="en-US" i="1" dirty="0" err="1"/>
              <a:t>truma</a:t>
            </a:r>
            <a:r>
              <a:rPr lang="en-US" dirty="0"/>
              <a:t> dan </a:t>
            </a:r>
            <a:r>
              <a:rPr lang="en-US" i="1" dirty="0"/>
              <a:t>nipple fissure</a:t>
            </a:r>
          </a:p>
          <a:p>
            <a:r>
              <a:rPr lang="en-US" dirty="0" err="1"/>
              <a:t>Transalasi</a:t>
            </a:r>
            <a:r>
              <a:rPr lang="en-US" dirty="0"/>
              <a:t>: </a:t>
            </a:r>
            <a:r>
              <a:rPr lang="en-US" dirty="0" err="1"/>
              <a:t>puting</a:t>
            </a:r>
            <a:r>
              <a:rPr lang="en-US" dirty="0"/>
              <a:t> </a:t>
            </a:r>
            <a:r>
              <a:rPr lang="en-US" dirty="0" err="1"/>
              <a:t>retak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Kerusakan</a:t>
            </a:r>
            <a:r>
              <a:rPr lang="en-US" dirty="0"/>
              <a:t> pada </a:t>
            </a:r>
            <a:r>
              <a:rPr lang="en-US" dirty="0" err="1"/>
              <a:t>puting</a:t>
            </a:r>
            <a:r>
              <a:rPr lang="en-US" dirty="0"/>
              <a:t> yang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terjadia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yang salah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pada </a:t>
            </a:r>
            <a:r>
              <a:rPr lang="en-US" dirty="0" err="1"/>
              <a:t>puting</a:t>
            </a:r>
            <a:r>
              <a:rPr lang="en-US" dirty="0"/>
              <a:t> yang salah.”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7091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BEEC-3E26-4F8B-A66D-01D114AE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B6360-2537-4D80-B4B1-314C8256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dan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menyusui</a:t>
            </a:r>
            <a:endParaRPr lang="en-US" dirty="0"/>
          </a:p>
          <a:p>
            <a:r>
              <a:rPr lang="en-US" dirty="0" err="1"/>
              <a:t>Kelainan</a:t>
            </a:r>
            <a:r>
              <a:rPr lang="en-US" dirty="0"/>
              <a:t> pada </a:t>
            </a:r>
            <a:r>
              <a:rPr lang="en-US" dirty="0" err="1"/>
              <a:t>bayi</a:t>
            </a:r>
            <a:r>
              <a:rPr lang="en-US" dirty="0"/>
              <a:t>: </a:t>
            </a:r>
            <a:r>
              <a:rPr lang="en-US" i="1" dirty="0"/>
              <a:t>short </a:t>
            </a:r>
            <a:r>
              <a:rPr lang="en-US" i="1" dirty="0" err="1"/>
              <a:t>tounge</a:t>
            </a:r>
            <a:r>
              <a:rPr lang="en-US" dirty="0"/>
              <a:t>, ankyloglossia, dan </a:t>
            </a:r>
            <a:r>
              <a:rPr lang="en-US" dirty="0" err="1"/>
              <a:t>palatum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 err="1"/>
              <a:t>Gesekan</a:t>
            </a:r>
            <a:r>
              <a:rPr lang="en-US" dirty="0"/>
              <a:t> (</a:t>
            </a:r>
            <a:r>
              <a:rPr lang="en-US" dirty="0" err="1"/>
              <a:t>jarang</a:t>
            </a:r>
            <a:r>
              <a:rPr lang="en-US" dirty="0"/>
              <a:t>)</a:t>
            </a:r>
          </a:p>
          <a:p>
            <a:r>
              <a:rPr lang="en-US" dirty="0" err="1"/>
              <a:t>Infeksi</a:t>
            </a:r>
            <a:r>
              <a:rPr lang="en-US" dirty="0"/>
              <a:t> candida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141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5FD9-FD93-444A-B8C1-DC464080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Klinis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10473-2310-49B8-802A-8E2CB010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Nyeri di </a:t>
            </a:r>
            <a:r>
              <a:rPr lang="en-US" dirty="0" err="1"/>
              <a:t>puting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menghisap</a:t>
            </a:r>
            <a:r>
              <a:rPr lang="en-US" dirty="0"/>
              <a:t> </a:t>
            </a:r>
            <a:r>
              <a:rPr lang="en-US" dirty="0" err="1"/>
              <a:t>puting</a:t>
            </a:r>
            <a:endParaRPr lang="en-US" dirty="0"/>
          </a:p>
          <a:p>
            <a:r>
              <a:rPr lang="en-US" dirty="0" err="1"/>
              <a:t>Gatal</a:t>
            </a:r>
            <a:endParaRPr lang="en-US" dirty="0"/>
          </a:p>
          <a:p>
            <a:r>
              <a:rPr lang="en-US" dirty="0" err="1"/>
              <a:t>Fissura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areola</a:t>
            </a:r>
          </a:p>
          <a:p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kemerahan</a:t>
            </a:r>
            <a:endParaRPr lang="en-US" dirty="0"/>
          </a:p>
          <a:p>
            <a:r>
              <a:rPr lang="en-US" dirty="0"/>
              <a:t>Candida: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berkilat</a:t>
            </a:r>
            <a:r>
              <a:rPr lang="en-US" dirty="0"/>
              <a:t>, dan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racked nipple - Stock Image - M122/0506 - Science Photo Library">
            <a:extLst>
              <a:ext uri="{FF2B5EF4-FFF2-40B4-BE49-F238E27FC236}">
                <a16:creationId xmlns:a16="http://schemas.microsoft.com/office/drawing/2014/main" id="{173CF0A3-851F-42B6-81A0-E0DB3338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24" y="838200"/>
            <a:ext cx="4019485" cy="26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14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B102-7F16-4A8A-A6E8-7A2D8108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A184-527B-4907-BB77-0CF8849F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55898"/>
          </a:xfrm>
        </p:spPr>
        <p:txBody>
          <a:bodyPr>
            <a:normAutofit/>
          </a:bodyPr>
          <a:lstStyle/>
          <a:p>
            <a:r>
              <a:rPr lang="en-US" i="1" dirty="0"/>
              <a:t>Four-stage system </a:t>
            </a:r>
            <a:r>
              <a:rPr lang="en-US" dirty="0"/>
              <a:t>oleh </a:t>
            </a:r>
            <a:r>
              <a:rPr lang="en-US" dirty="0" err="1"/>
              <a:t>Mohrbacher</a:t>
            </a:r>
            <a:r>
              <a:rPr lang="en-US" dirty="0"/>
              <a:t>:</a:t>
            </a:r>
          </a:p>
          <a:p>
            <a:r>
              <a:rPr lang="en-US" dirty="0"/>
              <a:t>Stage I (</a:t>
            </a:r>
            <a:r>
              <a:rPr lang="en-ID" i="1" dirty="0"/>
              <a:t>Superficial intact</a:t>
            </a:r>
            <a:r>
              <a:rPr lang="en-ID" dirty="0"/>
              <a:t>): </a:t>
            </a:r>
            <a:r>
              <a:rPr lang="sv-SE" dirty="0"/>
              <a:t>nyeri atau iritasi tanpa kerusakan kulit. Dapat berupa kemerahan, memar, bintik-bintik merah, bengkak</a:t>
            </a:r>
            <a:endParaRPr lang="en-US" dirty="0"/>
          </a:p>
          <a:p>
            <a:r>
              <a:rPr lang="en-US" dirty="0"/>
              <a:t>Stage II (</a:t>
            </a:r>
            <a:r>
              <a:rPr lang="en-ID" i="1" dirty="0"/>
              <a:t>Superficial with tissue breakdown</a:t>
            </a:r>
            <a:r>
              <a:rPr lang="en-US" dirty="0"/>
              <a:t>):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abrasi</a:t>
            </a:r>
            <a:r>
              <a:rPr lang="en-ID" dirty="0"/>
              <a:t>, </a:t>
            </a:r>
            <a:r>
              <a:rPr lang="en-ID" dirty="0" err="1"/>
              <a:t>fisura</a:t>
            </a:r>
            <a:r>
              <a:rPr lang="en-ID" dirty="0"/>
              <a:t> yang </a:t>
            </a:r>
            <a:r>
              <a:rPr lang="en-ID" dirty="0" err="1"/>
              <a:t>dangkal</a:t>
            </a:r>
            <a:r>
              <a:rPr lang="en-ID" dirty="0"/>
              <a:t>, </a:t>
            </a:r>
            <a:r>
              <a:rPr lang="en-ID" dirty="0" err="1"/>
              <a:t>garis</a:t>
            </a:r>
            <a:r>
              <a:rPr lang="en-ID" dirty="0"/>
              <a:t> </a:t>
            </a:r>
            <a:r>
              <a:rPr lang="en-ID" dirty="0" err="1"/>
              <a:t>kompresi</a:t>
            </a:r>
            <a:r>
              <a:rPr lang="en-ID" dirty="0"/>
              <a:t>, hematoma, </a:t>
            </a:r>
            <a:r>
              <a:rPr lang="en-ID" dirty="0" err="1"/>
              <a:t>ulserasi</a:t>
            </a:r>
            <a:r>
              <a:rPr lang="en-ID" dirty="0"/>
              <a:t> </a:t>
            </a:r>
            <a:r>
              <a:rPr lang="en-ID" dirty="0" err="1"/>
              <a:t>dangkal</a:t>
            </a:r>
            <a:r>
              <a:rPr lang="en-ID" dirty="0"/>
              <a:t>.</a:t>
            </a:r>
            <a:endParaRPr lang="en-US" dirty="0"/>
          </a:p>
          <a:p>
            <a:r>
              <a:rPr lang="en-US" dirty="0"/>
              <a:t>Stage III (</a:t>
            </a:r>
            <a:r>
              <a:rPr lang="en-ID" i="1" dirty="0"/>
              <a:t>Partial thickness erosion</a:t>
            </a:r>
            <a:r>
              <a:rPr lang="en-US" dirty="0"/>
              <a:t>):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destruksi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epidermis </a:t>
            </a:r>
            <a:r>
              <a:rPr lang="en-ID" dirty="0" err="1"/>
              <a:t>hingga</a:t>
            </a:r>
            <a:r>
              <a:rPr lang="en-ID" dirty="0"/>
              <a:t> dermis.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fisura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, blister, </a:t>
            </a:r>
            <a:r>
              <a:rPr lang="en-ID" dirty="0" err="1"/>
              <a:t>ulserasi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dan </a:t>
            </a:r>
            <a:r>
              <a:rPr lang="en-ID" dirty="0" err="1"/>
              <a:t>ulserasi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.</a:t>
            </a:r>
            <a:endParaRPr lang="en-US" dirty="0"/>
          </a:p>
          <a:p>
            <a:r>
              <a:rPr lang="en-US" dirty="0"/>
              <a:t>Stage IV (</a:t>
            </a:r>
            <a:r>
              <a:rPr lang="en-ID" i="1" dirty="0"/>
              <a:t>Full thickness erosion</a:t>
            </a:r>
            <a:r>
              <a:rPr lang="en-US" dirty="0"/>
              <a:t>):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dermis,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erosi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pada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dermis.</a:t>
            </a:r>
          </a:p>
        </p:txBody>
      </p:sp>
    </p:spTree>
    <p:extLst>
      <p:ext uri="{BB962C8B-B14F-4D97-AF65-F5344CB8AC3E}">
        <p14:creationId xmlns:p14="http://schemas.microsoft.com/office/powerpoint/2010/main" val="377408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90A9-D9F3-43FC-9E71-14D78274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BC92A-608C-48FE-AC35-F8ED4EB9A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Anamnesis</a:t>
            </a:r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  <a:p>
            <a:pPr lvl="1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7580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121A-CBEE-41BF-962C-4282321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Pencegahan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C089-F270-47A0-9988-C5FB254C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yang </a:t>
            </a:r>
            <a:r>
              <a:rPr lang="en-US" dirty="0" err="1"/>
              <a:t>benar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68948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2468-F940-494C-ACC9-1228FC8A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Tata </a:t>
            </a:r>
            <a:r>
              <a:rPr lang="en-US" dirty="0" err="1"/>
              <a:t>Laksana</a:t>
            </a:r>
            <a:r>
              <a:rPr lang="en-US" dirty="0"/>
              <a:t> dan </a:t>
            </a:r>
            <a:r>
              <a:rPr lang="en-US" dirty="0" err="1"/>
              <a:t>Tindakan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59A95-E5C1-47B4-AAA3-ADBDC1050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definitif</a:t>
            </a:r>
            <a:endParaRPr lang="en-US" dirty="0"/>
          </a:p>
          <a:p>
            <a:r>
              <a:rPr lang="en-US" dirty="0"/>
              <a:t>Lanolin </a:t>
            </a:r>
            <a:r>
              <a:rPr lang="en-US" dirty="0" err="1"/>
              <a:t>topikal</a:t>
            </a:r>
            <a:endParaRPr lang="en-US" dirty="0"/>
          </a:p>
          <a:p>
            <a:r>
              <a:rPr lang="en-US" i="1" dirty="0"/>
              <a:t>Nipple shield</a:t>
            </a:r>
            <a:r>
              <a:rPr lang="en-US" dirty="0"/>
              <a:t> </a:t>
            </a:r>
            <a:endParaRPr lang="en-US" i="1" dirty="0"/>
          </a:p>
          <a:p>
            <a:r>
              <a:rPr lang="en-US" dirty="0" err="1"/>
              <a:t>Perbaiki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menyusui</a:t>
            </a:r>
            <a:endParaRPr lang="en-US" dirty="0"/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ASI</a:t>
            </a:r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ASI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diperah</a:t>
            </a:r>
            <a:endParaRPr lang="en-US" dirty="0"/>
          </a:p>
          <a:p>
            <a:r>
              <a:rPr lang="en-US" dirty="0" err="1"/>
              <a:t>Olesi</a:t>
            </a:r>
            <a:r>
              <a:rPr lang="en-US" dirty="0"/>
              <a:t> </a:t>
            </a:r>
            <a:r>
              <a:rPr lang="en-US" dirty="0" err="1"/>
              <a:t>puting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ASI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kering</a:t>
            </a:r>
            <a:endParaRPr lang="en-US" dirty="0"/>
          </a:p>
        </p:txBody>
      </p:sp>
      <p:pic>
        <p:nvPicPr>
          <p:cNvPr id="3074" name="Picture 2" descr="Ibu, Ini 7 Rekomendasi Nipple Shield dan Cara Mengatasi Bingung Puting |  BukaReview">
            <a:extLst>
              <a:ext uri="{FF2B5EF4-FFF2-40B4-BE49-F238E27FC236}">
                <a16:creationId xmlns:a16="http://schemas.microsoft.com/office/drawing/2014/main" id="{F0E87834-BCAB-4F12-886C-56144CA9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103" y="4100659"/>
            <a:ext cx="3401897" cy="25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nsinoh Lanolin Nipple Cream 40g | Shopee Indonesia">
            <a:extLst>
              <a:ext uri="{FF2B5EF4-FFF2-40B4-BE49-F238E27FC236}">
                <a16:creationId xmlns:a16="http://schemas.microsoft.com/office/drawing/2014/main" id="{40A369F0-7EC2-41C7-B9AB-F6091347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986" y="644591"/>
            <a:ext cx="2653253" cy="265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3992-98FC-44F2-BCBA-D550CB4F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2438-6124-47EE-9A30-088E1FC4D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Sarwono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Kebidanan</a:t>
            </a:r>
            <a:endParaRPr lang="en-US" dirty="0"/>
          </a:p>
          <a:p>
            <a:r>
              <a:rPr lang="en-US" dirty="0" err="1"/>
              <a:t>Wiliams</a:t>
            </a:r>
            <a:r>
              <a:rPr lang="en-US" dirty="0"/>
              <a:t> </a:t>
            </a:r>
            <a:r>
              <a:rPr lang="en-US" dirty="0" err="1"/>
              <a:t>Obstetri</a:t>
            </a:r>
            <a:r>
              <a:rPr lang="en-US" dirty="0"/>
              <a:t> </a:t>
            </a:r>
            <a:r>
              <a:rPr lang="en-US" dirty="0" err="1"/>
              <a:t>Edisi</a:t>
            </a:r>
            <a:r>
              <a:rPr lang="en-US" dirty="0"/>
              <a:t> 25 </a:t>
            </a:r>
          </a:p>
          <a:p>
            <a:r>
              <a:rPr lang="en-US" dirty="0"/>
              <a:t>PNPK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Salin</a:t>
            </a:r>
            <a:r>
              <a:rPr lang="en-US" dirty="0"/>
              <a:t>, COGI, 2016	</a:t>
            </a:r>
          </a:p>
          <a:p>
            <a:r>
              <a:rPr lang="en-US" dirty="0">
                <a:hlinkClick r:id="rId2"/>
              </a:rPr>
              <a:t>http://digilib.unimus.ac.id/files/disk1/104/jtptunimus-gdl-idadianani-5194-3-bab2.pdf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https://www.alomedika.com/penyakit/obstetrik-dan-ginekologi/endometritis/</a:t>
            </a:r>
            <a:r>
              <a:rPr lang="en-US" dirty="0"/>
              <a:t> </a:t>
            </a:r>
          </a:p>
          <a:p>
            <a:r>
              <a:rPr lang="en-ID" dirty="0">
                <a:hlinkClick r:id="rId4"/>
              </a:rPr>
              <a:t>https://www.alomedika.com/penyakit/obstetrik-dan-ginekologi/cracked-nipple-dan-inverted-nipple/</a:t>
            </a:r>
            <a:endParaRPr lang="en-ID" dirty="0"/>
          </a:p>
          <a:p>
            <a:r>
              <a:rPr lang="en-ID" dirty="0">
                <a:hlinkClick r:id="rId5"/>
              </a:rPr>
              <a:t>https://www.toronto.ca/wp-content/uploads/2017/11/9102-tph-breastfeeding-protocols-1-to-21-complete-manual-2013.pdf</a:t>
            </a:r>
            <a:r>
              <a:rPr lang="en-ID" dirty="0"/>
              <a:t> </a:t>
            </a:r>
          </a:p>
          <a:p>
            <a:r>
              <a:rPr lang="en-ID" dirty="0">
                <a:hlinkClick r:id="rId6"/>
              </a:rPr>
              <a:t>https://www.ncbi.nlm.nih.gov/books/NBK148955/</a:t>
            </a:r>
            <a:r>
              <a:rPr lang="en-ID" dirty="0"/>
              <a:t>  </a:t>
            </a:r>
          </a:p>
          <a:p>
            <a:r>
              <a:rPr lang="en-ID" dirty="0">
                <a:hlinkClick r:id="rId7"/>
              </a:rPr>
              <a:t>http://digilib.unimus.ac.id/files/disk1/151/jtptunimus-gdl-fosianaaul-7511-2-babii.pdf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3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134DD-1D42-4545-AFB7-3E9DB174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Involusi</a:t>
            </a:r>
            <a:r>
              <a:rPr lang="en-US" dirty="0"/>
              <a:t> Uterus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618017-265F-44F9-8BE9-3BB0D2AEB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kembalinya</a:t>
            </a:r>
            <a:r>
              <a:rPr lang="en-US" dirty="0"/>
              <a:t> uterus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.</a:t>
            </a:r>
          </a:p>
          <a:p>
            <a:r>
              <a:rPr lang="en-US" dirty="0"/>
              <a:t>Setelah </a:t>
            </a:r>
            <a:r>
              <a:rPr lang="en-US" dirty="0" err="1"/>
              <a:t>melahirkan</a:t>
            </a:r>
            <a:r>
              <a:rPr lang="en-US" dirty="0"/>
              <a:t>, fundus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umbilikal</a:t>
            </a:r>
            <a:endParaRPr lang="en-US" dirty="0"/>
          </a:p>
          <a:p>
            <a:pPr lvl="1"/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kembar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endParaRPr lang="en-US" dirty="0"/>
          </a:p>
          <a:p>
            <a:r>
              <a:rPr lang="en-US" dirty="0"/>
              <a:t>Setelah </a:t>
            </a:r>
            <a:r>
              <a:rPr lang="en-US" dirty="0" err="1"/>
              <a:t>melahirkan</a:t>
            </a:r>
            <a:r>
              <a:rPr lang="en-US" dirty="0"/>
              <a:t>, </a:t>
            </a:r>
            <a:r>
              <a:rPr lang="en-US" dirty="0" err="1"/>
              <a:t>tebal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anterior dan posterior masing2 4 -5 cm denga </a:t>
            </a:r>
            <a:r>
              <a:rPr lang="en-US" dirty="0" err="1"/>
              <a:t>berat</a:t>
            </a:r>
            <a:r>
              <a:rPr lang="en-US" dirty="0"/>
              <a:t> uterus 1000 g.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mgg</a:t>
            </a:r>
            <a:r>
              <a:rPr lang="en-US" dirty="0"/>
              <a:t>: 500 g, 2 </a:t>
            </a:r>
            <a:r>
              <a:rPr lang="en-US" dirty="0" err="1"/>
              <a:t>mgg</a:t>
            </a:r>
            <a:r>
              <a:rPr lang="en-US" dirty="0"/>
              <a:t>: 300 g, 4 </a:t>
            </a:r>
            <a:r>
              <a:rPr lang="en-US" dirty="0" err="1"/>
              <a:t>mgg</a:t>
            </a:r>
            <a:r>
              <a:rPr lang="en-US" dirty="0"/>
              <a:t>: 100 g (</a:t>
            </a:r>
            <a:r>
              <a:rPr lang="en-US" dirty="0" err="1"/>
              <a:t>involusi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)</a:t>
            </a:r>
          </a:p>
          <a:p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diresorbsi</a:t>
            </a:r>
            <a:r>
              <a:rPr lang="en-US" dirty="0"/>
              <a:t> dan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kecil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6CF5-2D1E-4EE9-A164-C01CFED3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AF26-EB94-49E5-8D87-4458F576D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04724" cy="1874232"/>
          </a:xfrm>
        </p:spPr>
        <p:txBody>
          <a:bodyPr/>
          <a:lstStyle/>
          <a:p>
            <a:r>
              <a:rPr lang="en-US" dirty="0"/>
              <a:t>Proses:</a:t>
            </a:r>
          </a:p>
          <a:p>
            <a:pPr lvl="1"/>
            <a:r>
              <a:rPr lang="en-US" dirty="0" err="1"/>
              <a:t>Autolisis</a:t>
            </a:r>
            <a:r>
              <a:rPr lang="en-US" dirty="0"/>
              <a:t>: proses </a:t>
            </a:r>
            <a:r>
              <a:rPr lang="en-US" dirty="0" err="1"/>
              <a:t>penghancuran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. Oleh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proteolitik</a:t>
            </a:r>
            <a:r>
              <a:rPr lang="en-US" dirty="0"/>
              <a:t>. Ada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fibro </a:t>
            </a:r>
            <a:r>
              <a:rPr lang="en-US" dirty="0" err="1"/>
              <a:t>elastik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melahirkan</a:t>
            </a:r>
            <a:endParaRPr lang="en-US" dirty="0"/>
          </a:p>
          <a:p>
            <a:pPr lvl="1"/>
            <a:r>
              <a:rPr lang="en-US" dirty="0" err="1"/>
              <a:t>Atrofi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: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berproliferasi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atrofi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absennya</a:t>
            </a:r>
            <a:r>
              <a:rPr lang="en-US" dirty="0"/>
              <a:t> estrogen.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desisua</a:t>
            </a:r>
            <a:r>
              <a:rPr lang="en-US" dirty="0"/>
              <a:t> </a:t>
            </a:r>
            <a:r>
              <a:rPr lang="en-US" dirty="0" err="1"/>
              <a:t>atrofi</a:t>
            </a:r>
            <a:r>
              <a:rPr lang="en-US" dirty="0"/>
              <a:t> dan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basal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bereregenrasi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endometrium </a:t>
            </a:r>
            <a:r>
              <a:rPr lang="en-US" dirty="0" err="1"/>
              <a:t>baru</a:t>
            </a:r>
            <a:r>
              <a:rPr lang="en-US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92F096-7142-4550-BEAD-B8BF7E850762}"/>
              </a:ext>
            </a:extLst>
          </p:cNvPr>
          <p:cNvSpPr txBox="1">
            <a:spLocks/>
          </p:cNvSpPr>
          <p:nvPr/>
        </p:nvSpPr>
        <p:spPr>
          <a:xfrm>
            <a:off x="1154955" y="4383463"/>
            <a:ext cx="4941046" cy="187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Senam</a:t>
            </a:r>
            <a:r>
              <a:rPr lang="en-US" dirty="0"/>
              <a:t> </a:t>
            </a:r>
            <a:r>
              <a:rPr lang="en-US" dirty="0" err="1"/>
              <a:t>nifas</a:t>
            </a:r>
            <a:endParaRPr lang="en-US" dirty="0"/>
          </a:p>
          <a:p>
            <a:pPr lvl="1"/>
            <a:r>
              <a:rPr lang="en-US" dirty="0" err="1"/>
              <a:t>Mobilisasi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post partum</a:t>
            </a:r>
          </a:p>
          <a:p>
            <a:pPr lvl="1"/>
            <a:r>
              <a:rPr lang="en-US" dirty="0" err="1"/>
              <a:t>Menyusui</a:t>
            </a:r>
            <a:r>
              <a:rPr lang="en-US" dirty="0"/>
              <a:t> </a:t>
            </a:r>
            <a:r>
              <a:rPr lang="en-US" dirty="0" err="1"/>
              <a:t>dini</a:t>
            </a: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endParaRPr lang="en-ID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938109-E0AF-4057-8554-E40E55BA13FE}"/>
              </a:ext>
            </a:extLst>
          </p:cNvPr>
          <p:cNvSpPr txBox="1">
            <a:spLocks/>
          </p:cNvSpPr>
          <p:nvPr/>
        </p:nvSpPr>
        <p:spPr>
          <a:xfrm>
            <a:off x="5918632" y="4807668"/>
            <a:ext cx="4941046" cy="187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/>
              <a:t>Gizi</a:t>
            </a:r>
            <a:endParaRPr lang="en-US" dirty="0"/>
          </a:p>
          <a:p>
            <a:pPr lvl="1"/>
            <a:r>
              <a:rPr lang="en-US" dirty="0" err="1"/>
              <a:t>Psikologis</a:t>
            </a:r>
            <a:endParaRPr lang="en-US" dirty="0"/>
          </a:p>
          <a:p>
            <a:pPr lvl="1"/>
            <a:r>
              <a:rPr lang="en-US" dirty="0" err="1"/>
              <a:t>Usia</a:t>
            </a:r>
            <a:endParaRPr lang="en-US" dirty="0"/>
          </a:p>
          <a:p>
            <a:pPr lvl="1"/>
            <a:r>
              <a:rPr lang="en-US" dirty="0" err="1"/>
              <a:t>Paritas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5367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BBD6-D6EA-4E13-8957-C163E01B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6799E-04C2-482E-B605-43F3C1B5C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39355" cy="3416300"/>
          </a:xfrm>
        </p:spPr>
        <p:txBody>
          <a:bodyPr/>
          <a:lstStyle/>
          <a:p>
            <a:r>
              <a:rPr lang="en-ID" dirty="0">
                <a:hlinkClick r:id="rId2"/>
              </a:rPr>
              <a:t>https://www.youtube.com/watch?v=boq4KyaBBDs</a:t>
            </a:r>
            <a:r>
              <a:rPr lang="en-ID" dirty="0"/>
              <a:t> </a:t>
            </a:r>
          </a:p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Afterpain</a:t>
            </a:r>
            <a:r>
              <a:rPr lang="en-US" dirty="0"/>
              <a:t>: </a:t>
            </a:r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. Pada multiparas,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kontraksi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.  Akan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3 </a:t>
            </a:r>
            <a:r>
              <a:rPr lang="en-US" dirty="0" err="1"/>
              <a:t>hari</a:t>
            </a:r>
            <a:endParaRPr lang="en-US" dirty="0"/>
          </a:p>
          <a:p>
            <a:pPr lvl="1"/>
            <a:r>
              <a:rPr lang="en-US" i="1" dirty="0"/>
              <a:t>Lochia</a:t>
            </a:r>
            <a:r>
              <a:rPr lang="en-US" dirty="0"/>
              <a:t>: </a:t>
            </a:r>
            <a:r>
              <a:rPr lang="en-US" i="1" dirty="0"/>
              <a:t>discharge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post partum. Isi: jar. </a:t>
            </a:r>
            <a:r>
              <a:rPr lang="en-US" dirty="0" err="1"/>
              <a:t>Desidual</a:t>
            </a:r>
            <a:r>
              <a:rPr lang="en-US" dirty="0"/>
              <a:t>, </a:t>
            </a:r>
            <a:r>
              <a:rPr lang="en-US" dirty="0" err="1"/>
              <a:t>eritrosit</a:t>
            </a:r>
            <a:r>
              <a:rPr lang="en-US" dirty="0"/>
              <a:t>,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epitel</a:t>
            </a:r>
            <a:r>
              <a:rPr lang="en-US" dirty="0"/>
              <a:t> dan </a:t>
            </a:r>
            <a:r>
              <a:rPr lang="en-US" dirty="0" err="1"/>
              <a:t>bakteri</a:t>
            </a:r>
            <a:r>
              <a:rPr lang="en-ID" i="1" dirty="0"/>
              <a:t>. </a:t>
            </a:r>
            <a:r>
              <a:rPr lang="en-ID" dirty="0" err="1"/>
              <a:t>Awalnya</a:t>
            </a:r>
            <a:r>
              <a:rPr lang="en-ID" dirty="0"/>
              <a:t> </a:t>
            </a:r>
            <a:r>
              <a:rPr lang="en-ID" dirty="0" err="1"/>
              <a:t>merah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putih</a:t>
            </a:r>
            <a:r>
              <a:rPr lang="en-ID" dirty="0"/>
              <a:t>.</a:t>
            </a:r>
          </a:p>
          <a:p>
            <a:pPr lvl="2"/>
            <a:r>
              <a:rPr lang="en-US" dirty="0" err="1"/>
              <a:t>Lokia</a:t>
            </a:r>
            <a:r>
              <a:rPr lang="en-US" dirty="0"/>
              <a:t> rubra (</a:t>
            </a:r>
            <a:r>
              <a:rPr lang="en-US" dirty="0" err="1"/>
              <a:t>hari</a:t>
            </a:r>
            <a:r>
              <a:rPr lang="en-US" dirty="0"/>
              <a:t> 1-2), </a:t>
            </a:r>
            <a:r>
              <a:rPr lang="en-US" dirty="0" err="1"/>
              <a:t>sanguilenta</a:t>
            </a:r>
            <a:r>
              <a:rPr lang="en-US" dirty="0"/>
              <a:t> (</a:t>
            </a:r>
            <a:r>
              <a:rPr lang="en-US" dirty="0" err="1"/>
              <a:t>hari</a:t>
            </a:r>
            <a:r>
              <a:rPr lang="en-US" dirty="0"/>
              <a:t> 3-7), Serosa (</a:t>
            </a:r>
            <a:r>
              <a:rPr lang="en-US" dirty="0" err="1"/>
              <a:t>hari</a:t>
            </a:r>
            <a:r>
              <a:rPr lang="en-US" dirty="0"/>
              <a:t> 7-14), dan alba (2 </a:t>
            </a:r>
            <a:r>
              <a:rPr lang="en-US" dirty="0" err="1"/>
              <a:t>minggu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C7C59-B567-4220-B713-495A3C5A2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78" t="26941" r="17345" b="28385"/>
          <a:stretch/>
        </p:blipFill>
        <p:spPr>
          <a:xfrm>
            <a:off x="8496062" y="0"/>
            <a:ext cx="3667027" cy="30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96A8-B831-459C-B816-E6655C8B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Payudara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C4A8A-7EA8-4D35-B148-7E52FE292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6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kehamilan</a:t>
            </a:r>
            <a:endParaRPr lang="en-US" dirty="0"/>
          </a:p>
          <a:p>
            <a:r>
              <a:rPr lang="en-US" dirty="0" err="1"/>
              <a:t>Laktogen</a:t>
            </a:r>
            <a:r>
              <a:rPr lang="en-US" dirty="0"/>
              <a:t>, </a:t>
            </a:r>
            <a:r>
              <a:rPr lang="en-US" dirty="0" err="1"/>
              <a:t>kariogonadotropin</a:t>
            </a:r>
            <a:r>
              <a:rPr lang="en-US" dirty="0"/>
              <a:t>, estrogen, </a:t>
            </a:r>
            <a:r>
              <a:rPr lang="en-US" dirty="0" err="1"/>
              <a:t>progesteron</a:t>
            </a:r>
            <a:r>
              <a:rPr lang="en-US" dirty="0"/>
              <a:t> </a:t>
            </a:r>
            <a:r>
              <a:rPr lang="en-US" dirty="0" err="1"/>
              <a:t>menginduksi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alveoli dan </a:t>
            </a:r>
            <a:r>
              <a:rPr lang="en-US" dirty="0" err="1"/>
              <a:t>duktus</a:t>
            </a:r>
            <a:r>
              <a:rPr lang="en-US" dirty="0"/>
              <a:t> </a:t>
            </a:r>
            <a:r>
              <a:rPr lang="en-US" dirty="0" err="1"/>
              <a:t>laktiferus</a:t>
            </a:r>
            <a:r>
              <a:rPr lang="en-US" dirty="0"/>
              <a:t>.</a:t>
            </a:r>
          </a:p>
          <a:p>
            <a:r>
              <a:rPr lang="en-US" dirty="0" err="1"/>
              <a:t>Laktogen</a:t>
            </a:r>
            <a:r>
              <a:rPr lang="en-US" dirty="0"/>
              <a:t>, </a:t>
            </a:r>
            <a:r>
              <a:rPr lang="en-US" dirty="0" err="1"/>
              <a:t>prolaktin</a:t>
            </a:r>
            <a:r>
              <a:rPr lang="en-US" dirty="0"/>
              <a:t> </a:t>
            </a:r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kolostrum</a:t>
            </a:r>
            <a:endParaRPr lang="en-US" dirty="0"/>
          </a:p>
          <a:p>
            <a:r>
              <a:rPr lang="en-US" dirty="0" err="1"/>
              <a:t>Produksi</a:t>
            </a:r>
            <a:r>
              <a:rPr lang="en-US" dirty="0"/>
              <a:t> ASI </a:t>
            </a:r>
            <a:r>
              <a:rPr lang="en-US" dirty="0" err="1"/>
              <a:t>terhambat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partus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terhambar</a:t>
            </a:r>
            <a:r>
              <a:rPr lang="en-US" dirty="0"/>
              <a:t> estrogen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9773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E548-B6CB-4E21-BCD4-CB0A83A0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Perawatan</a:t>
            </a:r>
            <a:r>
              <a:rPr lang="en-US" dirty="0"/>
              <a:t> Post Partum / Puerperium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B8334-AC05-4B39-A4FB-0D040D0B3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Tujuan</a:t>
            </a:r>
            <a:r>
              <a:rPr lang="en-US" dirty="0"/>
              <a:t>: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pendarahan</a:t>
            </a:r>
            <a:r>
              <a:rPr lang="en-US" dirty="0"/>
              <a:t> post partum,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dan </a:t>
            </a:r>
            <a:r>
              <a:rPr lang="en-US" dirty="0" err="1"/>
              <a:t>psikososial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,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laserasi</a:t>
            </a:r>
            <a:r>
              <a:rPr lang="en-US" dirty="0"/>
              <a:t> pada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episiotomi</a:t>
            </a:r>
            <a:r>
              <a:rPr lang="en-US" dirty="0"/>
              <a:t>,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penjahitan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1 jam post </a:t>
            </a:r>
            <a:r>
              <a:rPr lang="en-US" dirty="0" err="1"/>
              <a:t>partus</a:t>
            </a:r>
            <a:r>
              <a:rPr lang="en-US" dirty="0"/>
              <a:t>; </a:t>
            </a:r>
            <a:r>
              <a:rPr lang="en-US" dirty="0" err="1"/>
              <a:t>awasi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hemoragik</a:t>
            </a:r>
            <a:r>
              <a:rPr lang="en-US" dirty="0"/>
              <a:t> post partum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diistirahatkan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melahirkan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8 jam post partum: </a:t>
            </a:r>
            <a:r>
              <a:rPr lang="en-US" dirty="0" err="1"/>
              <a:t>tidur</a:t>
            </a:r>
            <a:r>
              <a:rPr lang="en-US" dirty="0"/>
              <a:t> </a:t>
            </a:r>
            <a:r>
              <a:rPr lang="en-US" dirty="0" err="1"/>
              <a:t>terlentang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hemoragik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Setelah 8 jam, </a:t>
            </a:r>
            <a:r>
              <a:rPr lang="en-US" dirty="0" err="1"/>
              <a:t>boleh</a:t>
            </a:r>
            <a:r>
              <a:rPr lang="en-US" dirty="0"/>
              <a:t> miring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,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trombosis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Bayi</a:t>
            </a:r>
            <a:r>
              <a:rPr lang="en-US" dirty="0"/>
              <a:t> dan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terpisah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6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B2E3-4B6F-40BA-A7AF-78DFB60E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1919F-1B82-4011-BF77-5F5054ED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87528" cy="389156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7"/>
            </a:pPr>
            <a:r>
              <a:rPr lang="en-US" dirty="0"/>
              <a:t>Pada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senam</a:t>
            </a:r>
            <a:endParaRPr lang="en-US" dirty="0"/>
          </a:p>
          <a:p>
            <a:pPr>
              <a:buFont typeface="+mj-lt"/>
              <a:buAutoNum type="arabicPeriod" startAt="7"/>
            </a:pPr>
            <a:r>
              <a:rPr lang="en-US" dirty="0"/>
              <a:t>Diet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kalori</a:t>
            </a:r>
            <a:r>
              <a:rPr lang="en-US" dirty="0"/>
              <a:t>, protein,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, dan </a:t>
            </a:r>
            <a:r>
              <a:rPr lang="en-US" dirty="0" err="1"/>
              <a:t>buah-buahan</a:t>
            </a:r>
            <a:endParaRPr lang="en-US" dirty="0"/>
          </a:p>
          <a:p>
            <a:pPr>
              <a:buFont typeface="+mj-lt"/>
              <a:buAutoNum type="arabicPeriod" startAt="7"/>
            </a:pPr>
            <a:r>
              <a:rPr lang="en-US" dirty="0" err="1"/>
              <a:t>Buang</a:t>
            </a:r>
            <a:r>
              <a:rPr lang="en-US" dirty="0"/>
              <a:t> air </a:t>
            </a:r>
            <a:r>
              <a:rPr lang="en-US" dirty="0" err="1"/>
              <a:t>secepatnya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diakaterisasi</a:t>
            </a:r>
            <a:endParaRPr lang="en-US" dirty="0"/>
          </a:p>
          <a:p>
            <a:pPr>
              <a:buFont typeface="+mj-lt"/>
              <a:buAutoNum type="arabicPeriod" startAt="7"/>
            </a:pPr>
            <a:r>
              <a:rPr lang="en-US" dirty="0" err="1"/>
              <a:t>Partus</a:t>
            </a:r>
            <a:r>
              <a:rPr lang="en-US" dirty="0"/>
              <a:t> lama yang </a:t>
            </a:r>
            <a:r>
              <a:rPr lang="en-US" dirty="0" err="1"/>
              <a:t>diakhiri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cunam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dipasangkan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kateter</a:t>
            </a:r>
            <a:endParaRPr lang="en-US" dirty="0"/>
          </a:p>
          <a:p>
            <a:pPr>
              <a:buFont typeface="+mj-lt"/>
              <a:buAutoNum type="arabicPeriod" startAt="7"/>
            </a:pPr>
            <a:r>
              <a:rPr lang="en-US" dirty="0"/>
              <a:t>BAB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3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klisma</a:t>
            </a:r>
            <a:endParaRPr lang="en-US" dirty="0"/>
          </a:p>
          <a:p>
            <a:pPr>
              <a:buFont typeface="+mj-lt"/>
              <a:buAutoNum type="arabicPeriod" startAt="7"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afterpain,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analgetik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sedativ</a:t>
            </a:r>
            <a:endParaRPr lang="en-US" dirty="0"/>
          </a:p>
          <a:p>
            <a:pPr>
              <a:buFont typeface="+mj-lt"/>
              <a:buAutoNum type="arabicPeriod" startAt="7"/>
            </a:pPr>
            <a:r>
              <a:rPr lang="en-US" dirty="0"/>
              <a:t>8 jam post partum,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agar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laktasi</a:t>
            </a:r>
            <a:endParaRPr lang="en-US" dirty="0"/>
          </a:p>
          <a:p>
            <a:pPr>
              <a:buFont typeface="+mj-lt"/>
              <a:buAutoNum type="arabicPeriod" startAt="7"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lokia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, KB,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, dan </a:t>
            </a:r>
            <a:r>
              <a:rPr lang="en-US" dirty="0" err="1"/>
              <a:t>pesankan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lagi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627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600F-6F57-4911-8676-5DD37666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E333-148D-44D7-AD43-9AB30D1B1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Komposis</a:t>
            </a:r>
            <a:r>
              <a:rPr lang="en-US" dirty="0"/>
              <a:t> ASI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1"/>
            <a:r>
              <a:rPr lang="en-US" dirty="0" err="1"/>
              <a:t>Kolostrum</a:t>
            </a:r>
            <a:r>
              <a:rPr lang="en-US" dirty="0"/>
              <a:t>: </a:t>
            </a:r>
            <a:r>
              <a:rPr lang="en-US" dirty="0" err="1"/>
              <a:t>hari</a:t>
            </a:r>
            <a:r>
              <a:rPr lang="en-US" dirty="0"/>
              <a:t> 1 – 7</a:t>
            </a:r>
          </a:p>
          <a:p>
            <a:pPr lvl="1"/>
            <a:r>
              <a:rPr lang="en-US" dirty="0"/>
              <a:t>ASI </a:t>
            </a:r>
            <a:r>
              <a:rPr lang="en-US" dirty="0" err="1"/>
              <a:t>peralihan</a:t>
            </a:r>
            <a:r>
              <a:rPr lang="en-US" dirty="0"/>
              <a:t>: 3-4 </a:t>
            </a:r>
            <a:r>
              <a:rPr lang="en-US" dirty="0" err="1"/>
              <a:t>minggu</a:t>
            </a:r>
            <a:endParaRPr lang="en-US" dirty="0"/>
          </a:p>
          <a:p>
            <a:pPr lvl="1"/>
            <a:r>
              <a:rPr lang="en-US" dirty="0"/>
              <a:t>ASI </a:t>
            </a:r>
            <a:r>
              <a:rPr lang="en-US" dirty="0" err="1"/>
              <a:t>matur</a:t>
            </a:r>
            <a:r>
              <a:rPr lang="en-US" dirty="0"/>
              <a:t>: &gt; 4 </a:t>
            </a:r>
            <a:r>
              <a:rPr lang="en-US" dirty="0" err="1"/>
              <a:t>minggu</a:t>
            </a:r>
            <a:endParaRPr lang="en-US" dirty="0"/>
          </a:p>
          <a:p>
            <a:r>
              <a:rPr lang="en-US" dirty="0"/>
              <a:t>ASI pada </a:t>
            </a:r>
            <a:r>
              <a:rPr lang="en-US" dirty="0" err="1"/>
              <a:t>ibu</a:t>
            </a:r>
            <a:r>
              <a:rPr lang="en-US" dirty="0"/>
              <a:t> yang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prematur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endParaRPr lang="en-US" dirty="0"/>
          </a:p>
          <a:p>
            <a:r>
              <a:rPr lang="en-US" dirty="0"/>
              <a:t>ASI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infeksi</a:t>
            </a:r>
            <a:endParaRPr lang="en-US" dirty="0"/>
          </a:p>
          <a:p>
            <a:r>
              <a:rPr lang="en-US" dirty="0" err="1"/>
              <a:t>Pemberian</a:t>
            </a:r>
            <a:r>
              <a:rPr lang="en-US" dirty="0"/>
              <a:t> ASI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pada </a:t>
            </a:r>
            <a:r>
              <a:rPr lang="en-US" dirty="0" err="1"/>
              <a:t>bayi</a:t>
            </a:r>
            <a:r>
              <a:rPr lang="en-US" dirty="0"/>
              <a:t> dan </a:t>
            </a:r>
            <a:r>
              <a:rPr lang="en-US" dirty="0" err="1"/>
              <a:t>ibu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52346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914</TotalTime>
  <Words>1175</Words>
  <Application>Microsoft Office PowerPoint</Application>
  <PresentationFormat>Widescreen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Ion Boardroom</vt:lpstr>
      <vt:lpstr>Post Partum dan Cracked Nipple</vt:lpstr>
      <vt:lpstr>Post Partum</vt:lpstr>
      <vt:lpstr>Involusi Uterus</vt:lpstr>
      <vt:lpstr>PowerPoint Presentation</vt:lpstr>
      <vt:lpstr>PowerPoint Presentation</vt:lpstr>
      <vt:lpstr>Perkembangan Payudara</vt:lpstr>
      <vt:lpstr>Perawatan Post Partum / Puerperium</vt:lpstr>
      <vt:lpstr>PowerPoint Presentation</vt:lpstr>
      <vt:lpstr>ASI</vt:lpstr>
      <vt:lpstr>Anjuran ASI</vt:lpstr>
      <vt:lpstr>Cara menyusui yang benar</vt:lpstr>
      <vt:lpstr>PowerPoint Presentation</vt:lpstr>
      <vt:lpstr>PowerPoint Presentation</vt:lpstr>
      <vt:lpstr>Endometritis</vt:lpstr>
      <vt:lpstr>Subinvolusi</vt:lpstr>
      <vt:lpstr>Retensio  Sisa Plasenta</vt:lpstr>
      <vt:lpstr>Perdarahan Post Partum</vt:lpstr>
      <vt:lpstr>PowerPoint Presentation</vt:lpstr>
      <vt:lpstr>Cracked Nipple</vt:lpstr>
      <vt:lpstr>Definisi</vt:lpstr>
      <vt:lpstr>Etiologi</vt:lpstr>
      <vt:lpstr>Gejala Klinis</vt:lpstr>
      <vt:lpstr>Klasifikasi</vt:lpstr>
      <vt:lpstr>Diagnosis</vt:lpstr>
      <vt:lpstr>Pencegahan</vt:lpstr>
      <vt:lpstr>Tata Laksana dan Tindakan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Partum dan Cracked Nipple</dc:title>
  <dc:creator>ACER</dc:creator>
  <cp:lastModifiedBy>ACER</cp:lastModifiedBy>
  <cp:revision>57</cp:revision>
  <dcterms:created xsi:type="dcterms:W3CDTF">2021-05-26T03:19:51Z</dcterms:created>
  <dcterms:modified xsi:type="dcterms:W3CDTF">2021-05-27T04:35:08Z</dcterms:modified>
</cp:coreProperties>
</file>