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7" r:id="rId1"/>
  </p:sldMasterIdLst>
  <p:notesMasterIdLst>
    <p:notesMasterId r:id="rId19"/>
  </p:notesMasterIdLst>
  <p:sldIdLst>
    <p:sldId id="256" r:id="rId2"/>
    <p:sldId id="313" r:id="rId3"/>
    <p:sldId id="314" r:id="rId4"/>
    <p:sldId id="315" r:id="rId5"/>
    <p:sldId id="260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65" r:id="rId18"/>
  </p:sldIdLst>
  <p:sldSz cx="9144000" cy="5143500" type="screen16x9"/>
  <p:notesSz cx="6858000" cy="9144000"/>
  <p:embeddedFontLst>
    <p:embeddedFont>
      <p:font typeface="Exo" pitchFamily="2" charset="77"/>
      <p:regular r:id="rId20"/>
      <p:bold r:id="rId21"/>
      <p:italic r:id="rId22"/>
      <p:boldItalic r:id="rId23"/>
    </p:embeddedFont>
    <p:embeddedFont>
      <p:font typeface="Prata" pitchFamily="2" charset="77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1A4B7A-5398-4C02-940A-8B3D4B0AD366}">
  <a:tblStyle styleId="{2F1A4B7A-5398-4C02-940A-8B3D4B0AD3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0"/>
    <p:restoredTop sz="93617"/>
  </p:normalViewPr>
  <p:slideViewPr>
    <p:cSldViewPr snapToGrid="0">
      <p:cViewPr varScale="1">
        <p:scale>
          <a:sx n="69" d="100"/>
          <a:sy n="69" d="100"/>
        </p:scale>
        <p:origin x="192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00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313864b49_1_4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313864b49_1_4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4075" y="1119250"/>
            <a:ext cx="4371000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1375" y="3695341"/>
            <a:ext cx="27564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61625" y="-120072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18398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3220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10800000">
            <a:off x="-962314" y="1220013"/>
            <a:ext cx="3995951" cy="564600"/>
            <a:chOff x="1524913" y="922950"/>
            <a:chExt cx="6094175" cy="564600"/>
          </a:xfrm>
        </p:grpSpPr>
        <p:cxnSp>
          <p:nvCxnSpPr>
            <p:cNvPr id="17" name="Google Shape;17;p3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3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1258975" y="1017724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6265625" y="45134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91450" y="1307100"/>
            <a:ext cx="7361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3685200" y="-134432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3685200" y="45134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-617962" y="43267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8"/>
          <p:cNvGrpSpPr/>
          <p:nvPr/>
        </p:nvGrpSpPr>
        <p:grpSpPr>
          <a:xfrm rot="10800000">
            <a:off x="2574011" y="4162663"/>
            <a:ext cx="3995951" cy="564600"/>
            <a:chOff x="1524913" y="922950"/>
            <a:chExt cx="6094175" cy="564600"/>
          </a:xfrm>
        </p:grpSpPr>
        <p:cxnSp>
          <p:nvCxnSpPr>
            <p:cNvPr id="215" name="Google Shape;215;p38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38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" name="Google Shape;217;p38"/>
          <p:cNvGrpSpPr/>
          <p:nvPr/>
        </p:nvGrpSpPr>
        <p:grpSpPr>
          <a:xfrm>
            <a:off x="2574011" y="762913"/>
            <a:ext cx="3995951" cy="564600"/>
            <a:chOff x="1524913" y="922950"/>
            <a:chExt cx="6094175" cy="564600"/>
          </a:xfrm>
        </p:grpSpPr>
        <p:cxnSp>
          <p:nvCxnSpPr>
            <p:cNvPr id="218" name="Google Shape;218;p38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38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38"/>
          <p:cNvSpPr/>
          <p:nvPr/>
        </p:nvSpPr>
        <p:spPr>
          <a:xfrm>
            <a:off x="7988313" y="-1162501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2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/>
          <p:nvPr/>
        </p:nvSpPr>
        <p:spPr>
          <a:xfrm>
            <a:off x="576927" y="412524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9"/>
          <p:cNvSpPr/>
          <p:nvPr/>
        </p:nvSpPr>
        <p:spPr>
          <a:xfrm>
            <a:off x="6812003" y="-107485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39"/>
          <p:cNvCxnSpPr/>
          <p:nvPr/>
        </p:nvCxnSpPr>
        <p:spPr>
          <a:xfrm>
            <a:off x="2572500" y="4748213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9"/>
          <p:cNvCxnSpPr/>
          <p:nvPr/>
        </p:nvCxnSpPr>
        <p:spPr>
          <a:xfrm>
            <a:off x="2572500" y="374619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84" r:id="rId6"/>
    <p:sldLayoutId id="214748368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ctrTitle"/>
          </p:nvPr>
        </p:nvSpPr>
        <p:spPr>
          <a:xfrm>
            <a:off x="212097" y="1119250"/>
            <a:ext cx="4467242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MASA NIFAS </a:t>
            </a:r>
            <a:br>
              <a:rPr lang="en" sz="4000" dirty="0"/>
            </a:br>
            <a:r>
              <a:rPr lang="en" sz="4000" dirty="0"/>
              <a:t>(PEURPERIUM</a:t>
            </a:r>
            <a:r>
              <a:rPr lang="en" sz="4000" b="0" dirty="0"/>
              <a:t>)</a:t>
            </a:r>
            <a:endParaRPr sz="4000" b="0" dirty="0"/>
          </a:p>
        </p:txBody>
      </p:sp>
      <p:pic>
        <p:nvPicPr>
          <p:cNvPr id="235" name="Google Shape;235;p42"/>
          <p:cNvPicPr preferRelativeResize="0"/>
          <p:nvPr/>
        </p:nvPicPr>
        <p:blipFill rotWithShape="1">
          <a:blip r:embed="rId3">
            <a:alphaModFix/>
          </a:blip>
          <a:srcRect l="9600" t="23369" r="36095" b="22744"/>
          <a:stretch/>
        </p:blipFill>
        <p:spPr>
          <a:xfrm>
            <a:off x="4572000" y="606750"/>
            <a:ext cx="4572000" cy="45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2"/>
          <p:cNvSpPr/>
          <p:nvPr/>
        </p:nvSpPr>
        <p:spPr>
          <a:xfrm>
            <a:off x="777837" y="3724613"/>
            <a:ext cx="4003500" cy="629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subTitle" idx="1"/>
          </p:nvPr>
        </p:nvSpPr>
        <p:spPr>
          <a:xfrm>
            <a:off x="1021976" y="3695341"/>
            <a:ext cx="3135799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/>
              <a:t>Nadiva</a:t>
            </a:r>
            <a:r>
              <a:rPr lang="en" sz="1400" dirty="0"/>
              <a:t> </a:t>
            </a:r>
            <a:r>
              <a:rPr lang="en" sz="1400" dirty="0" err="1"/>
              <a:t>Salsabilla</a:t>
            </a:r>
            <a:r>
              <a:rPr lang="en" sz="1400" dirty="0"/>
              <a:t> </a:t>
            </a:r>
            <a:r>
              <a:rPr lang="en" sz="1400" dirty="0" err="1"/>
              <a:t>Anugraha</a:t>
            </a:r>
            <a:r>
              <a:rPr lang="en" sz="1400" dirty="0"/>
              <a:t> Putri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1810211069 </a:t>
            </a:r>
            <a:endParaRPr sz="1400" dirty="0"/>
          </a:p>
        </p:txBody>
      </p:sp>
      <p:sp>
        <p:nvSpPr>
          <p:cNvPr id="238" name="Google Shape;238;p42"/>
          <p:cNvSpPr/>
          <p:nvPr/>
        </p:nvSpPr>
        <p:spPr>
          <a:xfrm>
            <a:off x="8548675" y="3328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42"/>
          <p:cNvPicPr preferRelativeResize="0"/>
          <p:nvPr/>
        </p:nvPicPr>
        <p:blipFill rotWithShape="1">
          <a:blip r:embed="rId4">
            <a:alphaModFix/>
          </a:blip>
          <a:srcRect l="60513" t="15763" r="16584" b="61860"/>
          <a:stretch/>
        </p:blipFill>
        <p:spPr>
          <a:xfrm>
            <a:off x="5229750" y="1119250"/>
            <a:ext cx="1094076" cy="106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42"/>
          <p:cNvCxnSpPr/>
          <p:nvPr/>
        </p:nvCxnSpPr>
        <p:spPr>
          <a:xfrm>
            <a:off x="780087" y="3529013"/>
            <a:ext cx="39990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1" name="Google Shape;241;p42"/>
          <p:cNvGrpSpPr/>
          <p:nvPr/>
        </p:nvGrpSpPr>
        <p:grpSpPr>
          <a:xfrm>
            <a:off x="781611" y="713513"/>
            <a:ext cx="3995951" cy="564600"/>
            <a:chOff x="1524913" y="922950"/>
            <a:chExt cx="6094175" cy="564600"/>
          </a:xfrm>
        </p:grpSpPr>
        <p:cxnSp>
          <p:nvCxnSpPr>
            <p:cNvPr id="242" name="Google Shape;242;p42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42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6C25-B180-7A4E-A567-63651A39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Luka Luka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36057-6435-3C4D-9920-E43DA020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15752"/>
            <a:ext cx="7704000" cy="712439"/>
          </a:xfrm>
        </p:spPr>
        <p:txBody>
          <a:bodyPr/>
          <a:lstStyle/>
          <a:p>
            <a:pPr marL="4381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Luka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jalan</a:t>
            </a:r>
            <a:r>
              <a:rPr lang="en-US" sz="1600" dirty="0"/>
              <a:t> </a:t>
            </a:r>
            <a:r>
              <a:rPr lang="en-US" sz="1600" dirty="0" err="1"/>
              <a:t>lahir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sembuh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6 -7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disertai</a:t>
            </a:r>
            <a:r>
              <a:rPr lang="en-US" sz="1600" dirty="0"/>
              <a:t> </a:t>
            </a:r>
            <a:r>
              <a:rPr lang="en-US" sz="1600" dirty="0" err="1"/>
              <a:t>infeksi</a:t>
            </a:r>
            <a:r>
              <a:rPr lang="en-US" sz="160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35D681-C477-5446-BA5F-420F13437E7F}"/>
              </a:ext>
            </a:extLst>
          </p:cNvPr>
          <p:cNvSpPr txBox="1">
            <a:spLocks/>
          </p:cNvSpPr>
          <p:nvPr/>
        </p:nvSpPr>
        <p:spPr>
          <a:xfrm>
            <a:off x="720000" y="212939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algn="ctr"/>
            <a:r>
              <a:rPr lang="en-US" dirty="0"/>
              <a:t>Rasa </a:t>
            </a:r>
            <a:r>
              <a:rPr lang="en-US" dirty="0" err="1"/>
              <a:t>Sakit</a:t>
            </a:r>
            <a:r>
              <a:rPr lang="en-US" dirty="0"/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B7D469-21B4-4C4C-9920-1D808EA0B6A9}"/>
              </a:ext>
            </a:extLst>
          </p:cNvPr>
          <p:cNvSpPr txBox="1">
            <a:spLocks/>
          </p:cNvSpPr>
          <p:nvPr/>
        </p:nvSpPr>
        <p:spPr>
          <a:xfrm>
            <a:off x="720000" y="2903301"/>
            <a:ext cx="7704000" cy="7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"/>
              <a:buAutoNum type="arabicPeriod"/>
              <a:defRPr sz="12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4381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Rasa </a:t>
            </a:r>
            <a:r>
              <a:rPr lang="en-US" sz="1600" dirty="0" err="1"/>
              <a:t>sakit</a:t>
            </a:r>
            <a:r>
              <a:rPr lang="en-US" sz="1600" dirty="0"/>
              <a:t> (after pain)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mulas</a:t>
            </a:r>
            <a:r>
              <a:rPr lang="en-US" sz="1600" dirty="0"/>
              <a:t> </a:t>
            </a:r>
            <a:r>
              <a:rPr lang="en-US" sz="1600" dirty="0" err="1"/>
              <a:t>mulas</a:t>
            </a:r>
            <a:r>
              <a:rPr lang="en-US" sz="1600" dirty="0"/>
              <a:t> yang </a:t>
            </a:r>
            <a:r>
              <a:rPr lang="en-US" sz="1600" dirty="0" err="1"/>
              <a:t>disebabkan</a:t>
            </a:r>
            <a:r>
              <a:rPr lang="en-US" sz="1600" dirty="0"/>
              <a:t> </a:t>
            </a:r>
            <a:r>
              <a:rPr lang="en-US" sz="1600" dirty="0" err="1"/>
              <a:t>kontraksi</a:t>
            </a:r>
            <a:r>
              <a:rPr lang="en-US" sz="1600" dirty="0"/>
              <a:t> </a:t>
            </a:r>
            <a:r>
              <a:rPr lang="en-US" sz="1600" dirty="0" err="1"/>
              <a:t>otot</a:t>
            </a:r>
            <a:r>
              <a:rPr lang="en-US" sz="1600" dirty="0"/>
              <a:t> Rahim,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menghilang</a:t>
            </a:r>
            <a:r>
              <a:rPr lang="en-US" sz="1600" dirty="0"/>
              <a:t> 2—4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pasca</a:t>
            </a:r>
            <a:r>
              <a:rPr lang="en-US" sz="1600" dirty="0"/>
              <a:t> </a:t>
            </a:r>
            <a:r>
              <a:rPr lang="en-US" sz="1600" dirty="0" err="1"/>
              <a:t>persalinan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9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 t="12219" r="23171" b="12068"/>
          <a:stretch/>
        </p:blipFill>
        <p:spPr>
          <a:xfrm flipH="1">
            <a:off x="4323101" y="430475"/>
            <a:ext cx="4782524" cy="47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6"/>
          <p:cNvSpPr txBox="1">
            <a:spLocks noGrp="1"/>
          </p:cNvSpPr>
          <p:nvPr>
            <p:ph type="title"/>
          </p:nvPr>
        </p:nvSpPr>
        <p:spPr>
          <a:xfrm>
            <a:off x="0" y="1829237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INFEKSI NIFAS </a:t>
            </a:r>
            <a:endParaRPr sz="4000" dirty="0"/>
          </a:p>
        </p:txBody>
      </p:sp>
      <p:sp>
        <p:nvSpPr>
          <p:cNvPr id="287" name="Google Shape;287;p46"/>
          <p:cNvSpPr/>
          <p:nvPr/>
        </p:nvSpPr>
        <p:spPr>
          <a:xfrm>
            <a:off x="8042675" y="2442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p46"/>
          <p:cNvCxnSpPr/>
          <p:nvPr/>
        </p:nvCxnSpPr>
        <p:spPr>
          <a:xfrm>
            <a:off x="780087" y="3679913"/>
            <a:ext cx="21375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7521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5938-3827-8846-9F9D-460E4975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38330"/>
            <a:ext cx="7704000" cy="572700"/>
          </a:xfrm>
        </p:spPr>
        <p:txBody>
          <a:bodyPr/>
          <a:lstStyle/>
          <a:p>
            <a:pPr algn="ctr"/>
            <a:r>
              <a:rPr lang="en-US" dirty="0" err="1"/>
              <a:t>Definisi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9CB2B-784C-BE40-9F29-656E99AB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4765" y="2527718"/>
            <a:ext cx="6714470" cy="891343"/>
          </a:xfrm>
        </p:spPr>
        <p:txBody>
          <a:bodyPr/>
          <a:lstStyle/>
          <a:p>
            <a:pPr marL="152400" indent="0" algn="ctr">
              <a:buNone/>
            </a:pPr>
            <a:r>
              <a:rPr lang="en-ID" sz="1800" dirty="0" err="1"/>
              <a:t>infeksi</a:t>
            </a:r>
            <a:r>
              <a:rPr lang="en-ID" sz="1800" dirty="0"/>
              <a:t> </a:t>
            </a:r>
            <a:r>
              <a:rPr lang="en-ID" sz="1800" dirty="0" err="1"/>
              <a:t>pada</a:t>
            </a:r>
            <a:r>
              <a:rPr lang="en-ID" sz="1800" dirty="0"/>
              <a:t> </a:t>
            </a:r>
            <a:r>
              <a:rPr lang="en-ID" sz="1800" dirty="0" err="1"/>
              <a:t>traktus</a:t>
            </a:r>
            <a:r>
              <a:rPr lang="en-ID" sz="1800" dirty="0"/>
              <a:t> genitalia </a:t>
            </a:r>
            <a:r>
              <a:rPr lang="en-ID" sz="1800" dirty="0" err="1"/>
              <a:t>setelah</a:t>
            </a:r>
            <a:r>
              <a:rPr lang="en-ID" sz="1800" dirty="0"/>
              <a:t> </a:t>
            </a:r>
            <a:r>
              <a:rPr lang="en-ID" sz="1800" dirty="0" err="1"/>
              <a:t>persalinan</a:t>
            </a:r>
            <a:r>
              <a:rPr lang="en-ID" sz="1800" dirty="0"/>
              <a:t>, </a:t>
            </a:r>
            <a:r>
              <a:rPr lang="en-ID" sz="1800" dirty="0" err="1"/>
              <a:t>dimana</a:t>
            </a:r>
            <a:r>
              <a:rPr lang="en-ID" sz="1800" dirty="0"/>
              <a:t> </a:t>
            </a:r>
            <a:r>
              <a:rPr lang="en-ID" sz="1800" dirty="0" err="1"/>
              <a:t>suhu</a:t>
            </a:r>
            <a:r>
              <a:rPr lang="en-ID" sz="1800" dirty="0"/>
              <a:t> 38 </a:t>
            </a:r>
            <a:r>
              <a:rPr lang="en-ID" sz="1800" dirty="0" err="1"/>
              <a:t>derajat</a:t>
            </a:r>
            <a:r>
              <a:rPr lang="en-ID" sz="1800" dirty="0"/>
              <a:t> </a:t>
            </a:r>
            <a:r>
              <a:rPr lang="en-ID" sz="1800" dirty="0" err="1"/>
              <a:t>celcius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, </a:t>
            </a:r>
            <a:r>
              <a:rPr lang="en-ID" sz="1800" dirty="0" err="1"/>
              <a:t>terjadi</a:t>
            </a:r>
            <a:r>
              <a:rPr lang="en-ID" sz="1800" dirty="0"/>
              <a:t> </a:t>
            </a:r>
            <a:r>
              <a:rPr lang="en-ID" sz="1800" dirty="0" err="1"/>
              <a:t>antara</a:t>
            </a:r>
            <a:r>
              <a:rPr lang="en-ID" sz="1800" dirty="0"/>
              <a:t> </a:t>
            </a:r>
            <a:r>
              <a:rPr lang="en-ID" sz="1800" dirty="0" err="1"/>
              <a:t>hari</a:t>
            </a:r>
            <a:r>
              <a:rPr lang="en-ID" sz="1800" dirty="0"/>
              <a:t> </a:t>
            </a:r>
            <a:r>
              <a:rPr lang="en-ID" sz="1800" dirty="0" err="1"/>
              <a:t>ke</a:t>
            </a:r>
            <a:r>
              <a:rPr lang="en-ID" sz="1800" dirty="0"/>
              <a:t> 2-10 post partum 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7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B404-BC22-8246-AE81-F8CDBB28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Etiologi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00C13-6216-AA4B-BBC5-D6053D9BD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ID" sz="1600" dirty="0" err="1"/>
              <a:t>Penyebab</a:t>
            </a:r>
            <a:r>
              <a:rPr lang="en-ID" sz="1600" dirty="0"/>
              <a:t> yang </a:t>
            </a:r>
            <a:r>
              <a:rPr lang="en-ID" sz="1600" dirty="0" err="1"/>
              <a:t>terbanyak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50% </a:t>
            </a:r>
            <a:r>
              <a:rPr lang="en-ID" sz="1600" dirty="0" err="1"/>
              <a:t>infeksi</a:t>
            </a:r>
            <a:r>
              <a:rPr lang="en-ID" sz="1600" dirty="0"/>
              <a:t> </a:t>
            </a:r>
            <a:r>
              <a:rPr lang="en-ID" sz="1600" dirty="0" err="1"/>
              <a:t>nifas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streptococus</a:t>
            </a:r>
            <a:r>
              <a:rPr lang="en-ID" sz="1600" dirty="0"/>
              <a:t> </a:t>
            </a:r>
            <a:r>
              <a:rPr lang="en-ID" sz="1600" dirty="0" err="1"/>
              <a:t>anaerob</a:t>
            </a:r>
            <a:r>
              <a:rPr lang="en-ID" sz="1600" dirty="0"/>
              <a:t> yang </a:t>
            </a:r>
            <a:r>
              <a:rPr lang="en-ID" sz="1600" dirty="0" err="1"/>
              <a:t>sebenarnya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flora normal </a:t>
            </a:r>
            <a:r>
              <a:rPr lang="en-ID" sz="1600" dirty="0" err="1"/>
              <a:t>jalan</a:t>
            </a:r>
            <a:r>
              <a:rPr lang="en-ID" sz="1600" dirty="0"/>
              <a:t> </a:t>
            </a:r>
            <a:r>
              <a:rPr lang="en-ID" sz="1600" dirty="0" err="1"/>
              <a:t>lahir</a:t>
            </a:r>
            <a:r>
              <a:rPr lang="en-ID" sz="1600" dirty="0"/>
              <a:t> 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r>
              <a:rPr lang="en-US" sz="1600" dirty="0"/>
              <a:t>J</a:t>
            </a:r>
            <a:r>
              <a:rPr lang="en-ID" sz="1600" dirty="0" err="1"/>
              <a:t>alan</a:t>
            </a:r>
            <a:r>
              <a:rPr lang="en-ID" sz="1600" dirty="0"/>
              <a:t> </a:t>
            </a:r>
            <a:r>
              <a:rPr lang="en-ID" sz="1600" dirty="0" err="1"/>
              <a:t>bakteri</a:t>
            </a:r>
            <a:r>
              <a:rPr lang="en-ID" sz="1600" dirty="0"/>
              <a:t> </a:t>
            </a:r>
            <a:r>
              <a:rPr lang="en-ID" sz="1600" dirty="0" err="1"/>
              <a:t>masuk</a:t>
            </a:r>
            <a:r>
              <a:rPr lang="en-ID" sz="1600" dirty="0"/>
              <a:t> </a:t>
            </a:r>
            <a:r>
              <a:rPr lang="en-ID" sz="1600" dirty="0" err="1"/>
              <a:t>kedalam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kandungan</a:t>
            </a:r>
            <a:endParaRPr lang="en-ID" sz="1600" dirty="0"/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ID" sz="1800" dirty="0" err="1"/>
              <a:t>Eksogen</a:t>
            </a:r>
            <a:r>
              <a:rPr lang="en-ID" sz="1800" dirty="0"/>
              <a:t> (</a:t>
            </a:r>
            <a:r>
              <a:rPr lang="en-ID" sz="1800" dirty="0" err="1"/>
              <a:t>bakteri</a:t>
            </a:r>
            <a:r>
              <a:rPr lang="en-ID" sz="1800" dirty="0"/>
              <a:t> </a:t>
            </a:r>
            <a:r>
              <a:rPr lang="en-ID" sz="1800" dirty="0" err="1"/>
              <a:t>datang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luar</a:t>
            </a:r>
            <a:r>
              <a:rPr lang="en-ID" sz="1800" dirty="0"/>
              <a:t>) 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ID" sz="1800" dirty="0" err="1"/>
              <a:t>Autogen</a:t>
            </a:r>
            <a:r>
              <a:rPr lang="en-ID" sz="1800" dirty="0"/>
              <a:t> (</a:t>
            </a:r>
            <a:r>
              <a:rPr lang="en-ID" sz="1800" dirty="0" err="1"/>
              <a:t>bakteri</a:t>
            </a:r>
            <a:r>
              <a:rPr lang="en-ID" sz="1800" dirty="0"/>
              <a:t> </a:t>
            </a:r>
            <a:r>
              <a:rPr lang="en-ID" sz="1800" dirty="0" err="1"/>
              <a:t>masuk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tempat</a:t>
            </a:r>
            <a:r>
              <a:rPr lang="en-ID" sz="1800" dirty="0"/>
              <a:t> lain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tubuh</a:t>
            </a:r>
            <a:r>
              <a:rPr lang="en-ID" sz="1800" dirty="0"/>
              <a:t>)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ID" sz="1800" dirty="0"/>
              <a:t>Endogen (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jalan</a:t>
            </a:r>
            <a:r>
              <a:rPr lang="en-ID" sz="1800" dirty="0"/>
              <a:t> </a:t>
            </a:r>
            <a:r>
              <a:rPr lang="en-ID" sz="1800" dirty="0" err="1"/>
              <a:t>lahir</a:t>
            </a:r>
            <a:r>
              <a:rPr lang="en-ID" sz="1800" dirty="0"/>
              <a:t> </a:t>
            </a:r>
            <a:r>
              <a:rPr lang="en-ID" sz="1800" dirty="0" err="1"/>
              <a:t>itu</a:t>
            </a:r>
            <a:r>
              <a:rPr lang="en-ID" sz="1800" dirty="0"/>
              <a:t> </a:t>
            </a:r>
            <a:r>
              <a:rPr lang="en-ID" sz="1800" dirty="0" err="1"/>
              <a:t>sendiri</a:t>
            </a:r>
            <a:r>
              <a:rPr lang="en-ID" sz="1800" dirty="0"/>
              <a:t>) 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1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FC791-4038-1445-87A9-2FBCD2DCF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591" y="238539"/>
            <a:ext cx="7867409" cy="4393613"/>
          </a:xfrm>
        </p:spPr>
        <p:txBody>
          <a:bodyPr/>
          <a:lstStyle/>
          <a:p>
            <a:pPr marL="152400" indent="0">
              <a:buNone/>
            </a:pPr>
            <a:r>
              <a:rPr lang="en-ID" sz="1800" dirty="0" err="1"/>
              <a:t>Bakteri</a:t>
            </a:r>
            <a:r>
              <a:rPr lang="en-ID" sz="1800" dirty="0"/>
              <a:t> lain yang </a:t>
            </a:r>
            <a:r>
              <a:rPr lang="en-ID" sz="1800" dirty="0" err="1"/>
              <a:t>menyebabkan</a:t>
            </a:r>
            <a:r>
              <a:rPr lang="en-ID" sz="1800" dirty="0"/>
              <a:t> </a:t>
            </a:r>
            <a:r>
              <a:rPr lang="en-ID" sz="1800" dirty="0" err="1"/>
              <a:t>infeksi</a:t>
            </a:r>
            <a:r>
              <a:rPr lang="en-ID" sz="1800" dirty="0"/>
              <a:t> </a:t>
            </a:r>
            <a:r>
              <a:rPr lang="en-ID" sz="1800" dirty="0" err="1"/>
              <a:t>nifas</a:t>
            </a:r>
            <a:r>
              <a:rPr lang="en-ID" sz="1800" dirty="0"/>
              <a:t> </a:t>
            </a:r>
          </a:p>
          <a:p>
            <a:pPr marL="7810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Streptococus</a:t>
            </a:r>
            <a:r>
              <a:rPr lang="en-ID" dirty="0"/>
              <a:t> </a:t>
            </a:r>
            <a:r>
              <a:rPr lang="en-ID" dirty="0" err="1"/>
              <a:t>heamoliticus</a:t>
            </a:r>
            <a:r>
              <a:rPr lang="en-ID" dirty="0"/>
              <a:t> </a:t>
            </a:r>
            <a:r>
              <a:rPr lang="en-ID" dirty="0" err="1"/>
              <a:t>aerobik</a:t>
            </a:r>
            <a:r>
              <a:rPr lang="en-ID" dirty="0"/>
              <a:t> </a:t>
            </a:r>
          </a:p>
          <a:p>
            <a:pPr marL="12382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yang </a:t>
            </a:r>
            <a:r>
              <a:rPr lang="en-ID" dirty="0" err="1"/>
              <a:t>berat</a:t>
            </a:r>
            <a:r>
              <a:rPr lang="en-ID" dirty="0"/>
              <a:t>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eksogen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ditularkan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penderita</a:t>
            </a:r>
            <a:r>
              <a:rPr lang="en-ID" dirty="0"/>
              <a:t> lain, </a:t>
            </a:r>
            <a:r>
              <a:rPr lang="en-ID" dirty="0" err="1"/>
              <a:t>alat-alat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steril</a:t>
            </a:r>
            <a:r>
              <a:rPr lang="en-ID" dirty="0"/>
              <a:t>,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penolonng</a:t>
            </a:r>
            <a:r>
              <a:rPr lang="en-ID" dirty="0"/>
              <a:t>. </a:t>
            </a:r>
          </a:p>
          <a:p>
            <a:pPr marL="7810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Staphylococus</a:t>
            </a:r>
            <a:r>
              <a:rPr lang="en-ID" dirty="0"/>
              <a:t> </a:t>
            </a:r>
            <a:r>
              <a:rPr lang="en-ID" dirty="0" err="1"/>
              <a:t>aereus</a:t>
            </a:r>
            <a:r>
              <a:rPr lang="en-ID" dirty="0"/>
              <a:t> </a:t>
            </a:r>
          </a:p>
          <a:p>
            <a:pPr marL="12382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eksogen</a:t>
            </a:r>
            <a:r>
              <a:rPr lang="en-ID" dirty="0"/>
              <a:t> ,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, </a:t>
            </a:r>
            <a:r>
              <a:rPr lang="en-ID" dirty="0" err="1"/>
              <a:t>ditemukan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RS </a:t>
            </a:r>
          </a:p>
          <a:p>
            <a:pPr marL="7810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dirty="0"/>
              <a:t>Escherichia coli </a:t>
            </a:r>
          </a:p>
          <a:p>
            <a:pPr marL="12382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kandung</a:t>
            </a:r>
            <a:r>
              <a:rPr lang="en-ID" dirty="0"/>
              <a:t> </a:t>
            </a:r>
            <a:r>
              <a:rPr lang="en-ID" dirty="0" err="1"/>
              <a:t>kemih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rectum </a:t>
            </a:r>
          </a:p>
          <a:p>
            <a:pPr marL="7810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dirty="0"/>
              <a:t>Clostridium </a:t>
            </a:r>
            <a:r>
              <a:rPr lang="en-ID" dirty="0" err="1"/>
              <a:t>welchii</a:t>
            </a:r>
            <a:r>
              <a:rPr lang="en-ID" dirty="0"/>
              <a:t> </a:t>
            </a:r>
          </a:p>
          <a:p>
            <a:pPr marL="12382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kuman</a:t>
            </a:r>
            <a:r>
              <a:rPr lang="en-ID" dirty="0"/>
              <a:t> </a:t>
            </a:r>
            <a:r>
              <a:rPr lang="en-ID" dirty="0" err="1"/>
              <a:t>anaerobik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berbahaya</a:t>
            </a:r>
            <a:r>
              <a:rPr lang="en-ID" dirty="0"/>
              <a:t>,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abortus </a:t>
            </a:r>
            <a:r>
              <a:rPr lang="en-ID" dirty="0" err="1"/>
              <a:t>kriminalis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partus</a:t>
            </a:r>
            <a:r>
              <a:rPr lang="en-ID" dirty="0"/>
              <a:t> yang </a:t>
            </a:r>
            <a:r>
              <a:rPr lang="en-ID" dirty="0" err="1"/>
              <a:t>ditolong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dukun 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3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762A-D588-0C43-AD36-15069B5C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Predisposisi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FD160-0731-C146-94D9-47927D850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Kurang</a:t>
            </a:r>
            <a:r>
              <a:rPr lang="en-US" sz="1600" dirty="0"/>
              <a:t> </a:t>
            </a:r>
            <a:r>
              <a:rPr lang="en-US" sz="1600" dirty="0" err="1"/>
              <a:t>gizi</a:t>
            </a:r>
            <a:r>
              <a:rPr lang="en-US" sz="1600" dirty="0"/>
              <a:t>/ </a:t>
            </a:r>
            <a:r>
              <a:rPr lang="en-US" sz="1600" dirty="0" err="1"/>
              <a:t>malnutrisi</a:t>
            </a:r>
            <a:r>
              <a:rPr lang="en-US" sz="1600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/>
              <a:t>Anemia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Higenitas</a:t>
            </a:r>
            <a:r>
              <a:rPr lang="en-US" sz="1600" dirty="0"/>
              <a:t> </a:t>
            </a:r>
            <a:r>
              <a:rPr lang="en-US" sz="1600" dirty="0" err="1"/>
              <a:t>buruk</a:t>
            </a:r>
            <a:r>
              <a:rPr lang="en-US" sz="1600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Kelelahan</a:t>
            </a:r>
            <a:r>
              <a:rPr lang="en-US" sz="1600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/>
              <a:t>Proses </a:t>
            </a:r>
            <a:r>
              <a:rPr lang="en-US" sz="1600" dirty="0" err="1"/>
              <a:t>persalinan</a:t>
            </a:r>
            <a:r>
              <a:rPr lang="en-US" sz="1600" dirty="0"/>
              <a:t> </a:t>
            </a:r>
            <a:r>
              <a:rPr lang="en-US" sz="1600" dirty="0" err="1"/>
              <a:t>bermasalah</a:t>
            </a:r>
            <a:r>
              <a:rPr lang="en-US" sz="1600" dirty="0"/>
              <a:t> :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Partus</a:t>
            </a:r>
            <a:r>
              <a:rPr lang="en-US" sz="1600" dirty="0"/>
              <a:t> lama 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Korioamnionitis</a:t>
            </a:r>
            <a:r>
              <a:rPr lang="en-US" sz="1600" dirty="0"/>
              <a:t> 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Persalianan</a:t>
            </a:r>
            <a:r>
              <a:rPr lang="en-US" sz="1600" dirty="0"/>
              <a:t> </a:t>
            </a:r>
            <a:r>
              <a:rPr lang="en-US" sz="1600" dirty="0" err="1"/>
              <a:t>traumatik</a:t>
            </a:r>
            <a:r>
              <a:rPr lang="en-US" sz="1600" dirty="0"/>
              <a:t> </a:t>
            </a:r>
          </a:p>
          <a:p>
            <a:pPr marL="609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5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FC94-9434-A142-AC58-17BC2422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6EF7C-EBB8-DB4A-BF05-73132C8A9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Tx/>
              <a:buChar char="-"/>
            </a:pPr>
            <a:r>
              <a:rPr lang="en-US" sz="1600" dirty="0" err="1"/>
              <a:t>Gejala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septikemia</a:t>
            </a:r>
            <a:r>
              <a:rPr lang="en-US" sz="1600" dirty="0"/>
              <a:t> </a:t>
            </a:r>
            <a:r>
              <a:rPr lang="en-US" sz="1600" dirty="0" err="1"/>
              <a:t>akut</a:t>
            </a:r>
            <a:r>
              <a:rPr lang="en-US" sz="1600" dirty="0"/>
              <a:t> </a:t>
            </a:r>
          </a:p>
          <a:p>
            <a:pPr marL="60960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lemah</a:t>
            </a:r>
            <a:r>
              <a:rPr lang="en-US" sz="1600" dirty="0"/>
              <a:t> </a:t>
            </a:r>
            <a:r>
              <a:rPr lang="en-US" sz="1600" dirty="0" err="1"/>
              <a:t>tampak</a:t>
            </a:r>
            <a:r>
              <a:rPr lang="en-US" sz="1600" dirty="0"/>
              <a:t> </a:t>
            </a:r>
            <a:r>
              <a:rPr lang="en-US" sz="1600" dirty="0" err="1"/>
              <a:t>sakit</a:t>
            </a:r>
            <a:r>
              <a:rPr lang="en-US" sz="1600" dirty="0"/>
              <a:t> </a:t>
            </a:r>
            <a:r>
              <a:rPr lang="en-US" sz="1600" dirty="0" err="1"/>
              <a:t>berat</a:t>
            </a:r>
            <a:r>
              <a:rPr lang="en-US" sz="1600" dirty="0"/>
              <a:t> </a:t>
            </a:r>
          </a:p>
          <a:p>
            <a:pPr marL="60960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buruk</a:t>
            </a:r>
            <a:r>
              <a:rPr lang="en-US" sz="1600" dirty="0"/>
              <a:t> </a:t>
            </a:r>
          </a:p>
          <a:p>
            <a:pPr marL="60960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emnurun</a:t>
            </a:r>
            <a:r>
              <a:rPr lang="en-US" sz="1600" dirty="0"/>
              <a:t>, </a:t>
            </a:r>
            <a:r>
              <a:rPr lang="en-US" sz="1600" dirty="0" err="1"/>
              <a:t>gelisah</a:t>
            </a:r>
            <a:r>
              <a:rPr lang="en-US" sz="1600" dirty="0"/>
              <a:t> </a:t>
            </a:r>
          </a:p>
          <a:p>
            <a:pPr marL="60960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Suhu</a:t>
            </a:r>
            <a:r>
              <a:rPr lang="en-US" sz="1600" dirty="0"/>
              <a:t> </a:t>
            </a:r>
            <a:r>
              <a:rPr lang="en-US" sz="1600" dirty="0" err="1"/>
              <a:t>badan</a:t>
            </a:r>
            <a:r>
              <a:rPr lang="en-US" sz="1600" dirty="0"/>
              <a:t> &gt;38 c </a:t>
            </a:r>
          </a:p>
          <a:p>
            <a:pPr marL="60960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Nadi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lemah</a:t>
            </a:r>
            <a:r>
              <a:rPr lang="en-US" sz="1600" dirty="0"/>
              <a:t> 140 – 160 x / </a:t>
            </a:r>
            <a:r>
              <a:rPr lang="en-US" sz="1600" dirty="0" err="1"/>
              <a:t>menit</a:t>
            </a:r>
            <a:r>
              <a:rPr lang="en-US" sz="1600" dirty="0"/>
              <a:t> </a:t>
            </a:r>
          </a:p>
          <a:p>
            <a:pPr marL="60960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Sesak</a:t>
            </a:r>
            <a:r>
              <a:rPr lang="en-US" sz="1600" dirty="0"/>
              <a:t> </a:t>
            </a:r>
            <a:r>
              <a:rPr lang="en-US" sz="1600" dirty="0" err="1"/>
              <a:t>napas</a:t>
            </a:r>
            <a:r>
              <a:rPr lang="en-US" sz="1600" dirty="0"/>
              <a:t> </a:t>
            </a:r>
          </a:p>
          <a:p>
            <a:pPr marL="323850" indent="211138">
              <a:buFontTx/>
              <a:buChar char="-"/>
            </a:pPr>
            <a:endParaRPr lang="en-US" sz="1600" dirty="0"/>
          </a:p>
          <a:p>
            <a:pPr marL="323850" indent="-146050">
              <a:buFontTx/>
              <a:buChar char="-"/>
            </a:pPr>
            <a:r>
              <a:rPr lang="en-US" sz="1600" dirty="0" err="1"/>
              <a:t>Tanda</a:t>
            </a:r>
            <a:r>
              <a:rPr lang="en-US" sz="1600" dirty="0"/>
              <a:t> </a:t>
            </a:r>
          </a:p>
          <a:p>
            <a:pPr marL="603250" indent="-285750">
              <a:buFont typeface="Courier New" panose="02070309020205020404" pitchFamily="49" charset="0"/>
              <a:buChar char="o"/>
            </a:pPr>
            <a:r>
              <a:rPr lang="en-US" sz="1600" dirty="0"/>
              <a:t>Lochia </a:t>
            </a:r>
            <a:r>
              <a:rPr lang="en-US" sz="1600" dirty="0" err="1"/>
              <a:t>berbau</a:t>
            </a:r>
            <a:r>
              <a:rPr lang="en-US" sz="1600" dirty="0"/>
              <a:t>, </a:t>
            </a:r>
            <a:r>
              <a:rPr lang="en-US" sz="1600" dirty="0" err="1"/>
              <a:t>bernanah</a:t>
            </a:r>
            <a:r>
              <a:rPr lang="en-US" sz="1600" dirty="0"/>
              <a:t> </a:t>
            </a:r>
          </a:p>
          <a:p>
            <a:pPr marL="60325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Involusi</a:t>
            </a:r>
            <a:r>
              <a:rPr lang="en-US" sz="1600" dirty="0"/>
              <a:t> uterus </a:t>
            </a:r>
            <a:r>
              <a:rPr lang="en-US" sz="1600" dirty="0" err="1"/>
              <a:t>buruk</a:t>
            </a:r>
            <a:r>
              <a:rPr lang="en-US" sz="1600" dirty="0"/>
              <a:t> </a:t>
            </a:r>
          </a:p>
          <a:p>
            <a:pPr marL="60325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Lekositosis</a:t>
            </a:r>
            <a:r>
              <a:rPr lang="en-US" sz="1600" dirty="0"/>
              <a:t> </a:t>
            </a:r>
          </a:p>
          <a:p>
            <a:pPr marL="603250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Kultur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</a:t>
            </a:r>
            <a:r>
              <a:rPr lang="en-US" sz="1600" dirty="0" err="1"/>
              <a:t>bakteri</a:t>
            </a:r>
            <a:r>
              <a:rPr lang="en-US" sz="1600" dirty="0"/>
              <a:t> pathogen </a:t>
            </a:r>
          </a:p>
          <a:p>
            <a:pPr marL="317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1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title"/>
          </p:nvPr>
        </p:nvSpPr>
        <p:spPr>
          <a:xfrm>
            <a:off x="891450" y="1307100"/>
            <a:ext cx="7361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 YOU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7BB95-57FC-C040-8D77-30C5B1B7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6BD69-37AC-C34F-AC3B-B2441DEC7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ID" sz="1600" dirty="0"/>
              <a:t>Masa </a:t>
            </a:r>
            <a:r>
              <a:rPr lang="en-ID" sz="1600" dirty="0" err="1"/>
              <a:t>nifas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masa </a:t>
            </a:r>
            <a:r>
              <a:rPr lang="en-ID" sz="1600" dirty="0" err="1"/>
              <a:t>dimulai</a:t>
            </a:r>
            <a:r>
              <a:rPr lang="en-ID" sz="1600" dirty="0"/>
              <a:t> </a:t>
            </a:r>
            <a:r>
              <a:rPr lang="en-ID" sz="1600" dirty="0" err="1"/>
              <a:t>beberapa</a:t>
            </a:r>
            <a:r>
              <a:rPr lang="en-ID" sz="1600" dirty="0"/>
              <a:t> jam </a:t>
            </a:r>
            <a:r>
              <a:rPr lang="en-ID" sz="1600" dirty="0" err="1"/>
              <a:t>sesudah</a:t>
            </a:r>
            <a:r>
              <a:rPr lang="en-ID" sz="1600" dirty="0"/>
              <a:t> </a:t>
            </a:r>
            <a:r>
              <a:rPr lang="en-ID" sz="1600" dirty="0" err="1"/>
              <a:t>lahirnya</a:t>
            </a:r>
            <a:r>
              <a:rPr lang="en-ID" sz="1600" dirty="0"/>
              <a:t> </a:t>
            </a:r>
            <a:r>
              <a:rPr lang="en-ID" sz="1600" dirty="0" err="1"/>
              <a:t>plasenta</a:t>
            </a:r>
            <a:r>
              <a:rPr lang="en-ID" sz="1600" dirty="0"/>
              <a:t> </a:t>
            </a:r>
            <a:r>
              <a:rPr lang="en-ID" sz="1600" dirty="0" err="1"/>
              <a:t>sampai</a:t>
            </a:r>
            <a:r>
              <a:rPr lang="en-ID" sz="1600" dirty="0"/>
              <a:t> 6 </a:t>
            </a:r>
            <a:r>
              <a:rPr lang="en-ID" sz="1600" dirty="0" err="1"/>
              <a:t>minggu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melahirkan</a:t>
            </a:r>
            <a:r>
              <a:rPr lang="en-ID" sz="1600" dirty="0"/>
              <a:t> ( </a:t>
            </a:r>
            <a:r>
              <a:rPr lang="en-ID" sz="1600" dirty="0" err="1"/>
              <a:t>Sarwono</a:t>
            </a:r>
            <a:r>
              <a:rPr lang="en-ID" sz="1600" dirty="0"/>
              <a:t> </a:t>
            </a:r>
            <a:r>
              <a:rPr lang="en-ID" sz="1600" dirty="0" err="1"/>
              <a:t>Prawirahardjo</a:t>
            </a:r>
            <a:r>
              <a:rPr lang="en-ID" sz="1600" dirty="0"/>
              <a:t>, 2008).</a:t>
            </a:r>
          </a:p>
          <a:p>
            <a:pPr marL="152400" indent="0">
              <a:buNone/>
            </a:pPr>
            <a:endParaRPr lang="en-ID" sz="16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ID" sz="1600" dirty="0"/>
              <a:t>Masa </a:t>
            </a:r>
            <a:r>
              <a:rPr lang="en-ID" sz="1600" dirty="0" err="1"/>
              <a:t>nifas</a:t>
            </a:r>
            <a:r>
              <a:rPr lang="en-ID" sz="1600" dirty="0"/>
              <a:t> </a:t>
            </a:r>
            <a:r>
              <a:rPr lang="en-ID" sz="1600" dirty="0" err="1"/>
              <a:t>dimulai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kelahiran</a:t>
            </a:r>
            <a:r>
              <a:rPr lang="en-ID" sz="1600" dirty="0"/>
              <a:t> </a:t>
            </a:r>
            <a:r>
              <a:rPr lang="en-ID" sz="1600" dirty="0" err="1"/>
              <a:t>plasenta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berakhir</a:t>
            </a:r>
            <a:r>
              <a:rPr lang="en-ID" sz="1600" dirty="0"/>
              <a:t> </a:t>
            </a:r>
            <a:r>
              <a:rPr lang="en-ID" sz="1600" dirty="0" err="1"/>
              <a:t>ketika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kandungan</a:t>
            </a:r>
            <a:r>
              <a:rPr lang="en-ID" sz="1600" dirty="0"/>
              <a:t> </a:t>
            </a:r>
            <a:r>
              <a:rPr lang="en-ID" sz="1600" dirty="0" err="1"/>
              <a:t>kembali</a:t>
            </a:r>
            <a:r>
              <a:rPr lang="en-ID" sz="1600" dirty="0"/>
              <a:t> </a:t>
            </a:r>
            <a:r>
              <a:rPr lang="en-ID" sz="1600" dirty="0" err="1"/>
              <a:t>seperti</a:t>
            </a:r>
            <a:r>
              <a:rPr lang="en-ID" sz="1600" dirty="0"/>
              <a:t> </a:t>
            </a:r>
            <a:r>
              <a:rPr lang="en-ID" sz="1600" dirty="0" err="1"/>
              <a:t>keadaan</a:t>
            </a:r>
            <a:r>
              <a:rPr lang="en-ID" sz="1600" dirty="0"/>
              <a:t> </a:t>
            </a:r>
            <a:r>
              <a:rPr lang="en-ID" sz="1600" dirty="0" err="1"/>
              <a:t>sebelum</a:t>
            </a:r>
            <a:r>
              <a:rPr lang="en-ID" sz="1600" dirty="0"/>
              <a:t> </a:t>
            </a:r>
            <a:r>
              <a:rPr lang="en-ID" sz="1600" dirty="0" err="1"/>
              <a:t>hamil</a:t>
            </a:r>
            <a:r>
              <a:rPr lang="en-ID" sz="1600" dirty="0"/>
              <a:t> yang </a:t>
            </a:r>
            <a:r>
              <a:rPr lang="en-ID" sz="1600" dirty="0" err="1"/>
              <a:t>berlangsung</a:t>
            </a:r>
            <a:r>
              <a:rPr lang="en-ID" sz="1600" dirty="0"/>
              <a:t> </a:t>
            </a:r>
            <a:r>
              <a:rPr lang="en-ID" sz="1600" dirty="0" err="1"/>
              <a:t>kira</a:t>
            </a:r>
            <a:r>
              <a:rPr lang="en-ID" sz="1600" dirty="0"/>
              <a:t> </a:t>
            </a:r>
            <a:r>
              <a:rPr lang="en-ID" sz="1600" dirty="0" err="1"/>
              <a:t>kira</a:t>
            </a:r>
            <a:r>
              <a:rPr lang="en-ID" sz="1600" dirty="0"/>
              <a:t> 6 </a:t>
            </a:r>
            <a:r>
              <a:rPr lang="en-ID" sz="1600" dirty="0" err="1"/>
              <a:t>minggu</a:t>
            </a:r>
            <a:r>
              <a:rPr lang="en-ID" sz="1600" dirty="0"/>
              <a:t>. (Abdul Bari,2000: 122)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ID" sz="1600" dirty="0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ID" sz="16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ID" sz="1600" dirty="0" err="1"/>
              <a:t>Perubahan</a:t>
            </a:r>
            <a:r>
              <a:rPr lang="en-ID" sz="1600" dirty="0"/>
              <a:t> organ </a:t>
            </a:r>
            <a:r>
              <a:rPr lang="en-ID" sz="1600" dirty="0" err="1"/>
              <a:t>reproduksi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disebut</a:t>
            </a:r>
            <a:r>
              <a:rPr lang="en-ID" sz="1600" dirty="0"/>
              <a:t> </a:t>
            </a:r>
            <a:r>
              <a:rPr lang="en-ID" sz="1600" b="1" i="1" dirty="0" err="1"/>
              <a:t>involusi</a:t>
            </a:r>
            <a:r>
              <a:rPr lang="en-ID" sz="16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12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AD26-8EBC-4045-AC9F-75DBB759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Tahapan</a:t>
            </a:r>
            <a:r>
              <a:rPr lang="en-US" dirty="0"/>
              <a:t> Masa </a:t>
            </a:r>
            <a:r>
              <a:rPr lang="en-US" dirty="0" err="1"/>
              <a:t>Nifas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28EC5-F7BF-F840-A08A-92181200D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75995"/>
            <a:ext cx="7704000" cy="3416400"/>
          </a:xfrm>
        </p:spPr>
        <p:txBody>
          <a:bodyPr/>
          <a:lstStyle/>
          <a:p>
            <a:pPr marL="323850" indent="-171450">
              <a:buFont typeface="Wingdings" pitchFamily="2" charset="2"/>
              <a:buChar char="Ø"/>
            </a:pPr>
            <a:r>
              <a:rPr lang="en-US" sz="1800" b="1" dirty="0"/>
              <a:t>Puerperium Dini </a:t>
            </a:r>
          </a:p>
          <a:p>
            <a:pPr marL="609600" lvl="1" indent="0">
              <a:buNone/>
            </a:pPr>
            <a:r>
              <a:rPr lang="en-US" sz="1600" dirty="0" err="1"/>
              <a:t>Merupakan</a:t>
            </a:r>
            <a:r>
              <a:rPr lang="en-US" sz="1600" dirty="0"/>
              <a:t> masa </a:t>
            </a:r>
            <a:r>
              <a:rPr lang="en-US" sz="1600" dirty="0" err="1"/>
              <a:t>pemulihan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diperbolehkan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berdiri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berjalan</a:t>
            </a:r>
            <a:r>
              <a:rPr lang="en-US" sz="1600" dirty="0"/>
              <a:t> </a:t>
            </a:r>
            <a:r>
              <a:rPr lang="en-US" sz="1600" dirty="0" err="1"/>
              <a:t>jalan</a:t>
            </a:r>
            <a:r>
              <a:rPr lang="en-US" sz="1600" dirty="0"/>
              <a:t>. </a:t>
            </a:r>
            <a:r>
              <a:rPr lang="en-US" sz="1600" dirty="0" err="1"/>
              <a:t>Ibu</a:t>
            </a:r>
            <a:r>
              <a:rPr lang="en-US" sz="1600" dirty="0"/>
              <a:t> yang </a:t>
            </a:r>
            <a:r>
              <a:rPr lang="en-US" sz="1600" dirty="0" err="1"/>
              <a:t>melahirkan</a:t>
            </a:r>
            <a:r>
              <a:rPr lang="en-US" sz="1600" dirty="0"/>
              <a:t> </a:t>
            </a:r>
            <a:r>
              <a:rPr lang="en-US" sz="1600" dirty="0" err="1"/>
              <a:t>pervagina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komplikasi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6 jam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kala IV </a:t>
            </a:r>
            <a:r>
              <a:rPr lang="en-US" sz="1600" dirty="0" err="1"/>
              <a:t>dianjurkan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mobilisasi</a:t>
            </a:r>
            <a:r>
              <a:rPr lang="en-US" sz="1600" dirty="0"/>
              <a:t> </a:t>
            </a:r>
            <a:r>
              <a:rPr lang="en-US" sz="1600" dirty="0" err="1"/>
              <a:t>segera</a:t>
            </a:r>
            <a:r>
              <a:rPr lang="en-US" sz="1600" dirty="0"/>
              <a:t> </a:t>
            </a:r>
          </a:p>
          <a:p>
            <a:pPr marL="323850" indent="-171450">
              <a:buFont typeface="Wingdings" pitchFamily="2" charset="2"/>
              <a:buChar char="Ø"/>
            </a:pPr>
            <a:endParaRPr lang="en-US" sz="1600" dirty="0"/>
          </a:p>
          <a:p>
            <a:pPr marL="323850" indent="-171450">
              <a:buFont typeface="Wingdings" pitchFamily="2" charset="2"/>
              <a:buChar char="Ø"/>
            </a:pPr>
            <a:endParaRPr lang="en-US" sz="1600" dirty="0"/>
          </a:p>
          <a:p>
            <a:pPr marL="323850" indent="-171450">
              <a:buFont typeface="Wingdings" pitchFamily="2" charset="2"/>
              <a:buChar char="Ø"/>
            </a:pPr>
            <a:r>
              <a:rPr lang="en-US" sz="1800" b="1" dirty="0"/>
              <a:t>Puerperium </a:t>
            </a:r>
            <a:r>
              <a:rPr lang="en-US" sz="1800" b="1" dirty="0" err="1"/>
              <a:t>Intermedial</a:t>
            </a:r>
            <a:r>
              <a:rPr lang="en-US" sz="1800" b="1" dirty="0"/>
              <a:t> </a:t>
            </a:r>
          </a:p>
          <a:p>
            <a:pPr marL="323850" indent="-171450">
              <a:buFont typeface="Wingdings" pitchFamily="2" charset="2"/>
              <a:buChar char="Ø"/>
            </a:pPr>
            <a:endParaRPr lang="en-US" dirty="0"/>
          </a:p>
          <a:p>
            <a:pPr marL="609600" lvl="1" indent="0">
              <a:buNone/>
            </a:pPr>
            <a:r>
              <a:rPr lang="en-US" sz="1600" dirty="0" err="1"/>
              <a:t>Suatu</a:t>
            </a:r>
            <a:r>
              <a:rPr lang="en-US" sz="1600" dirty="0"/>
              <a:t> masa </a:t>
            </a:r>
            <a:r>
              <a:rPr lang="en-US" sz="1600" dirty="0" err="1"/>
              <a:t>pemulihan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organ organ </a:t>
            </a:r>
            <a:r>
              <a:rPr lang="en-US" sz="1600" dirty="0" err="1"/>
              <a:t>reproduksi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berangsur</a:t>
            </a:r>
            <a:r>
              <a:rPr lang="en-US" sz="1600" dirty="0"/>
              <a:t> </a:t>
            </a:r>
            <a:r>
              <a:rPr lang="en-US" sz="1600" dirty="0" err="1"/>
              <a:t>angsur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hamil</a:t>
            </a:r>
            <a:r>
              <a:rPr lang="en-US" sz="1600" dirty="0"/>
              <a:t>. Masa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berlangsung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kurang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6 </a:t>
            </a:r>
            <a:r>
              <a:rPr lang="en-US" sz="1600" dirty="0" err="1"/>
              <a:t>minggu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42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</a:p>
          <a:p>
            <a:pPr marL="323850" indent="-1714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3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AD26-8EBC-4045-AC9F-75DBB759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Tahapan</a:t>
            </a:r>
            <a:r>
              <a:rPr lang="en-US" dirty="0"/>
              <a:t> Masa </a:t>
            </a:r>
            <a:r>
              <a:rPr lang="en-US" dirty="0" err="1"/>
              <a:t>Nifas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28EC5-F7BF-F840-A08A-92181200D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95265"/>
            <a:ext cx="7704000" cy="3416400"/>
          </a:xfrm>
        </p:spPr>
        <p:txBody>
          <a:bodyPr/>
          <a:lstStyle/>
          <a:p>
            <a:pPr marL="323850" indent="-171450">
              <a:buFont typeface="Wingdings" pitchFamily="2" charset="2"/>
              <a:buChar char="Ø"/>
            </a:pPr>
            <a:r>
              <a:rPr lang="en-US" sz="1800" b="1" dirty="0"/>
              <a:t>Remote Puerperium </a:t>
            </a:r>
          </a:p>
          <a:p>
            <a:pPr marL="609600" lvl="1" indent="0">
              <a:buNone/>
            </a:pPr>
            <a:r>
              <a:rPr lang="en-US" sz="1600" dirty="0" err="1"/>
              <a:t>Waktu</a:t>
            </a:r>
            <a:r>
              <a:rPr lang="en-US" sz="1600" dirty="0"/>
              <a:t> yang </a:t>
            </a:r>
            <a:r>
              <a:rPr lang="en-US" sz="1600" dirty="0" err="1"/>
              <a:t>diperlukan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pulih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sehat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sempurna</a:t>
            </a:r>
            <a:r>
              <a:rPr lang="en-US" sz="1600" dirty="0"/>
              <a:t>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hamil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persalinan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komplikasi</a:t>
            </a:r>
            <a:r>
              <a:rPr lang="en-US" sz="1600" dirty="0"/>
              <a:t>. </a:t>
            </a:r>
            <a:r>
              <a:rPr lang="en-US" sz="1600" dirty="0" err="1"/>
              <a:t>Rentang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remote puerperium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ibu</a:t>
            </a:r>
            <a:r>
              <a:rPr lang="en-US" sz="1600" dirty="0"/>
              <a:t>, </a:t>
            </a:r>
            <a:r>
              <a:rPr lang="en-US" sz="1600" dirty="0" err="1"/>
              <a:t>tergantung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berat</a:t>
            </a:r>
            <a:r>
              <a:rPr lang="en-US" sz="1600" dirty="0"/>
              <a:t> </a:t>
            </a:r>
            <a:r>
              <a:rPr lang="en-US" sz="1600" dirty="0" err="1"/>
              <a:t>ringannya</a:t>
            </a:r>
            <a:r>
              <a:rPr lang="en-US" sz="1600" dirty="0"/>
              <a:t> </a:t>
            </a:r>
            <a:r>
              <a:rPr lang="en-US" sz="1600" dirty="0" err="1"/>
              <a:t>komplikasi</a:t>
            </a:r>
            <a:r>
              <a:rPr lang="en-US" sz="1600" dirty="0"/>
              <a:t> yang </a:t>
            </a:r>
            <a:r>
              <a:rPr lang="en-US" sz="1600" dirty="0" err="1"/>
              <a:t>dialami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hamil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persalinan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50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 t="12219" r="23171" b="12068"/>
          <a:stretch/>
        </p:blipFill>
        <p:spPr>
          <a:xfrm flipH="1">
            <a:off x="4323101" y="430475"/>
            <a:ext cx="4782524" cy="47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6"/>
          <p:cNvSpPr txBox="1">
            <a:spLocks noGrp="1"/>
          </p:cNvSpPr>
          <p:nvPr>
            <p:ph type="title"/>
          </p:nvPr>
        </p:nvSpPr>
        <p:spPr>
          <a:xfrm>
            <a:off x="720000" y="18398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Involusi</a:t>
            </a:r>
            <a:r>
              <a:rPr lang="en-US" sz="4000" dirty="0"/>
              <a:t> Organ </a:t>
            </a:r>
            <a:r>
              <a:rPr lang="en-US" sz="4000" dirty="0" err="1"/>
              <a:t>Reproduksi</a:t>
            </a:r>
            <a:r>
              <a:rPr lang="en-US" sz="4000" dirty="0"/>
              <a:t> </a:t>
            </a:r>
            <a:endParaRPr sz="4000" dirty="0"/>
          </a:p>
        </p:txBody>
      </p:sp>
      <p:sp>
        <p:nvSpPr>
          <p:cNvPr id="287" name="Google Shape;287;p46"/>
          <p:cNvSpPr/>
          <p:nvPr/>
        </p:nvSpPr>
        <p:spPr>
          <a:xfrm>
            <a:off x="8042675" y="2442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p46"/>
          <p:cNvCxnSpPr/>
          <p:nvPr/>
        </p:nvCxnSpPr>
        <p:spPr>
          <a:xfrm>
            <a:off x="780087" y="3679913"/>
            <a:ext cx="21375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33A1-F12D-B14A-8F6A-F93905BA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Uterus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ECEEE-8F2B-674C-BA87-65DEFE7B7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4094920"/>
            <a:ext cx="7704000" cy="716135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/>
              <a:t>Uterus </a:t>
            </a:r>
            <a:r>
              <a:rPr lang="en-US" sz="1600" dirty="0" err="1"/>
              <a:t>berangsur</a:t>
            </a:r>
            <a:r>
              <a:rPr lang="en-US" sz="1600" dirty="0"/>
              <a:t> </a:t>
            </a:r>
            <a:r>
              <a:rPr lang="en-US" sz="1600" dirty="0" err="1"/>
              <a:t>angsur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akhirnya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hamil</a:t>
            </a:r>
            <a:r>
              <a:rPr lang="en-US" sz="1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9D6C3-9677-6448-900E-A9552568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94" y="1349822"/>
            <a:ext cx="2578100" cy="241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C196B-0DB7-1240-A2C5-B4CCC0255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07" y="1349822"/>
            <a:ext cx="2477993" cy="218850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FF954741-52F4-A74B-BFB2-42B0297D6488}"/>
              </a:ext>
            </a:extLst>
          </p:cNvPr>
          <p:cNvSpPr/>
          <p:nvPr/>
        </p:nvSpPr>
        <p:spPr>
          <a:xfrm>
            <a:off x="4055165" y="2286000"/>
            <a:ext cx="1212574" cy="270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9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F84B5-3095-EF46-B886-90213C873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95" y="539891"/>
            <a:ext cx="7251183" cy="632926"/>
          </a:xfrm>
        </p:spPr>
        <p:txBody>
          <a:bodyPr/>
          <a:lstStyle/>
          <a:p>
            <a:pPr marL="152400" indent="0" algn="ctr">
              <a:buNone/>
            </a:pPr>
            <a:r>
              <a:rPr lang="en-US" sz="1600" dirty="0"/>
              <a:t>Tinggi fundus uteri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berat</a:t>
            </a:r>
            <a:r>
              <a:rPr lang="en-US" sz="1600" dirty="0"/>
              <a:t> uterus </a:t>
            </a:r>
            <a:r>
              <a:rPr lang="en-US" sz="1600" dirty="0" err="1"/>
              <a:t>menurut</a:t>
            </a:r>
            <a:r>
              <a:rPr lang="en-US" sz="1600" dirty="0"/>
              <a:t> masa </a:t>
            </a:r>
            <a:r>
              <a:rPr lang="en-US" sz="1600" dirty="0" err="1"/>
              <a:t>involusi</a:t>
            </a:r>
            <a:r>
              <a:rPr lang="en-US" sz="1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690A8-BA11-0647-BC9E-7C59C6D8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009650"/>
            <a:ext cx="6591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8CB6-FA49-F748-BBCE-7B2AF25F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Serviks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095B2-222D-DE46-802C-91958C068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79458"/>
            <a:ext cx="7704000" cy="1507570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/>
              <a:t>Setelah </a:t>
            </a:r>
            <a:r>
              <a:rPr lang="en-US" sz="1600" dirty="0" err="1"/>
              <a:t>bayi</a:t>
            </a:r>
            <a:r>
              <a:rPr lang="en-US" sz="1600" dirty="0"/>
              <a:t> </a:t>
            </a:r>
            <a:r>
              <a:rPr lang="en-US" sz="1600" dirty="0" err="1"/>
              <a:t>lahir</a:t>
            </a:r>
            <a:r>
              <a:rPr lang="en-US" sz="1600" dirty="0"/>
              <a:t>, </a:t>
            </a:r>
            <a:r>
              <a:rPr lang="en-US" sz="1600" dirty="0" err="1"/>
              <a:t>tangan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rongga</a:t>
            </a:r>
            <a:r>
              <a:rPr lang="en-US" sz="1600" dirty="0"/>
              <a:t> Rahim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/>
              <a:t>Setelah </a:t>
            </a:r>
            <a:r>
              <a:rPr lang="en-US" sz="1600" dirty="0" err="1"/>
              <a:t>persalinan</a:t>
            </a:r>
            <a:r>
              <a:rPr lang="en-US" sz="1600" dirty="0"/>
              <a:t>,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serviiks</a:t>
            </a:r>
            <a:r>
              <a:rPr lang="en-US" sz="1600" dirty="0"/>
              <a:t> </a:t>
            </a:r>
            <a:r>
              <a:rPr lang="en-US" sz="1600" dirty="0" err="1"/>
              <a:t>agak</a:t>
            </a:r>
            <a:r>
              <a:rPr lang="en-US" sz="1600" dirty="0"/>
              <a:t> </a:t>
            </a:r>
            <a:r>
              <a:rPr lang="en-US" sz="1600" dirty="0" err="1"/>
              <a:t>menganga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corong</a:t>
            </a:r>
            <a:r>
              <a:rPr lang="en-US" sz="1600" dirty="0"/>
              <a:t> </a:t>
            </a:r>
            <a:r>
              <a:rPr lang="en-US" sz="1600" dirty="0" err="1"/>
              <a:t>berwarna</a:t>
            </a:r>
            <a:r>
              <a:rPr lang="en-US" sz="1600" dirty="0"/>
              <a:t> </a:t>
            </a:r>
            <a:r>
              <a:rPr lang="en-US" sz="1600" dirty="0" err="1"/>
              <a:t>merah</a:t>
            </a:r>
            <a:r>
              <a:rPr lang="en-US" sz="1600" dirty="0"/>
              <a:t> </a:t>
            </a:r>
            <a:r>
              <a:rPr lang="en-US" sz="1600" dirty="0" err="1"/>
              <a:t>kehitaman</a:t>
            </a:r>
            <a:r>
              <a:rPr lang="en-US" sz="1600" dirty="0"/>
              <a:t>, </a:t>
            </a:r>
            <a:r>
              <a:rPr lang="en-US" sz="1600" dirty="0" err="1"/>
              <a:t>konsistensinya</a:t>
            </a:r>
            <a:r>
              <a:rPr lang="en-US" sz="1600" dirty="0"/>
              <a:t> </a:t>
            </a:r>
            <a:r>
              <a:rPr lang="en-US" sz="1600" dirty="0" err="1"/>
              <a:t>lunak</a:t>
            </a:r>
            <a:r>
              <a:rPr lang="en-US" sz="1600" dirty="0"/>
              <a:t>, </a:t>
            </a:r>
            <a:r>
              <a:rPr lang="en-US" sz="1600" dirty="0" err="1"/>
              <a:t>kadang</a:t>
            </a:r>
            <a:r>
              <a:rPr lang="en-US" sz="1600" dirty="0"/>
              <a:t> </a:t>
            </a:r>
            <a:r>
              <a:rPr lang="en-US" sz="1600" dirty="0" err="1"/>
              <a:t>disertai</a:t>
            </a:r>
            <a:r>
              <a:rPr lang="en-US" sz="1600" dirty="0"/>
              <a:t> </a:t>
            </a:r>
            <a:r>
              <a:rPr lang="en-US" sz="1600" dirty="0" err="1"/>
              <a:t>perlukaan</a:t>
            </a:r>
            <a:r>
              <a:rPr lang="en-US" sz="1600" dirty="0"/>
              <a:t> </a:t>
            </a:r>
            <a:r>
              <a:rPr lang="en-US" sz="1600" dirty="0" err="1"/>
              <a:t>perlukaan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/>
              <a:t>Setelah 7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dilalui</a:t>
            </a:r>
            <a:r>
              <a:rPr lang="en-US" sz="1600" dirty="0"/>
              <a:t> 1 </a:t>
            </a:r>
            <a:r>
              <a:rPr lang="en-US" sz="1600" dirty="0" err="1"/>
              <a:t>jari</a:t>
            </a:r>
            <a:r>
              <a:rPr lang="en-US" sz="1600" dirty="0"/>
              <a:t> </a:t>
            </a:r>
          </a:p>
          <a:p>
            <a:pPr marL="15240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7ABF8C-32D8-254F-AB41-6B97E933F1FC}"/>
              </a:ext>
            </a:extLst>
          </p:cNvPr>
          <p:cNvSpPr txBox="1">
            <a:spLocks/>
          </p:cNvSpPr>
          <p:nvPr/>
        </p:nvSpPr>
        <p:spPr>
          <a:xfrm>
            <a:off x="720000" y="264876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algn="ctr"/>
            <a:r>
              <a:rPr lang="en-US" dirty="0"/>
              <a:t>Ligamentum 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8542F6-8F1B-D443-AEE9-64F4742B3EAA}"/>
              </a:ext>
            </a:extLst>
          </p:cNvPr>
          <p:cNvSpPr txBox="1">
            <a:spLocks/>
          </p:cNvSpPr>
          <p:nvPr/>
        </p:nvSpPr>
        <p:spPr>
          <a:xfrm>
            <a:off x="720000" y="3204864"/>
            <a:ext cx="7704000" cy="150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"/>
              <a:buAutoNum type="arabicPeriod"/>
              <a:defRPr sz="12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600" dirty="0"/>
              <a:t>Setelah </a:t>
            </a:r>
            <a:r>
              <a:rPr lang="en-US" sz="1600" dirty="0" err="1"/>
              <a:t>bayi</a:t>
            </a:r>
            <a:r>
              <a:rPr lang="en-US" sz="1600" dirty="0"/>
              <a:t> </a:t>
            </a:r>
            <a:r>
              <a:rPr lang="en-US" sz="1600" dirty="0" err="1"/>
              <a:t>lahir</a:t>
            </a:r>
            <a:r>
              <a:rPr lang="en-US" sz="1600" dirty="0"/>
              <a:t> ligamentum rotundum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kendor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berangsur</a:t>
            </a:r>
            <a:r>
              <a:rPr lang="en-US" sz="1600" dirty="0"/>
              <a:t> </a:t>
            </a:r>
            <a:r>
              <a:rPr lang="en-US" sz="1600" dirty="0" err="1"/>
              <a:t>angsur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mengecil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pulih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uterus </a:t>
            </a:r>
            <a:r>
              <a:rPr lang="en-US" sz="1600" dirty="0" err="1"/>
              <a:t>jatuh</a:t>
            </a:r>
            <a:r>
              <a:rPr lang="en-US" sz="1600" dirty="0"/>
              <a:t> </a:t>
            </a:r>
            <a:r>
              <a:rPr lang="en-US" sz="1600" dirty="0" err="1"/>
              <a:t>kebelakang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retrofleksi</a:t>
            </a:r>
            <a:r>
              <a:rPr lang="en-US" sz="1600" dirty="0"/>
              <a:t> </a:t>
            </a:r>
          </a:p>
          <a:p>
            <a:pPr marL="152400" indent="0">
              <a:buNone/>
            </a:pPr>
            <a:r>
              <a:rPr lang="en-US" sz="1600" dirty="0"/>
              <a:t> </a:t>
            </a:r>
          </a:p>
          <a:p>
            <a:pPr marL="152400" indent="0">
              <a:buFont typeface="Exo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4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B27E-7743-DD44-A4ED-6A7582E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Lochia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13E47-BA4D-0F49-88B6-410E509F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17725"/>
            <a:ext cx="7704000" cy="3931962"/>
          </a:xfrm>
        </p:spPr>
        <p:txBody>
          <a:bodyPr/>
          <a:lstStyle/>
          <a:p>
            <a:pPr marL="152400" indent="0">
              <a:buNone/>
            </a:pPr>
            <a:r>
              <a:rPr lang="en-US" sz="1600" b="1" dirty="0"/>
              <a:t>Lochia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sekret</a:t>
            </a:r>
            <a:r>
              <a:rPr lang="en-US" sz="1600" dirty="0">
                <a:sym typeface="Wingdings" pitchFamily="2" charset="2"/>
              </a:rPr>
              <a:t> yang </a:t>
            </a:r>
            <a:r>
              <a:rPr lang="en-US" sz="1600" dirty="0" err="1">
                <a:sym typeface="Wingdings" pitchFamily="2" charset="2"/>
              </a:rPr>
              <a:t>berasal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dari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kavum</a:t>
            </a:r>
            <a:r>
              <a:rPr lang="en-US" sz="1600" dirty="0">
                <a:sym typeface="Wingdings" pitchFamily="2" charset="2"/>
              </a:rPr>
              <a:t> uteri </a:t>
            </a:r>
            <a:r>
              <a:rPr lang="en-US" sz="1600" dirty="0" err="1">
                <a:sym typeface="Wingdings" pitchFamily="2" charset="2"/>
              </a:rPr>
              <a:t>dan</a:t>
            </a:r>
            <a:r>
              <a:rPr lang="en-US" sz="1600" dirty="0">
                <a:sym typeface="Wingdings" pitchFamily="2" charset="2"/>
              </a:rPr>
              <a:t> vagina </a:t>
            </a:r>
            <a:r>
              <a:rPr lang="en-US" sz="1600" dirty="0" err="1">
                <a:sym typeface="Wingdings" pitchFamily="2" charset="2"/>
              </a:rPr>
              <a:t>dalam</a:t>
            </a:r>
            <a:r>
              <a:rPr lang="en-US" sz="1600" dirty="0">
                <a:sym typeface="Wingdings" pitchFamily="2" charset="2"/>
              </a:rPr>
              <a:t> masa </a:t>
            </a:r>
            <a:r>
              <a:rPr lang="en-US" sz="1600" dirty="0" err="1">
                <a:sym typeface="Wingdings" pitchFamily="2" charset="2"/>
              </a:rPr>
              <a:t>nifas</a:t>
            </a:r>
            <a:r>
              <a:rPr lang="en-US" sz="1600" dirty="0">
                <a:sym typeface="Wingdings" pitchFamily="2" charset="2"/>
              </a:rPr>
              <a:t> </a:t>
            </a:r>
          </a:p>
          <a:p>
            <a:pPr marL="152400" indent="0">
              <a:buNone/>
            </a:pPr>
            <a:endParaRPr lang="en-US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Lochia </a:t>
            </a:r>
            <a:r>
              <a:rPr lang="en-US" sz="1400" b="1" dirty="0" err="1"/>
              <a:t>rubra</a:t>
            </a:r>
            <a:r>
              <a:rPr lang="en-US" sz="1400" b="1" dirty="0"/>
              <a:t>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 err="1">
                <a:sym typeface="Wingdings" pitchFamily="2" charset="2"/>
              </a:rPr>
              <a:t>berisi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darah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segar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dan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sisa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sisa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selaput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ketuban</a:t>
            </a:r>
            <a:r>
              <a:rPr lang="en-US" sz="1400" dirty="0">
                <a:sym typeface="Wingdings" pitchFamily="2" charset="2"/>
              </a:rPr>
              <a:t>, </a:t>
            </a:r>
            <a:r>
              <a:rPr lang="en-US" sz="1400" dirty="0" err="1">
                <a:sym typeface="Wingdings" pitchFamily="2" charset="2"/>
              </a:rPr>
              <a:t>selsel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desidua</a:t>
            </a:r>
            <a:r>
              <a:rPr lang="en-US" sz="1400" dirty="0">
                <a:sym typeface="Wingdings" pitchFamily="2" charset="2"/>
              </a:rPr>
              <a:t>, </a:t>
            </a:r>
            <a:r>
              <a:rPr lang="en-US" sz="1400" dirty="0" err="1">
                <a:sym typeface="Wingdings" pitchFamily="2" charset="2"/>
              </a:rPr>
              <a:t>vernik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kaseosa</a:t>
            </a:r>
            <a:r>
              <a:rPr lang="en-US" sz="1400" dirty="0">
                <a:sym typeface="Wingdings" pitchFamily="2" charset="2"/>
              </a:rPr>
              <a:t>, lanugo, </a:t>
            </a:r>
            <a:r>
              <a:rPr lang="en-US" sz="1400" dirty="0" err="1">
                <a:sym typeface="Wingdings" pitchFamily="2" charset="2"/>
              </a:rPr>
              <a:t>dan</a:t>
            </a:r>
            <a:r>
              <a:rPr lang="en-US" sz="1400" dirty="0">
                <a:sym typeface="Wingdings" pitchFamily="2" charset="2"/>
              </a:rPr>
              <a:t> meconium, </a:t>
            </a:r>
            <a:r>
              <a:rPr lang="en-US" sz="1400" dirty="0" err="1">
                <a:sym typeface="Wingdings" pitchFamily="2" charset="2"/>
              </a:rPr>
              <a:t>selama</a:t>
            </a:r>
            <a:r>
              <a:rPr lang="en-US" sz="1400" dirty="0">
                <a:sym typeface="Wingdings" pitchFamily="2" charset="2"/>
              </a:rPr>
              <a:t> 2 </a:t>
            </a:r>
            <a:r>
              <a:rPr lang="en-US" sz="1400" dirty="0" err="1">
                <a:sym typeface="Wingdings" pitchFamily="2" charset="2"/>
              </a:rPr>
              <a:t>hari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pasca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persalinan</a:t>
            </a:r>
            <a:r>
              <a:rPr lang="en-US" sz="1400" dirty="0">
                <a:sym typeface="Wingdings" pitchFamily="2" charset="2"/>
              </a:rPr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sz="1400" dirty="0">
              <a:sym typeface="Wingdings" pitchFamily="2" charset="2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ym typeface="Wingdings" pitchFamily="2" charset="2"/>
              </a:rPr>
              <a:t>Lochia </a:t>
            </a:r>
            <a:r>
              <a:rPr lang="en-US" sz="1400" b="1" dirty="0" err="1">
                <a:sym typeface="Wingdings" pitchFamily="2" charset="2"/>
              </a:rPr>
              <a:t>sanguinoleta</a:t>
            </a:r>
            <a:r>
              <a:rPr lang="en-US" sz="1400" b="1" dirty="0">
                <a:sym typeface="Wingdings" pitchFamily="2" charset="2"/>
              </a:rPr>
              <a:t>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ID" sz="1400" dirty="0" err="1"/>
              <a:t>berwarna</a:t>
            </a:r>
            <a:r>
              <a:rPr lang="en-ID" sz="1400" dirty="0"/>
              <a:t> </a:t>
            </a:r>
            <a:r>
              <a:rPr lang="en-ID" sz="1400" dirty="0" err="1"/>
              <a:t>merah</a:t>
            </a:r>
            <a:r>
              <a:rPr lang="en-ID" sz="1400" dirty="0"/>
              <a:t> </a:t>
            </a:r>
            <a:r>
              <a:rPr lang="en-ID" sz="1400" dirty="0" err="1"/>
              <a:t>kekuningan</a:t>
            </a:r>
            <a:r>
              <a:rPr lang="en-ID" sz="1400" dirty="0"/>
              <a:t> </a:t>
            </a:r>
            <a:r>
              <a:rPr lang="en-ID" sz="1400" dirty="0" err="1"/>
              <a:t>berisi</a:t>
            </a:r>
            <a:r>
              <a:rPr lang="en-ID" sz="1400" dirty="0"/>
              <a:t> </a:t>
            </a:r>
            <a:r>
              <a:rPr lang="en-ID" sz="1400" dirty="0" err="1"/>
              <a:t>darah</a:t>
            </a:r>
            <a:r>
              <a:rPr lang="en-ID" sz="1400" dirty="0"/>
              <a:t> </a:t>
            </a:r>
            <a:r>
              <a:rPr lang="en-ID" sz="1400" dirty="0" err="1"/>
              <a:t>dan</a:t>
            </a:r>
            <a:r>
              <a:rPr lang="en-ID" sz="1400" dirty="0"/>
              <a:t> </a:t>
            </a:r>
            <a:r>
              <a:rPr lang="en-ID" sz="1400" dirty="0" err="1"/>
              <a:t>lendir</a:t>
            </a:r>
            <a:r>
              <a:rPr lang="en-ID" sz="1400" dirty="0"/>
              <a:t>, </a:t>
            </a:r>
            <a:r>
              <a:rPr lang="en-ID" sz="1400" dirty="0" err="1"/>
              <a:t>hari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3 - 7 </a:t>
            </a:r>
            <a:r>
              <a:rPr lang="en-ID" sz="1400" dirty="0" err="1"/>
              <a:t>pasca</a:t>
            </a:r>
            <a:r>
              <a:rPr lang="en-ID" sz="1400" dirty="0"/>
              <a:t> </a:t>
            </a:r>
            <a:r>
              <a:rPr lang="en-ID" sz="1400" dirty="0" err="1"/>
              <a:t>persalinan</a:t>
            </a:r>
            <a:r>
              <a:rPr lang="en-ID" sz="1400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ID" sz="14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ID" sz="1400" b="1" dirty="0"/>
              <a:t>Lochia serosa </a:t>
            </a:r>
            <a:r>
              <a:rPr lang="en-ID" sz="1400" dirty="0">
                <a:sym typeface="Wingdings" pitchFamily="2" charset="2"/>
              </a:rPr>
              <a:t> </a:t>
            </a:r>
            <a:r>
              <a:rPr lang="en-ID" sz="1400" dirty="0" err="1"/>
              <a:t>berwarna</a:t>
            </a:r>
            <a:r>
              <a:rPr lang="en-ID" sz="1400" dirty="0"/>
              <a:t> </a:t>
            </a:r>
            <a:r>
              <a:rPr lang="en-ID" sz="1400" dirty="0" err="1"/>
              <a:t>kekuningan,cairan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berdarah</a:t>
            </a:r>
            <a:r>
              <a:rPr lang="en-ID" sz="1400" dirty="0"/>
              <a:t> </a:t>
            </a:r>
            <a:r>
              <a:rPr lang="en-ID" sz="1400" dirty="0" err="1"/>
              <a:t>lagi</a:t>
            </a:r>
            <a:r>
              <a:rPr lang="en-ID" sz="1400" dirty="0"/>
              <a:t>, </a:t>
            </a:r>
            <a:r>
              <a:rPr lang="en-ID" sz="1400" dirty="0" err="1"/>
              <a:t>pada</a:t>
            </a:r>
            <a:r>
              <a:rPr lang="en-ID" sz="1400" dirty="0"/>
              <a:t> </a:t>
            </a:r>
            <a:r>
              <a:rPr lang="en-ID" sz="1400" dirty="0" err="1"/>
              <a:t>hari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7 - 14 </a:t>
            </a:r>
            <a:r>
              <a:rPr lang="en-ID" sz="1400" dirty="0" err="1"/>
              <a:t>pasca</a:t>
            </a:r>
            <a:r>
              <a:rPr lang="en-ID" sz="1400" dirty="0"/>
              <a:t> </a:t>
            </a:r>
            <a:r>
              <a:rPr lang="en-ID" sz="1400" dirty="0" err="1"/>
              <a:t>persalinan</a:t>
            </a:r>
            <a:r>
              <a:rPr lang="en-ID" sz="1400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ID" sz="14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ID" sz="1400" b="1" dirty="0"/>
              <a:t>Lochia alba </a:t>
            </a:r>
            <a:r>
              <a:rPr lang="en-ID" sz="1400" dirty="0">
                <a:sym typeface="Wingdings" pitchFamily="2" charset="2"/>
              </a:rPr>
              <a:t> </a:t>
            </a:r>
            <a:r>
              <a:rPr lang="en-ID" sz="1400" dirty="0" err="1"/>
              <a:t>cairan</a:t>
            </a:r>
            <a:r>
              <a:rPr lang="en-ID" sz="1400" dirty="0"/>
              <a:t> </a:t>
            </a:r>
            <a:r>
              <a:rPr lang="en-ID" sz="1400" dirty="0" err="1"/>
              <a:t>putih,setelah</a:t>
            </a:r>
            <a:r>
              <a:rPr lang="en-ID" sz="1400" dirty="0"/>
              <a:t> 2 </a:t>
            </a:r>
            <a:r>
              <a:rPr lang="en-ID" sz="1400" dirty="0" err="1"/>
              <a:t>minggu</a:t>
            </a:r>
            <a:r>
              <a:rPr lang="en-ID" sz="1400" dirty="0"/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ID" sz="14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ID" sz="1400" b="1" dirty="0"/>
              <a:t>Lochia </a:t>
            </a:r>
            <a:r>
              <a:rPr lang="en-ID" sz="1400" b="1" dirty="0" err="1"/>
              <a:t>purulenta</a:t>
            </a:r>
            <a:r>
              <a:rPr lang="en-ID" sz="1400" b="1" dirty="0"/>
              <a:t> </a:t>
            </a:r>
            <a:r>
              <a:rPr lang="en-ID" sz="1400" dirty="0">
                <a:sym typeface="Wingdings" pitchFamily="2" charset="2"/>
              </a:rPr>
              <a:t> </a:t>
            </a:r>
            <a:r>
              <a:rPr lang="en-ID" sz="1400" dirty="0" err="1">
                <a:sym typeface="Wingdings" pitchFamily="2" charset="2"/>
              </a:rPr>
              <a:t>terjadi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infeksi</a:t>
            </a:r>
            <a:r>
              <a:rPr lang="en-ID" sz="1400" dirty="0">
                <a:sym typeface="Wingdings" pitchFamily="2" charset="2"/>
              </a:rPr>
              <a:t>, </a:t>
            </a:r>
            <a:r>
              <a:rPr lang="en-ID" sz="1400" dirty="0" err="1">
                <a:sym typeface="Wingdings" pitchFamily="2" charset="2"/>
              </a:rPr>
              <a:t>keluar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cairan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seperti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nanah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dan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berbau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busuk</a:t>
            </a:r>
            <a:r>
              <a:rPr lang="en-ID" sz="1400" dirty="0">
                <a:sym typeface="Wingdings" pitchFamily="2" charset="2"/>
              </a:rPr>
              <a:t> 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ID" sz="1400" dirty="0">
              <a:sym typeface="Wingdings" pitchFamily="2" charset="2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en-ID" sz="1400" b="1" dirty="0" err="1">
                <a:sym typeface="Wingdings" pitchFamily="2" charset="2"/>
              </a:rPr>
              <a:t>Lochiostatis</a:t>
            </a:r>
            <a:r>
              <a:rPr lang="en-ID" sz="1400" b="1" dirty="0">
                <a:sym typeface="Wingdings" pitchFamily="2" charset="2"/>
              </a:rPr>
              <a:t> </a:t>
            </a:r>
            <a:r>
              <a:rPr lang="en-ID" sz="1400" dirty="0">
                <a:sym typeface="Wingdings" pitchFamily="2" charset="2"/>
              </a:rPr>
              <a:t> lochia </a:t>
            </a:r>
            <a:r>
              <a:rPr lang="en-ID" sz="1400" dirty="0" err="1">
                <a:sym typeface="Wingdings" pitchFamily="2" charset="2"/>
              </a:rPr>
              <a:t>tidak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lancar</a:t>
            </a:r>
            <a:r>
              <a:rPr lang="en-ID" sz="1400" dirty="0">
                <a:sym typeface="Wingdings" pitchFamily="2" charset="2"/>
              </a:rPr>
              <a:t> </a:t>
            </a:r>
            <a:r>
              <a:rPr lang="en-ID" sz="1400" dirty="0" err="1">
                <a:sym typeface="Wingdings" pitchFamily="2" charset="2"/>
              </a:rPr>
              <a:t>keluar</a:t>
            </a:r>
            <a:r>
              <a:rPr lang="en-ID" sz="1400" dirty="0">
                <a:sym typeface="Wingdings" pitchFamily="2" charset="2"/>
              </a:rPr>
              <a:t> </a:t>
            </a:r>
            <a:endParaRPr lang="en-ID" sz="1400" dirty="0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ID" sz="1400" dirty="0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04563"/>
      </p:ext>
    </p:extLst>
  </p:cSld>
  <p:clrMapOvr>
    <a:masterClrMapping/>
  </p:clrMapOvr>
</p:sld>
</file>

<file path=ppt/theme/theme1.xml><?xml version="1.0" encoding="utf-8"?>
<a:theme xmlns:a="http://schemas.openxmlformats.org/drawingml/2006/main" name="Animated Healthcare Center by Slidesgo">
  <a:themeElements>
    <a:clrScheme name="Simple Light">
      <a:dk1>
        <a:srgbClr val="252E47"/>
      </a:dk1>
      <a:lt1>
        <a:srgbClr val="FFFFFF"/>
      </a:lt1>
      <a:dk2>
        <a:srgbClr val="F8F5EC"/>
      </a:dk2>
      <a:lt2>
        <a:srgbClr val="ECE9E1"/>
      </a:lt2>
      <a:accent1>
        <a:srgbClr val="DADAC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5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642</Words>
  <Application>Microsoft Macintosh PowerPoint</Application>
  <PresentationFormat>On-screen Show (16:9)</PresentationFormat>
  <Paragraphs>93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Prata</vt:lpstr>
      <vt:lpstr>Wingdings</vt:lpstr>
      <vt:lpstr>Arial</vt:lpstr>
      <vt:lpstr>Courier New</vt:lpstr>
      <vt:lpstr>Exo</vt:lpstr>
      <vt:lpstr>Roboto Condensed Light</vt:lpstr>
      <vt:lpstr>Animated Healthcare Center by Slidesgo</vt:lpstr>
      <vt:lpstr>MASA NIFAS  (PEURPERIUM)</vt:lpstr>
      <vt:lpstr>DEFINISI</vt:lpstr>
      <vt:lpstr>Tahapan Masa Nifas </vt:lpstr>
      <vt:lpstr>Tahapan Masa Nifas </vt:lpstr>
      <vt:lpstr>Involusi Organ Reproduksi </vt:lpstr>
      <vt:lpstr>Uterus </vt:lpstr>
      <vt:lpstr>PowerPoint Presentation</vt:lpstr>
      <vt:lpstr>Serviks </vt:lpstr>
      <vt:lpstr>Lochia </vt:lpstr>
      <vt:lpstr>Luka Luka </vt:lpstr>
      <vt:lpstr>INFEKSI NIFAS </vt:lpstr>
      <vt:lpstr>Definisi </vt:lpstr>
      <vt:lpstr>Etiologi </vt:lpstr>
      <vt:lpstr>PowerPoint Presentation</vt:lpstr>
      <vt:lpstr>Faktor Predisposisi </vt:lpstr>
      <vt:lpstr>Gejala Klinis 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 NIFAS </dc:title>
  <cp:lastModifiedBy>Microsoft Office User</cp:lastModifiedBy>
  <cp:revision>17</cp:revision>
  <dcterms:modified xsi:type="dcterms:W3CDTF">2021-05-27T03:35:55Z</dcterms:modified>
</cp:coreProperties>
</file>