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4" r:id="rId10"/>
    <p:sldId id="267" r:id="rId11"/>
    <p:sldId id="285" r:id="rId12"/>
    <p:sldId id="268" r:id="rId13"/>
    <p:sldId id="271" r:id="rId14"/>
    <p:sldId id="287" r:id="rId15"/>
    <p:sldId id="269" r:id="rId16"/>
    <p:sldId id="273" r:id="rId17"/>
    <p:sldId id="286" r:id="rId18"/>
    <p:sldId id="272" r:id="rId19"/>
    <p:sldId id="274" r:id="rId20"/>
    <p:sldId id="264" r:id="rId21"/>
    <p:sldId id="265" r:id="rId22"/>
    <p:sldId id="266" r:id="rId23"/>
    <p:sldId id="276" r:id="rId24"/>
    <p:sldId id="277" r:id="rId25"/>
    <p:sldId id="280" r:id="rId26"/>
    <p:sldId id="275" r:id="rId27"/>
    <p:sldId id="279" r:id="rId28"/>
    <p:sldId id="283" r:id="rId29"/>
    <p:sldId id="282" r:id="rId30"/>
    <p:sldId id="27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041D2-DB67-423F-A2A9-A6082AC002B2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A8FAF05-D04C-4CA9-A026-0AF06E46AD7F}">
      <dgm:prSet/>
      <dgm:spPr/>
      <dgm:t>
        <a:bodyPr/>
        <a:lstStyle/>
        <a:p>
          <a:r>
            <a:rPr lang="en-ID"/>
            <a:t>pigmen kristal berbentuk jingga ikterus yang merupakan bentuk akhir dari pemecahan katabolisme heme melalui proses reaksi oksidasi-reduksi.</a:t>
          </a:r>
          <a:endParaRPr lang="en-US"/>
        </a:p>
      </dgm:t>
    </dgm:pt>
    <dgm:pt modelId="{67909E5C-1295-4FF3-8492-78C1FA3D12A5}" type="parTrans" cxnId="{8AAB44DC-6C83-4C4C-A93E-FA03829521F6}">
      <dgm:prSet/>
      <dgm:spPr/>
      <dgm:t>
        <a:bodyPr/>
        <a:lstStyle/>
        <a:p>
          <a:endParaRPr lang="en-US"/>
        </a:p>
      </dgm:t>
    </dgm:pt>
    <dgm:pt modelId="{4B3D411C-605E-40BC-94E0-E2632D624192}" type="sibTrans" cxnId="{8AAB44DC-6C83-4C4C-A93E-FA03829521F6}">
      <dgm:prSet/>
      <dgm:spPr/>
      <dgm:t>
        <a:bodyPr/>
        <a:lstStyle/>
        <a:p>
          <a:endParaRPr lang="en-US"/>
        </a:p>
      </dgm:t>
    </dgm:pt>
    <dgm:pt modelId="{01CB5E96-B7B3-4B76-A852-231106733FCB}">
      <dgm:prSet/>
      <dgm:spPr/>
      <dgm:t>
        <a:bodyPr/>
        <a:lstStyle/>
        <a:p>
          <a:r>
            <a:rPr lang="en-ID"/>
            <a:t>Asalnya dari katabolisme protein heme</a:t>
          </a:r>
          <a:endParaRPr lang="en-US"/>
        </a:p>
      </dgm:t>
    </dgm:pt>
    <dgm:pt modelId="{2C5B4C60-4185-4BA1-81AF-AAB3CF694B25}" type="parTrans" cxnId="{84DB261D-010E-4235-94AB-1E7BC9A7466D}">
      <dgm:prSet/>
      <dgm:spPr/>
      <dgm:t>
        <a:bodyPr/>
        <a:lstStyle/>
        <a:p>
          <a:endParaRPr lang="en-US"/>
        </a:p>
      </dgm:t>
    </dgm:pt>
    <dgm:pt modelId="{787EF499-91AB-427B-92DF-12D2BA49E12E}" type="sibTrans" cxnId="{84DB261D-010E-4235-94AB-1E7BC9A7466D}">
      <dgm:prSet/>
      <dgm:spPr/>
      <dgm:t>
        <a:bodyPr/>
        <a:lstStyle/>
        <a:p>
          <a:endParaRPr lang="en-US"/>
        </a:p>
      </dgm:t>
    </dgm:pt>
    <dgm:pt modelId="{7CE94813-D55C-4B38-A9DA-0793A90C3E05}">
      <dgm:prSet/>
      <dgm:spPr/>
      <dgm:t>
        <a:bodyPr/>
        <a:lstStyle/>
        <a:p>
          <a:r>
            <a:rPr lang="en-ID"/>
            <a:t>75% berasal dari penghancuran eritrosit </a:t>
          </a:r>
          <a:endParaRPr lang="en-US"/>
        </a:p>
      </dgm:t>
    </dgm:pt>
    <dgm:pt modelId="{81046576-719B-4CFF-BD42-AE89261D0D03}" type="parTrans" cxnId="{0183C573-1090-42B2-988E-ED283FFDE467}">
      <dgm:prSet/>
      <dgm:spPr/>
      <dgm:t>
        <a:bodyPr/>
        <a:lstStyle/>
        <a:p>
          <a:endParaRPr lang="en-US"/>
        </a:p>
      </dgm:t>
    </dgm:pt>
    <dgm:pt modelId="{E0670436-CBF0-4130-A05F-6FBD1061D63C}" type="sibTrans" cxnId="{0183C573-1090-42B2-988E-ED283FFDE467}">
      <dgm:prSet/>
      <dgm:spPr/>
      <dgm:t>
        <a:bodyPr/>
        <a:lstStyle/>
        <a:p>
          <a:endParaRPr lang="en-US"/>
        </a:p>
      </dgm:t>
    </dgm:pt>
    <dgm:pt modelId="{AE36FA11-A2C6-450F-81E8-11A2E213CDE4}">
      <dgm:prSet/>
      <dgm:spPr/>
      <dgm:t>
        <a:bodyPr/>
        <a:lstStyle/>
        <a:p>
          <a:r>
            <a:rPr lang="en-ID"/>
            <a:t>25% berasal dari penghancuran eritrosit yang imatur dan protein heme lainnya seperti :</a:t>
          </a:r>
          <a:endParaRPr lang="en-US"/>
        </a:p>
      </dgm:t>
    </dgm:pt>
    <dgm:pt modelId="{7C83B3D5-DA19-4B2C-A25F-B0C484B7D415}" type="parTrans" cxnId="{3A1B1A3D-F194-4524-8640-1C8292A7B69F}">
      <dgm:prSet/>
      <dgm:spPr/>
      <dgm:t>
        <a:bodyPr/>
        <a:lstStyle/>
        <a:p>
          <a:endParaRPr lang="en-US"/>
        </a:p>
      </dgm:t>
    </dgm:pt>
    <dgm:pt modelId="{84B5E360-66F7-4F0A-90D8-5744E49144A2}" type="sibTrans" cxnId="{3A1B1A3D-F194-4524-8640-1C8292A7B69F}">
      <dgm:prSet/>
      <dgm:spPr/>
      <dgm:t>
        <a:bodyPr/>
        <a:lstStyle/>
        <a:p>
          <a:endParaRPr lang="en-US"/>
        </a:p>
      </dgm:t>
    </dgm:pt>
    <dgm:pt modelId="{C6CF0665-1974-4A46-AD8E-0F10F49C3E30}">
      <dgm:prSet/>
      <dgm:spPr/>
      <dgm:t>
        <a:bodyPr/>
        <a:lstStyle/>
        <a:p>
          <a:r>
            <a:rPr lang="en-ID"/>
            <a:t>mioglobin, sitokrom, katalase dan peroksidase</a:t>
          </a:r>
          <a:endParaRPr lang="en-US"/>
        </a:p>
      </dgm:t>
    </dgm:pt>
    <dgm:pt modelId="{CBA18999-9337-479E-BB6F-A307F934714C}" type="parTrans" cxnId="{BFC90EFD-4D0A-477C-A0B2-3A09B01F1E86}">
      <dgm:prSet/>
      <dgm:spPr/>
      <dgm:t>
        <a:bodyPr/>
        <a:lstStyle/>
        <a:p>
          <a:endParaRPr lang="en-US"/>
        </a:p>
      </dgm:t>
    </dgm:pt>
    <dgm:pt modelId="{B7A8E961-F04A-4BE9-8E10-58C358E122DF}" type="sibTrans" cxnId="{BFC90EFD-4D0A-477C-A0B2-3A09B01F1E86}">
      <dgm:prSet/>
      <dgm:spPr/>
      <dgm:t>
        <a:bodyPr/>
        <a:lstStyle/>
        <a:p>
          <a:endParaRPr lang="en-US"/>
        </a:p>
      </dgm:t>
    </dgm:pt>
    <dgm:pt modelId="{1FE93B3A-730E-4238-8D4C-A8D26F43A3D3}" type="pres">
      <dgm:prSet presAssocID="{E46041D2-DB67-423F-A2A9-A6082AC002B2}" presName="Name0" presStyleCnt="0">
        <dgm:presLayoutVars>
          <dgm:dir/>
          <dgm:animLvl val="lvl"/>
          <dgm:resizeHandles val="exact"/>
        </dgm:presLayoutVars>
      </dgm:prSet>
      <dgm:spPr/>
    </dgm:pt>
    <dgm:pt modelId="{E2FAA4F6-EEE8-4B35-86DB-5A2558479A6F}" type="pres">
      <dgm:prSet presAssocID="{01CB5E96-B7B3-4B76-A852-231106733FCB}" presName="boxAndChildren" presStyleCnt="0"/>
      <dgm:spPr/>
    </dgm:pt>
    <dgm:pt modelId="{30B05BCE-B77E-46FB-8ADB-300E691C92CE}" type="pres">
      <dgm:prSet presAssocID="{01CB5E96-B7B3-4B76-A852-231106733FCB}" presName="parentTextBox" presStyleLbl="node1" presStyleIdx="0" presStyleCnt="2"/>
      <dgm:spPr/>
    </dgm:pt>
    <dgm:pt modelId="{CE959E02-C207-417F-BB5D-729F30157D62}" type="pres">
      <dgm:prSet presAssocID="{01CB5E96-B7B3-4B76-A852-231106733FCB}" presName="entireBox" presStyleLbl="node1" presStyleIdx="0" presStyleCnt="2"/>
      <dgm:spPr/>
    </dgm:pt>
    <dgm:pt modelId="{28756960-DB58-4487-B4AF-3B194678A97D}" type="pres">
      <dgm:prSet presAssocID="{01CB5E96-B7B3-4B76-A852-231106733FCB}" presName="descendantBox" presStyleCnt="0"/>
      <dgm:spPr/>
    </dgm:pt>
    <dgm:pt modelId="{0A8370DA-3123-4DFD-AAD5-88F89FCCF774}" type="pres">
      <dgm:prSet presAssocID="{7CE94813-D55C-4B38-A9DA-0793A90C3E05}" presName="childTextBox" presStyleLbl="fgAccFollowNode1" presStyleIdx="0" presStyleCnt="2">
        <dgm:presLayoutVars>
          <dgm:bulletEnabled val="1"/>
        </dgm:presLayoutVars>
      </dgm:prSet>
      <dgm:spPr/>
    </dgm:pt>
    <dgm:pt modelId="{FD916CDD-62A6-436E-857F-96FD7A57A83D}" type="pres">
      <dgm:prSet presAssocID="{AE36FA11-A2C6-450F-81E8-11A2E213CDE4}" presName="childTextBox" presStyleLbl="fgAccFollowNode1" presStyleIdx="1" presStyleCnt="2">
        <dgm:presLayoutVars>
          <dgm:bulletEnabled val="1"/>
        </dgm:presLayoutVars>
      </dgm:prSet>
      <dgm:spPr/>
    </dgm:pt>
    <dgm:pt modelId="{A898C418-9B1D-47C5-B364-8423A8B8DF45}" type="pres">
      <dgm:prSet presAssocID="{4B3D411C-605E-40BC-94E0-E2632D624192}" presName="sp" presStyleCnt="0"/>
      <dgm:spPr/>
    </dgm:pt>
    <dgm:pt modelId="{88E66849-AFAE-45DB-8A54-97F54982E11C}" type="pres">
      <dgm:prSet presAssocID="{FA8FAF05-D04C-4CA9-A026-0AF06E46AD7F}" presName="arrowAndChildren" presStyleCnt="0"/>
      <dgm:spPr/>
    </dgm:pt>
    <dgm:pt modelId="{93FBE960-0EBE-4BED-B246-1CF4F63A4231}" type="pres">
      <dgm:prSet presAssocID="{FA8FAF05-D04C-4CA9-A026-0AF06E46AD7F}" presName="parentTextArrow" presStyleLbl="node1" presStyleIdx="1" presStyleCnt="2"/>
      <dgm:spPr/>
    </dgm:pt>
  </dgm:ptLst>
  <dgm:cxnLst>
    <dgm:cxn modelId="{84DB261D-010E-4235-94AB-1E7BC9A7466D}" srcId="{E46041D2-DB67-423F-A2A9-A6082AC002B2}" destId="{01CB5E96-B7B3-4B76-A852-231106733FCB}" srcOrd="1" destOrd="0" parTransId="{2C5B4C60-4185-4BA1-81AF-AAB3CF694B25}" sibTransId="{787EF499-91AB-427B-92DF-12D2BA49E12E}"/>
    <dgm:cxn modelId="{8C612C2F-2F69-44D6-9C8C-57D13F085E58}" type="presOf" srcId="{E46041D2-DB67-423F-A2A9-A6082AC002B2}" destId="{1FE93B3A-730E-4238-8D4C-A8D26F43A3D3}" srcOrd="0" destOrd="0" presId="urn:microsoft.com/office/officeart/2005/8/layout/process4"/>
    <dgm:cxn modelId="{3A1B1A3D-F194-4524-8640-1C8292A7B69F}" srcId="{01CB5E96-B7B3-4B76-A852-231106733FCB}" destId="{AE36FA11-A2C6-450F-81E8-11A2E213CDE4}" srcOrd="1" destOrd="0" parTransId="{7C83B3D5-DA19-4B2C-A25F-B0C484B7D415}" sibTransId="{84B5E360-66F7-4F0A-90D8-5744E49144A2}"/>
    <dgm:cxn modelId="{0A356A3E-F412-44EB-A4D8-19092D952C8A}" type="presOf" srcId="{01CB5E96-B7B3-4B76-A852-231106733FCB}" destId="{CE959E02-C207-417F-BB5D-729F30157D62}" srcOrd="1" destOrd="0" presId="urn:microsoft.com/office/officeart/2005/8/layout/process4"/>
    <dgm:cxn modelId="{0183C573-1090-42B2-988E-ED283FFDE467}" srcId="{01CB5E96-B7B3-4B76-A852-231106733FCB}" destId="{7CE94813-D55C-4B38-A9DA-0793A90C3E05}" srcOrd="0" destOrd="0" parTransId="{81046576-719B-4CFF-BD42-AE89261D0D03}" sibTransId="{E0670436-CBF0-4130-A05F-6FBD1061D63C}"/>
    <dgm:cxn modelId="{030270A0-9751-4FCB-A814-0D96BDB791F9}" type="presOf" srcId="{AE36FA11-A2C6-450F-81E8-11A2E213CDE4}" destId="{FD916CDD-62A6-436E-857F-96FD7A57A83D}" srcOrd="0" destOrd="0" presId="urn:microsoft.com/office/officeart/2005/8/layout/process4"/>
    <dgm:cxn modelId="{B5A0D7C2-245C-4144-B6E0-1ABF9E83D7F0}" type="presOf" srcId="{FA8FAF05-D04C-4CA9-A026-0AF06E46AD7F}" destId="{93FBE960-0EBE-4BED-B246-1CF4F63A4231}" srcOrd="0" destOrd="0" presId="urn:microsoft.com/office/officeart/2005/8/layout/process4"/>
    <dgm:cxn modelId="{E5AC55D8-605A-458E-8AFF-BD3ED260CDC5}" type="presOf" srcId="{01CB5E96-B7B3-4B76-A852-231106733FCB}" destId="{30B05BCE-B77E-46FB-8ADB-300E691C92CE}" srcOrd="0" destOrd="0" presId="urn:microsoft.com/office/officeart/2005/8/layout/process4"/>
    <dgm:cxn modelId="{8AAB44DC-6C83-4C4C-A93E-FA03829521F6}" srcId="{E46041D2-DB67-423F-A2A9-A6082AC002B2}" destId="{FA8FAF05-D04C-4CA9-A026-0AF06E46AD7F}" srcOrd="0" destOrd="0" parTransId="{67909E5C-1295-4FF3-8492-78C1FA3D12A5}" sibTransId="{4B3D411C-605E-40BC-94E0-E2632D624192}"/>
    <dgm:cxn modelId="{691AE0ED-67E1-4630-A420-53615FFD74FC}" type="presOf" srcId="{C6CF0665-1974-4A46-AD8E-0F10F49C3E30}" destId="{FD916CDD-62A6-436E-857F-96FD7A57A83D}" srcOrd="0" destOrd="1" presId="urn:microsoft.com/office/officeart/2005/8/layout/process4"/>
    <dgm:cxn modelId="{0DF0E7F7-6906-4F9F-B500-B910B2990A24}" type="presOf" srcId="{7CE94813-D55C-4B38-A9DA-0793A90C3E05}" destId="{0A8370DA-3123-4DFD-AAD5-88F89FCCF774}" srcOrd="0" destOrd="0" presId="urn:microsoft.com/office/officeart/2005/8/layout/process4"/>
    <dgm:cxn modelId="{BFC90EFD-4D0A-477C-A0B2-3A09B01F1E86}" srcId="{AE36FA11-A2C6-450F-81E8-11A2E213CDE4}" destId="{C6CF0665-1974-4A46-AD8E-0F10F49C3E30}" srcOrd="0" destOrd="0" parTransId="{CBA18999-9337-479E-BB6F-A307F934714C}" sibTransId="{B7A8E961-F04A-4BE9-8E10-58C358E122DF}"/>
    <dgm:cxn modelId="{6478B43A-25A3-4CF5-9F63-A238C190FB52}" type="presParOf" srcId="{1FE93B3A-730E-4238-8D4C-A8D26F43A3D3}" destId="{E2FAA4F6-EEE8-4B35-86DB-5A2558479A6F}" srcOrd="0" destOrd="0" presId="urn:microsoft.com/office/officeart/2005/8/layout/process4"/>
    <dgm:cxn modelId="{62D745C7-B584-449C-92D3-613D8882E356}" type="presParOf" srcId="{E2FAA4F6-EEE8-4B35-86DB-5A2558479A6F}" destId="{30B05BCE-B77E-46FB-8ADB-300E691C92CE}" srcOrd="0" destOrd="0" presId="urn:microsoft.com/office/officeart/2005/8/layout/process4"/>
    <dgm:cxn modelId="{4FC2BE2C-780C-4F40-8C78-E138CA50EFF1}" type="presParOf" srcId="{E2FAA4F6-EEE8-4B35-86DB-5A2558479A6F}" destId="{CE959E02-C207-417F-BB5D-729F30157D62}" srcOrd="1" destOrd="0" presId="urn:microsoft.com/office/officeart/2005/8/layout/process4"/>
    <dgm:cxn modelId="{A11DC391-13AB-4638-B0A8-1A2D1BE5C7D4}" type="presParOf" srcId="{E2FAA4F6-EEE8-4B35-86DB-5A2558479A6F}" destId="{28756960-DB58-4487-B4AF-3B194678A97D}" srcOrd="2" destOrd="0" presId="urn:microsoft.com/office/officeart/2005/8/layout/process4"/>
    <dgm:cxn modelId="{C9396F31-0756-4616-8258-96E72674CE32}" type="presParOf" srcId="{28756960-DB58-4487-B4AF-3B194678A97D}" destId="{0A8370DA-3123-4DFD-AAD5-88F89FCCF774}" srcOrd="0" destOrd="0" presId="urn:microsoft.com/office/officeart/2005/8/layout/process4"/>
    <dgm:cxn modelId="{3C2B4E76-0B8A-4238-8D02-F2E16CF878F0}" type="presParOf" srcId="{28756960-DB58-4487-B4AF-3B194678A97D}" destId="{FD916CDD-62A6-436E-857F-96FD7A57A83D}" srcOrd="1" destOrd="0" presId="urn:microsoft.com/office/officeart/2005/8/layout/process4"/>
    <dgm:cxn modelId="{A877C1E5-F3B2-48BA-A5E0-C51FB69D1D7C}" type="presParOf" srcId="{1FE93B3A-730E-4238-8D4C-A8D26F43A3D3}" destId="{A898C418-9B1D-47C5-B364-8423A8B8DF45}" srcOrd="1" destOrd="0" presId="urn:microsoft.com/office/officeart/2005/8/layout/process4"/>
    <dgm:cxn modelId="{060ADF92-F888-4F16-A277-FEA20D59FD6B}" type="presParOf" srcId="{1FE93B3A-730E-4238-8D4C-A8D26F43A3D3}" destId="{88E66849-AFAE-45DB-8A54-97F54982E11C}" srcOrd="2" destOrd="0" presId="urn:microsoft.com/office/officeart/2005/8/layout/process4"/>
    <dgm:cxn modelId="{159870AA-89A4-4B22-AB78-463AB34A3367}" type="presParOf" srcId="{88E66849-AFAE-45DB-8A54-97F54982E11C}" destId="{93FBE960-0EBE-4BED-B246-1CF4F63A42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529DF-C3DE-4851-8353-7F014AC788B6}" type="doc">
      <dgm:prSet loTypeId="urn:microsoft.com/office/officeart/2005/8/layout/process4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DBBFC96-90A1-4C62-8329-F058791D6373}">
      <dgm:prSet/>
      <dgm:spPr/>
      <dgm:t>
        <a:bodyPr/>
        <a:lstStyle/>
        <a:p>
          <a:r>
            <a:rPr lang="en-ID"/>
            <a:t>Terutama berasal dari:</a:t>
          </a:r>
          <a:endParaRPr lang="en-US"/>
        </a:p>
      </dgm:t>
    </dgm:pt>
    <dgm:pt modelId="{139974E7-3E68-4F3B-90F7-D6E3124B9BE6}" type="parTrans" cxnId="{E6662E27-56E4-40B3-9542-9A00596E5C61}">
      <dgm:prSet/>
      <dgm:spPr/>
      <dgm:t>
        <a:bodyPr/>
        <a:lstStyle/>
        <a:p>
          <a:endParaRPr lang="en-US"/>
        </a:p>
      </dgm:t>
    </dgm:pt>
    <dgm:pt modelId="{DDC74459-BAC3-42A9-9329-EFF35870B58E}" type="sibTrans" cxnId="{E6662E27-56E4-40B3-9542-9A00596E5C61}">
      <dgm:prSet/>
      <dgm:spPr/>
      <dgm:t>
        <a:bodyPr/>
        <a:lstStyle/>
        <a:p>
          <a:endParaRPr lang="en-US"/>
        </a:p>
      </dgm:t>
    </dgm:pt>
    <dgm:pt modelId="{0D196D96-FF11-4825-B868-EEE53B90F61B}">
      <dgm:prSet/>
      <dgm:spPr/>
      <dgm:t>
        <a:bodyPr/>
        <a:lstStyle/>
        <a:p>
          <a:r>
            <a:rPr lang="en-ID"/>
            <a:t>Hb</a:t>
          </a:r>
          <a:endParaRPr lang="en-US"/>
        </a:p>
      </dgm:t>
    </dgm:pt>
    <dgm:pt modelId="{F25AA8C5-4C44-43B4-95E7-34A22EA99FBF}" type="parTrans" cxnId="{A85E4A9C-7FAC-48DD-937E-2E29DF3AB25A}">
      <dgm:prSet/>
      <dgm:spPr/>
      <dgm:t>
        <a:bodyPr/>
        <a:lstStyle/>
        <a:p>
          <a:endParaRPr lang="en-US"/>
        </a:p>
      </dgm:t>
    </dgm:pt>
    <dgm:pt modelId="{E3A8C234-70BD-44C8-B520-ABC09B79B83A}" type="sibTrans" cxnId="{A85E4A9C-7FAC-48DD-937E-2E29DF3AB25A}">
      <dgm:prSet/>
      <dgm:spPr/>
      <dgm:t>
        <a:bodyPr/>
        <a:lstStyle/>
        <a:p>
          <a:endParaRPr lang="en-US"/>
        </a:p>
      </dgm:t>
    </dgm:pt>
    <dgm:pt modelId="{73B26735-968C-4536-A9C6-04098EC7D62A}">
      <dgm:prSet/>
      <dgm:spPr/>
      <dgm:t>
        <a:bodyPr/>
        <a:lstStyle/>
        <a:p>
          <a:r>
            <a:rPr lang="en-ID"/>
            <a:t>Proses eritropoiesis</a:t>
          </a:r>
          <a:endParaRPr lang="en-US"/>
        </a:p>
      </dgm:t>
    </dgm:pt>
    <dgm:pt modelId="{8B888E6B-98B8-4E5C-AFA7-562E3B50F2AA}" type="parTrans" cxnId="{8F7B4EFC-34D3-462C-A55E-D529862F891B}">
      <dgm:prSet/>
      <dgm:spPr/>
      <dgm:t>
        <a:bodyPr/>
        <a:lstStyle/>
        <a:p>
          <a:endParaRPr lang="en-US"/>
        </a:p>
      </dgm:t>
    </dgm:pt>
    <dgm:pt modelId="{642CD4C3-038F-4E93-BE74-FADB4E4E8CD7}" type="sibTrans" cxnId="{8F7B4EFC-34D3-462C-A55E-D529862F891B}">
      <dgm:prSet/>
      <dgm:spPr/>
      <dgm:t>
        <a:bodyPr/>
        <a:lstStyle/>
        <a:p>
          <a:endParaRPr lang="en-US"/>
        </a:p>
      </dgm:t>
    </dgm:pt>
    <dgm:pt modelId="{0C3AC489-BF4F-4D2F-AC26-3FB2B44786E6}">
      <dgm:prSet/>
      <dgm:spPr/>
      <dgm:t>
        <a:bodyPr/>
        <a:lstStyle/>
        <a:p>
          <a:r>
            <a:rPr lang="en-ID"/>
            <a:t>Protein heme seperti sitokrom P-450</a:t>
          </a:r>
          <a:endParaRPr lang="en-US"/>
        </a:p>
      </dgm:t>
    </dgm:pt>
    <dgm:pt modelId="{6BCEB09E-AA26-4450-853B-FE1D43D332FA}" type="parTrans" cxnId="{5A3959F0-097F-457C-A36D-08287794550C}">
      <dgm:prSet/>
      <dgm:spPr/>
      <dgm:t>
        <a:bodyPr/>
        <a:lstStyle/>
        <a:p>
          <a:endParaRPr lang="en-US"/>
        </a:p>
      </dgm:t>
    </dgm:pt>
    <dgm:pt modelId="{BC0A5160-1770-4B4B-AD18-7FA0FAD92BCD}" type="sibTrans" cxnId="{5A3959F0-097F-457C-A36D-08287794550C}">
      <dgm:prSet/>
      <dgm:spPr/>
      <dgm:t>
        <a:bodyPr/>
        <a:lstStyle/>
        <a:p>
          <a:endParaRPr lang="en-US"/>
        </a:p>
      </dgm:t>
    </dgm:pt>
    <dgm:pt modelId="{3829C8F5-ED7C-47DE-9B1B-FA701B4A159F}">
      <dgm:prSet/>
      <dgm:spPr/>
      <dgm:t>
        <a:bodyPr/>
        <a:lstStyle/>
        <a:p>
          <a:r>
            <a:rPr lang="en-ID"/>
            <a:t>Bilirubin bersifat lipofilik dan terikat dengan hidrogen serta pada pH normal bersifat tidak larut</a:t>
          </a:r>
          <a:endParaRPr lang="en-US"/>
        </a:p>
      </dgm:t>
    </dgm:pt>
    <dgm:pt modelId="{7F7FF696-C761-41E9-A452-2013F006EBA3}" type="parTrans" cxnId="{BD4C7A12-AF62-4D3B-A13D-EC7A70588FF5}">
      <dgm:prSet/>
      <dgm:spPr/>
      <dgm:t>
        <a:bodyPr/>
        <a:lstStyle/>
        <a:p>
          <a:endParaRPr lang="en-US"/>
        </a:p>
      </dgm:t>
    </dgm:pt>
    <dgm:pt modelId="{4AD62C4D-C712-4DC3-A68C-D2CAE6C850CB}" type="sibTrans" cxnId="{BD4C7A12-AF62-4D3B-A13D-EC7A70588FF5}">
      <dgm:prSet/>
      <dgm:spPr/>
      <dgm:t>
        <a:bodyPr/>
        <a:lstStyle/>
        <a:p>
          <a:endParaRPr lang="en-US"/>
        </a:p>
      </dgm:t>
    </dgm:pt>
    <dgm:pt modelId="{92C9AAC2-6558-4A74-B31A-26A5FE6904B7}">
      <dgm:prSet/>
      <dgm:spPr/>
      <dgm:t>
        <a:bodyPr/>
        <a:lstStyle/>
        <a:p>
          <a:r>
            <a:rPr lang="en-ID"/>
            <a:t>Pembentukan bilirubin pada dewasa +- 250-350 mg/hari</a:t>
          </a:r>
          <a:endParaRPr lang="en-US"/>
        </a:p>
      </dgm:t>
    </dgm:pt>
    <dgm:pt modelId="{74BAE1FD-2CD1-4896-A874-A7B015845B83}" type="parTrans" cxnId="{D4846492-1DE0-4B8C-B389-7F6F8411E9A6}">
      <dgm:prSet/>
      <dgm:spPr/>
      <dgm:t>
        <a:bodyPr/>
        <a:lstStyle/>
        <a:p>
          <a:endParaRPr lang="en-US"/>
        </a:p>
      </dgm:t>
    </dgm:pt>
    <dgm:pt modelId="{7C6CD480-0186-4BA2-8AEE-20B66E537702}" type="sibTrans" cxnId="{D4846492-1DE0-4B8C-B389-7F6F8411E9A6}">
      <dgm:prSet/>
      <dgm:spPr/>
      <dgm:t>
        <a:bodyPr/>
        <a:lstStyle/>
        <a:p>
          <a:endParaRPr lang="en-US"/>
        </a:p>
      </dgm:t>
    </dgm:pt>
    <dgm:pt modelId="{76F0543B-3853-48A4-ABD2-47DB77BEC81F}" type="pres">
      <dgm:prSet presAssocID="{196529DF-C3DE-4851-8353-7F014AC788B6}" presName="Name0" presStyleCnt="0">
        <dgm:presLayoutVars>
          <dgm:dir/>
          <dgm:animLvl val="lvl"/>
          <dgm:resizeHandles val="exact"/>
        </dgm:presLayoutVars>
      </dgm:prSet>
      <dgm:spPr/>
    </dgm:pt>
    <dgm:pt modelId="{FA04145F-7D93-4294-BDE6-268DAE145398}" type="pres">
      <dgm:prSet presAssocID="{92C9AAC2-6558-4A74-B31A-26A5FE6904B7}" presName="boxAndChildren" presStyleCnt="0"/>
      <dgm:spPr/>
    </dgm:pt>
    <dgm:pt modelId="{82CC9928-500C-45B6-A669-7A846D9F99F8}" type="pres">
      <dgm:prSet presAssocID="{92C9AAC2-6558-4A74-B31A-26A5FE6904B7}" presName="parentTextBox" presStyleLbl="node1" presStyleIdx="0" presStyleCnt="3"/>
      <dgm:spPr/>
    </dgm:pt>
    <dgm:pt modelId="{214EA995-B138-4CCA-A36C-F80E408AB337}" type="pres">
      <dgm:prSet presAssocID="{4AD62C4D-C712-4DC3-A68C-D2CAE6C850CB}" presName="sp" presStyleCnt="0"/>
      <dgm:spPr/>
    </dgm:pt>
    <dgm:pt modelId="{CD05D299-33D7-4A56-B9CD-7E8BC7C8FB37}" type="pres">
      <dgm:prSet presAssocID="{3829C8F5-ED7C-47DE-9B1B-FA701B4A159F}" presName="arrowAndChildren" presStyleCnt="0"/>
      <dgm:spPr/>
    </dgm:pt>
    <dgm:pt modelId="{4F700904-BA14-4255-9B36-669F68FC05AE}" type="pres">
      <dgm:prSet presAssocID="{3829C8F5-ED7C-47DE-9B1B-FA701B4A159F}" presName="parentTextArrow" presStyleLbl="node1" presStyleIdx="1" presStyleCnt="3"/>
      <dgm:spPr/>
    </dgm:pt>
    <dgm:pt modelId="{7F307AAC-16FA-4327-BAE4-06F2A4AFB0B9}" type="pres">
      <dgm:prSet presAssocID="{DDC74459-BAC3-42A9-9329-EFF35870B58E}" presName="sp" presStyleCnt="0"/>
      <dgm:spPr/>
    </dgm:pt>
    <dgm:pt modelId="{D63FFA97-62D5-4E66-8323-DD7C297C728B}" type="pres">
      <dgm:prSet presAssocID="{FDBBFC96-90A1-4C62-8329-F058791D6373}" presName="arrowAndChildren" presStyleCnt="0"/>
      <dgm:spPr/>
    </dgm:pt>
    <dgm:pt modelId="{317A863C-BB72-451C-8E7E-B81521437713}" type="pres">
      <dgm:prSet presAssocID="{FDBBFC96-90A1-4C62-8329-F058791D6373}" presName="parentTextArrow" presStyleLbl="node1" presStyleIdx="1" presStyleCnt="3"/>
      <dgm:spPr/>
    </dgm:pt>
    <dgm:pt modelId="{D311AF3F-87D4-46E4-84D1-B325829C228C}" type="pres">
      <dgm:prSet presAssocID="{FDBBFC96-90A1-4C62-8329-F058791D6373}" presName="arrow" presStyleLbl="node1" presStyleIdx="2" presStyleCnt="3"/>
      <dgm:spPr/>
    </dgm:pt>
    <dgm:pt modelId="{21A1AC32-38E0-4DFF-9ABE-8FDCDC62CB85}" type="pres">
      <dgm:prSet presAssocID="{FDBBFC96-90A1-4C62-8329-F058791D6373}" presName="descendantArrow" presStyleCnt="0"/>
      <dgm:spPr/>
    </dgm:pt>
    <dgm:pt modelId="{966CC331-C388-4C02-B336-E1250B490486}" type="pres">
      <dgm:prSet presAssocID="{0D196D96-FF11-4825-B868-EEE53B90F61B}" presName="childTextArrow" presStyleLbl="fgAccFollowNode1" presStyleIdx="0" presStyleCnt="3">
        <dgm:presLayoutVars>
          <dgm:bulletEnabled val="1"/>
        </dgm:presLayoutVars>
      </dgm:prSet>
      <dgm:spPr/>
    </dgm:pt>
    <dgm:pt modelId="{EAFA549E-48DC-40F3-8712-9598E578165E}" type="pres">
      <dgm:prSet presAssocID="{73B26735-968C-4536-A9C6-04098EC7D62A}" presName="childTextArrow" presStyleLbl="fgAccFollowNode1" presStyleIdx="1" presStyleCnt="3">
        <dgm:presLayoutVars>
          <dgm:bulletEnabled val="1"/>
        </dgm:presLayoutVars>
      </dgm:prSet>
      <dgm:spPr/>
    </dgm:pt>
    <dgm:pt modelId="{CD8D62A9-6046-49F4-8003-BB160DBB0A70}" type="pres">
      <dgm:prSet presAssocID="{0C3AC489-BF4F-4D2F-AC26-3FB2B44786E6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4FC7D408-5C5B-4DD5-9C60-8122C7758603}" type="presOf" srcId="{FDBBFC96-90A1-4C62-8329-F058791D6373}" destId="{317A863C-BB72-451C-8E7E-B81521437713}" srcOrd="0" destOrd="0" presId="urn:microsoft.com/office/officeart/2005/8/layout/process4"/>
    <dgm:cxn modelId="{BD4C7A12-AF62-4D3B-A13D-EC7A70588FF5}" srcId="{196529DF-C3DE-4851-8353-7F014AC788B6}" destId="{3829C8F5-ED7C-47DE-9B1B-FA701B4A159F}" srcOrd="1" destOrd="0" parTransId="{7F7FF696-C761-41E9-A452-2013F006EBA3}" sibTransId="{4AD62C4D-C712-4DC3-A68C-D2CAE6C850CB}"/>
    <dgm:cxn modelId="{E6662E27-56E4-40B3-9542-9A00596E5C61}" srcId="{196529DF-C3DE-4851-8353-7F014AC788B6}" destId="{FDBBFC96-90A1-4C62-8329-F058791D6373}" srcOrd="0" destOrd="0" parTransId="{139974E7-3E68-4F3B-90F7-D6E3124B9BE6}" sibTransId="{DDC74459-BAC3-42A9-9329-EFF35870B58E}"/>
    <dgm:cxn modelId="{DFD5D163-2C2F-4AD0-9B3B-C83CFDB30D2E}" type="presOf" srcId="{73B26735-968C-4536-A9C6-04098EC7D62A}" destId="{EAFA549E-48DC-40F3-8712-9598E578165E}" srcOrd="0" destOrd="0" presId="urn:microsoft.com/office/officeart/2005/8/layout/process4"/>
    <dgm:cxn modelId="{390AE046-2E8B-42AE-9042-FE4F9E39F665}" type="presOf" srcId="{196529DF-C3DE-4851-8353-7F014AC788B6}" destId="{76F0543B-3853-48A4-ABD2-47DB77BEC81F}" srcOrd="0" destOrd="0" presId="urn:microsoft.com/office/officeart/2005/8/layout/process4"/>
    <dgm:cxn modelId="{BB2B3F83-5280-4A71-9802-1B44A3F5B4ED}" type="presOf" srcId="{92C9AAC2-6558-4A74-B31A-26A5FE6904B7}" destId="{82CC9928-500C-45B6-A669-7A846D9F99F8}" srcOrd="0" destOrd="0" presId="urn:microsoft.com/office/officeart/2005/8/layout/process4"/>
    <dgm:cxn modelId="{D4846492-1DE0-4B8C-B389-7F6F8411E9A6}" srcId="{196529DF-C3DE-4851-8353-7F014AC788B6}" destId="{92C9AAC2-6558-4A74-B31A-26A5FE6904B7}" srcOrd="2" destOrd="0" parTransId="{74BAE1FD-2CD1-4896-A874-A7B015845B83}" sibTransId="{7C6CD480-0186-4BA2-8AEE-20B66E537702}"/>
    <dgm:cxn modelId="{A85E4A9C-7FAC-48DD-937E-2E29DF3AB25A}" srcId="{FDBBFC96-90A1-4C62-8329-F058791D6373}" destId="{0D196D96-FF11-4825-B868-EEE53B90F61B}" srcOrd="0" destOrd="0" parTransId="{F25AA8C5-4C44-43B4-95E7-34A22EA99FBF}" sibTransId="{E3A8C234-70BD-44C8-B520-ABC09B79B83A}"/>
    <dgm:cxn modelId="{3F289AAC-35F7-495D-9D0C-3BF7D03CC368}" type="presOf" srcId="{FDBBFC96-90A1-4C62-8329-F058791D6373}" destId="{D311AF3F-87D4-46E4-84D1-B325829C228C}" srcOrd="1" destOrd="0" presId="urn:microsoft.com/office/officeart/2005/8/layout/process4"/>
    <dgm:cxn modelId="{AF42F7C1-DD4B-40B8-BCDD-9B4D013B2475}" type="presOf" srcId="{0C3AC489-BF4F-4D2F-AC26-3FB2B44786E6}" destId="{CD8D62A9-6046-49F4-8003-BB160DBB0A70}" srcOrd="0" destOrd="0" presId="urn:microsoft.com/office/officeart/2005/8/layout/process4"/>
    <dgm:cxn modelId="{26AB15D7-62C3-4FF4-A3BD-36EB42AE7788}" type="presOf" srcId="{0D196D96-FF11-4825-B868-EEE53B90F61B}" destId="{966CC331-C388-4C02-B336-E1250B490486}" srcOrd="0" destOrd="0" presId="urn:microsoft.com/office/officeart/2005/8/layout/process4"/>
    <dgm:cxn modelId="{D47DCADB-80A8-45BA-9A11-76A442D8DF1C}" type="presOf" srcId="{3829C8F5-ED7C-47DE-9B1B-FA701B4A159F}" destId="{4F700904-BA14-4255-9B36-669F68FC05AE}" srcOrd="0" destOrd="0" presId="urn:microsoft.com/office/officeart/2005/8/layout/process4"/>
    <dgm:cxn modelId="{5A3959F0-097F-457C-A36D-08287794550C}" srcId="{FDBBFC96-90A1-4C62-8329-F058791D6373}" destId="{0C3AC489-BF4F-4D2F-AC26-3FB2B44786E6}" srcOrd="2" destOrd="0" parTransId="{6BCEB09E-AA26-4450-853B-FE1D43D332FA}" sibTransId="{BC0A5160-1770-4B4B-AD18-7FA0FAD92BCD}"/>
    <dgm:cxn modelId="{8F7B4EFC-34D3-462C-A55E-D529862F891B}" srcId="{FDBBFC96-90A1-4C62-8329-F058791D6373}" destId="{73B26735-968C-4536-A9C6-04098EC7D62A}" srcOrd="1" destOrd="0" parTransId="{8B888E6B-98B8-4E5C-AFA7-562E3B50F2AA}" sibTransId="{642CD4C3-038F-4E93-BE74-FADB4E4E8CD7}"/>
    <dgm:cxn modelId="{42BB228B-8337-4143-9409-EEA208D0860F}" type="presParOf" srcId="{76F0543B-3853-48A4-ABD2-47DB77BEC81F}" destId="{FA04145F-7D93-4294-BDE6-268DAE145398}" srcOrd="0" destOrd="0" presId="urn:microsoft.com/office/officeart/2005/8/layout/process4"/>
    <dgm:cxn modelId="{03038A4E-50A1-4EE4-A8CC-3F9AD5CE1262}" type="presParOf" srcId="{FA04145F-7D93-4294-BDE6-268DAE145398}" destId="{82CC9928-500C-45B6-A669-7A846D9F99F8}" srcOrd="0" destOrd="0" presId="urn:microsoft.com/office/officeart/2005/8/layout/process4"/>
    <dgm:cxn modelId="{272ECB33-F565-4E69-976B-060BEBAB454B}" type="presParOf" srcId="{76F0543B-3853-48A4-ABD2-47DB77BEC81F}" destId="{214EA995-B138-4CCA-A36C-F80E408AB337}" srcOrd="1" destOrd="0" presId="urn:microsoft.com/office/officeart/2005/8/layout/process4"/>
    <dgm:cxn modelId="{92565D74-FFD4-49AF-AFD7-F2A104F514F5}" type="presParOf" srcId="{76F0543B-3853-48A4-ABD2-47DB77BEC81F}" destId="{CD05D299-33D7-4A56-B9CD-7E8BC7C8FB37}" srcOrd="2" destOrd="0" presId="urn:microsoft.com/office/officeart/2005/8/layout/process4"/>
    <dgm:cxn modelId="{D7C98A41-81C0-4E96-BF22-8A122EDD2E6F}" type="presParOf" srcId="{CD05D299-33D7-4A56-B9CD-7E8BC7C8FB37}" destId="{4F700904-BA14-4255-9B36-669F68FC05AE}" srcOrd="0" destOrd="0" presId="urn:microsoft.com/office/officeart/2005/8/layout/process4"/>
    <dgm:cxn modelId="{B0101138-DAFA-41BC-8E55-7AF951C61EEF}" type="presParOf" srcId="{76F0543B-3853-48A4-ABD2-47DB77BEC81F}" destId="{7F307AAC-16FA-4327-BAE4-06F2A4AFB0B9}" srcOrd="3" destOrd="0" presId="urn:microsoft.com/office/officeart/2005/8/layout/process4"/>
    <dgm:cxn modelId="{ECFE538F-3277-4B25-9A69-0FAC2642670D}" type="presParOf" srcId="{76F0543B-3853-48A4-ABD2-47DB77BEC81F}" destId="{D63FFA97-62D5-4E66-8323-DD7C297C728B}" srcOrd="4" destOrd="0" presId="urn:microsoft.com/office/officeart/2005/8/layout/process4"/>
    <dgm:cxn modelId="{7FD26B08-E6BC-4B29-AD02-E7716C193BCC}" type="presParOf" srcId="{D63FFA97-62D5-4E66-8323-DD7C297C728B}" destId="{317A863C-BB72-451C-8E7E-B81521437713}" srcOrd="0" destOrd="0" presId="urn:microsoft.com/office/officeart/2005/8/layout/process4"/>
    <dgm:cxn modelId="{37BF786E-15FE-40BE-ADBA-C99DA40DADEC}" type="presParOf" srcId="{D63FFA97-62D5-4E66-8323-DD7C297C728B}" destId="{D311AF3F-87D4-46E4-84D1-B325829C228C}" srcOrd="1" destOrd="0" presId="urn:microsoft.com/office/officeart/2005/8/layout/process4"/>
    <dgm:cxn modelId="{6140E751-F455-44BB-9977-939EDCA3C900}" type="presParOf" srcId="{D63FFA97-62D5-4E66-8323-DD7C297C728B}" destId="{21A1AC32-38E0-4DFF-9ABE-8FDCDC62CB85}" srcOrd="2" destOrd="0" presId="urn:microsoft.com/office/officeart/2005/8/layout/process4"/>
    <dgm:cxn modelId="{F336FA7D-2509-4DCF-A67E-39AA774FC7E2}" type="presParOf" srcId="{21A1AC32-38E0-4DFF-9ABE-8FDCDC62CB85}" destId="{966CC331-C388-4C02-B336-E1250B490486}" srcOrd="0" destOrd="0" presId="urn:microsoft.com/office/officeart/2005/8/layout/process4"/>
    <dgm:cxn modelId="{5B9B7023-EFC3-4138-ABAB-F77E510044EE}" type="presParOf" srcId="{21A1AC32-38E0-4DFF-9ABE-8FDCDC62CB85}" destId="{EAFA549E-48DC-40F3-8712-9598E578165E}" srcOrd="1" destOrd="0" presId="urn:microsoft.com/office/officeart/2005/8/layout/process4"/>
    <dgm:cxn modelId="{EB018F9D-7516-42E1-B7AA-D0740378846F}" type="presParOf" srcId="{21A1AC32-38E0-4DFF-9ABE-8FDCDC62CB85}" destId="{CD8D62A9-6046-49F4-8003-BB160DBB0A70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F1ABC1-6ED1-43B4-AA34-95018F90B13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16EA73-5238-4B17-AA23-057028D0127B}">
      <dgm:prSet/>
      <dgm:spPr/>
      <dgm:t>
        <a:bodyPr/>
        <a:lstStyle/>
        <a:p>
          <a:r>
            <a:rPr lang="en-ID"/>
            <a:t>Selanjutnya bilirubin dilepaskan ke sirkulasi yang nantinya akan berikatan dengan albumin. </a:t>
          </a:r>
          <a:endParaRPr lang="en-US"/>
        </a:p>
      </dgm:t>
    </dgm:pt>
    <dgm:pt modelId="{BBB752B4-6A27-4A85-8932-15DBBC9B0506}" type="parTrans" cxnId="{A7761121-C8F4-430C-AE62-28FAEE502E76}">
      <dgm:prSet/>
      <dgm:spPr/>
      <dgm:t>
        <a:bodyPr/>
        <a:lstStyle/>
        <a:p>
          <a:endParaRPr lang="en-US"/>
        </a:p>
      </dgm:t>
    </dgm:pt>
    <dgm:pt modelId="{6AE36AEB-BB8E-48D7-8921-0749618A8EEE}" type="sibTrans" cxnId="{A7761121-C8F4-430C-AE62-28FAEE502E76}">
      <dgm:prSet/>
      <dgm:spPr/>
      <dgm:t>
        <a:bodyPr/>
        <a:lstStyle/>
        <a:p>
          <a:endParaRPr lang="en-US"/>
        </a:p>
      </dgm:t>
    </dgm:pt>
    <dgm:pt modelId="{FFB861FA-C486-4620-9C36-759AE78AFA9D}">
      <dgm:prSet/>
      <dgm:spPr/>
      <dgm:t>
        <a:bodyPr/>
        <a:lstStyle/>
        <a:p>
          <a:r>
            <a:rPr lang="en-ID"/>
            <a:t>Bilirubin yang terikat dengan albumin serum ini tidak larut dalam air dan kemudian akan ditransportasikan ke sel hepar. </a:t>
          </a:r>
          <a:endParaRPr lang="en-US"/>
        </a:p>
      </dgm:t>
    </dgm:pt>
    <dgm:pt modelId="{AD5AA504-231A-40BC-BCDC-1E2B8512DC24}" type="parTrans" cxnId="{569A230E-4921-42E3-8075-052D3E857FB1}">
      <dgm:prSet/>
      <dgm:spPr/>
      <dgm:t>
        <a:bodyPr/>
        <a:lstStyle/>
        <a:p>
          <a:endParaRPr lang="en-US"/>
        </a:p>
      </dgm:t>
    </dgm:pt>
    <dgm:pt modelId="{A00381B7-531E-4E87-837C-3C33C99E0B15}" type="sibTrans" cxnId="{569A230E-4921-42E3-8075-052D3E857FB1}">
      <dgm:prSet/>
      <dgm:spPr/>
      <dgm:t>
        <a:bodyPr/>
        <a:lstStyle/>
        <a:p>
          <a:endParaRPr lang="en-US"/>
        </a:p>
      </dgm:t>
    </dgm:pt>
    <dgm:pt modelId="{8E384C57-1E7B-4544-BE43-6C4265AEA6AA}">
      <dgm:prSet/>
      <dgm:spPr/>
      <dgm:t>
        <a:bodyPr/>
        <a:lstStyle/>
        <a:p>
          <a:r>
            <a:rPr lang="en-ID"/>
            <a:t>Bilirubin yang terikat pada albumin bersifat nontoksik. Pada saat kompleks bilirubin-albumin mencapai membran plasma hepatosit, albumin akan terikat ke reseptor permukaan sel.  </a:t>
          </a:r>
          <a:endParaRPr lang="en-US"/>
        </a:p>
      </dgm:t>
    </dgm:pt>
    <dgm:pt modelId="{78D798B6-1C69-4660-9E0C-FF3F9AD162EB}" type="parTrans" cxnId="{035D0CD6-EE35-40A9-BBD0-F1DCEAFE587B}">
      <dgm:prSet/>
      <dgm:spPr/>
      <dgm:t>
        <a:bodyPr/>
        <a:lstStyle/>
        <a:p>
          <a:endParaRPr lang="en-US"/>
        </a:p>
      </dgm:t>
    </dgm:pt>
    <dgm:pt modelId="{7BD451FA-2C1D-4074-8C73-68780EBE54D1}" type="sibTrans" cxnId="{035D0CD6-EE35-40A9-BBD0-F1DCEAFE587B}">
      <dgm:prSet/>
      <dgm:spPr/>
      <dgm:t>
        <a:bodyPr/>
        <a:lstStyle/>
        <a:p>
          <a:endParaRPr lang="en-US"/>
        </a:p>
      </dgm:t>
    </dgm:pt>
    <dgm:pt modelId="{B50BAF1D-24AA-4E8D-B614-FF026F56B4A2}">
      <dgm:prSet/>
      <dgm:spPr/>
      <dgm:t>
        <a:bodyPr/>
        <a:lstStyle/>
        <a:p>
          <a:r>
            <a:rPr lang="en-ID"/>
            <a:t>Bilirubin akan ditransfer melalui sel membran yang berikatan dengan ligandin (protein Y) atau protein ikatan sitotoksik lainnya</a:t>
          </a:r>
          <a:endParaRPr lang="en-US"/>
        </a:p>
      </dgm:t>
    </dgm:pt>
    <dgm:pt modelId="{83E1E4C8-6104-43DD-A47E-B7CB54E4EABF}" type="parTrans" cxnId="{DB4F958F-37AA-492C-8FED-2CD0D29E31F2}">
      <dgm:prSet/>
      <dgm:spPr/>
      <dgm:t>
        <a:bodyPr/>
        <a:lstStyle/>
        <a:p>
          <a:endParaRPr lang="en-US"/>
        </a:p>
      </dgm:t>
    </dgm:pt>
    <dgm:pt modelId="{ECD21984-3605-4914-B7A3-70B3732FEED2}" type="sibTrans" cxnId="{DB4F958F-37AA-492C-8FED-2CD0D29E31F2}">
      <dgm:prSet/>
      <dgm:spPr/>
      <dgm:t>
        <a:bodyPr/>
        <a:lstStyle/>
        <a:p>
          <a:endParaRPr lang="en-US"/>
        </a:p>
      </dgm:t>
    </dgm:pt>
    <dgm:pt modelId="{F2B532E9-8F14-412B-B056-AC2ECE9D3068}" type="pres">
      <dgm:prSet presAssocID="{D8F1ABC1-6ED1-43B4-AA34-95018F90B13F}" presName="diagram" presStyleCnt="0">
        <dgm:presLayoutVars>
          <dgm:dir/>
          <dgm:resizeHandles val="exact"/>
        </dgm:presLayoutVars>
      </dgm:prSet>
      <dgm:spPr/>
    </dgm:pt>
    <dgm:pt modelId="{B5EDE806-3AD9-4E11-856E-CDFE3C2B0495}" type="pres">
      <dgm:prSet presAssocID="{7816EA73-5238-4B17-AA23-057028D0127B}" presName="node" presStyleLbl="node1" presStyleIdx="0" presStyleCnt="4">
        <dgm:presLayoutVars>
          <dgm:bulletEnabled val="1"/>
        </dgm:presLayoutVars>
      </dgm:prSet>
      <dgm:spPr/>
    </dgm:pt>
    <dgm:pt modelId="{27AED7B2-01ED-425F-BB85-961028EAD834}" type="pres">
      <dgm:prSet presAssocID="{6AE36AEB-BB8E-48D7-8921-0749618A8EEE}" presName="sibTrans" presStyleCnt="0"/>
      <dgm:spPr/>
    </dgm:pt>
    <dgm:pt modelId="{0E77ABF9-1D1F-428A-BBE5-98DDAE8B4956}" type="pres">
      <dgm:prSet presAssocID="{FFB861FA-C486-4620-9C36-759AE78AFA9D}" presName="node" presStyleLbl="node1" presStyleIdx="1" presStyleCnt="4">
        <dgm:presLayoutVars>
          <dgm:bulletEnabled val="1"/>
        </dgm:presLayoutVars>
      </dgm:prSet>
      <dgm:spPr/>
    </dgm:pt>
    <dgm:pt modelId="{15220995-5EB8-41E9-98C1-7E3ECF2A358C}" type="pres">
      <dgm:prSet presAssocID="{A00381B7-531E-4E87-837C-3C33C99E0B15}" presName="sibTrans" presStyleCnt="0"/>
      <dgm:spPr/>
    </dgm:pt>
    <dgm:pt modelId="{CADC23D7-AFA0-46F6-862A-3AA14A58D24A}" type="pres">
      <dgm:prSet presAssocID="{8E384C57-1E7B-4544-BE43-6C4265AEA6AA}" presName="node" presStyleLbl="node1" presStyleIdx="2" presStyleCnt="4">
        <dgm:presLayoutVars>
          <dgm:bulletEnabled val="1"/>
        </dgm:presLayoutVars>
      </dgm:prSet>
      <dgm:spPr/>
    </dgm:pt>
    <dgm:pt modelId="{653CD9D5-A955-4DDF-A9B7-A3A9B2C99CC5}" type="pres">
      <dgm:prSet presAssocID="{7BD451FA-2C1D-4074-8C73-68780EBE54D1}" presName="sibTrans" presStyleCnt="0"/>
      <dgm:spPr/>
    </dgm:pt>
    <dgm:pt modelId="{8068426F-5F26-4E54-BFEC-00D00A3828AC}" type="pres">
      <dgm:prSet presAssocID="{B50BAF1D-24AA-4E8D-B614-FF026F56B4A2}" presName="node" presStyleLbl="node1" presStyleIdx="3" presStyleCnt="4">
        <dgm:presLayoutVars>
          <dgm:bulletEnabled val="1"/>
        </dgm:presLayoutVars>
      </dgm:prSet>
      <dgm:spPr/>
    </dgm:pt>
  </dgm:ptLst>
  <dgm:cxnLst>
    <dgm:cxn modelId="{569A230E-4921-42E3-8075-052D3E857FB1}" srcId="{D8F1ABC1-6ED1-43B4-AA34-95018F90B13F}" destId="{FFB861FA-C486-4620-9C36-759AE78AFA9D}" srcOrd="1" destOrd="0" parTransId="{AD5AA504-231A-40BC-BCDC-1E2B8512DC24}" sibTransId="{A00381B7-531E-4E87-837C-3C33C99E0B15}"/>
    <dgm:cxn modelId="{A7761121-C8F4-430C-AE62-28FAEE502E76}" srcId="{D8F1ABC1-6ED1-43B4-AA34-95018F90B13F}" destId="{7816EA73-5238-4B17-AA23-057028D0127B}" srcOrd="0" destOrd="0" parTransId="{BBB752B4-6A27-4A85-8932-15DBBC9B0506}" sibTransId="{6AE36AEB-BB8E-48D7-8921-0749618A8EEE}"/>
    <dgm:cxn modelId="{20AEF427-36F2-4DAE-90CB-26454E74B452}" type="presOf" srcId="{8E384C57-1E7B-4544-BE43-6C4265AEA6AA}" destId="{CADC23D7-AFA0-46F6-862A-3AA14A58D24A}" srcOrd="0" destOrd="0" presId="urn:microsoft.com/office/officeart/2005/8/layout/default"/>
    <dgm:cxn modelId="{DB4F958F-37AA-492C-8FED-2CD0D29E31F2}" srcId="{D8F1ABC1-6ED1-43B4-AA34-95018F90B13F}" destId="{B50BAF1D-24AA-4E8D-B614-FF026F56B4A2}" srcOrd="3" destOrd="0" parTransId="{83E1E4C8-6104-43DD-A47E-B7CB54E4EABF}" sibTransId="{ECD21984-3605-4914-B7A3-70B3732FEED2}"/>
    <dgm:cxn modelId="{AC7FB3A9-5770-4AF4-BBC1-EDE935CE6362}" type="presOf" srcId="{7816EA73-5238-4B17-AA23-057028D0127B}" destId="{B5EDE806-3AD9-4E11-856E-CDFE3C2B0495}" srcOrd="0" destOrd="0" presId="urn:microsoft.com/office/officeart/2005/8/layout/default"/>
    <dgm:cxn modelId="{B63D0FAD-ADC0-452D-BCCB-649B827E93FD}" type="presOf" srcId="{FFB861FA-C486-4620-9C36-759AE78AFA9D}" destId="{0E77ABF9-1D1F-428A-BBE5-98DDAE8B4956}" srcOrd="0" destOrd="0" presId="urn:microsoft.com/office/officeart/2005/8/layout/default"/>
    <dgm:cxn modelId="{016F88C6-36D8-49C2-BD6D-67BA94AE1B8B}" type="presOf" srcId="{B50BAF1D-24AA-4E8D-B614-FF026F56B4A2}" destId="{8068426F-5F26-4E54-BFEC-00D00A3828AC}" srcOrd="0" destOrd="0" presId="urn:microsoft.com/office/officeart/2005/8/layout/default"/>
    <dgm:cxn modelId="{035D0CD6-EE35-40A9-BBD0-F1DCEAFE587B}" srcId="{D8F1ABC1-6ED1-43B4-AA34-95018F90B13F}" destId="{8E384C57-1E7B-4544-BE43-6C4265AEA6AA}" srcOrd="2" destOrd="0" parTransId="{78D798B6-1C69-4660-9E0C-FF3F9AD162EB}" sibTransId="{7BD451FA-2C1D-4074-8C73-68780EBE54D1}"/>
    <dgm:cxn modelId="{9D81B1FD-F14A-4580-B7F5-20A54C8143E8}" type="presOf" srcId="{D8F1ABC1-6ED1-43B4-AA34-95018F90B13F}" destId="{F2B532E9-8F14-412B-B056-AC2ECE9D3068}" srcOrd="0" destOrd="0" presId="urn:microsoft.com/office/officeart/2005/8/layout/default"/>
    <dgm:cxn modelId="{5973DA7C-9213-4982-AC4C-CEBE6DB785B6}" type="presParOf" srcId="{F2B532E9-8F14-412B-B056-AC2ECE9D3068}" destId="{B5EDE806-3AD9-4E11-856E-CDFE3C2B0495}" srcOrd="0" destOrd="0" presId="urn:microsoft.com/office/officeart/2005/8/layout/default"/>
    <dgm:cxn modelId="{9EA2E986-8DDB-4FBE-BD60-A5627F0CD4D0}" type="presParOf" srcId="{F2B532E9-8F14-412B-B056-AC2ECE9D3068}" destId="{27AED7B2-01ED-425F-BB85-961028EAD834}" srcOrd="1" destOrd="0" presId="urn:microsoft.com/office/officeart/2005/8/layout/default"/>
    <dgm:cxn modelId="{4E4C4049-2E30-4B69-8271-DB9BF52A4EC2}" type="presParOf" srcId="{F2B532E9-8F14-412B-B056-AC2ECE9D3068}" destId="{0E77ABF9-1D1F-428A-BBE5-98DDAE8B4956}" srcOrd="2" destOrd="0" presId="urn:microsoft.com/office/officeart/2005/8/layout/default"/>
    <dgm:cxn modelId="{C7BBDC72-DBD7-439A-A255-0F345FAEA481}" type="presParOf" srcId="{F2B532E9-8F14-412B-B056-AC2ECE9D3068}" destId="{15220995-5EB8-41E9-98C1-7E3ECF2A358C}" srcOrd="3" destOrd="0" presId="urn:microsoft.com/office/officeart/2005/8/layout/default"/>
    <dgm:cxn modelId="{7B981F8E-C6D7-4813-8545-D3460FC0124C}" type="presParOf" srcId="{F2B532E9-8F14-412B-B056-AC2ECE9D3068}" destId="{CADC23D7-AFA0-46F6-862A-3AA14A58D24A}" srcOrd="4" destOrd="0" presId="urn:microsoft.com/office/officeart/2005/8/layout/default"/>
    <dgm:cxn modelId="{0E8213A1-B464-4907-8BAA-54A2F63FF0EE}" type="presParOf" srcId="{F2B532E9-8F14-412B-B056-AC2ECE9D3068}" destId="{653CD9D5-A955-4DDF-A9B7-A3A9B2C99CC5}" srcOrd="5" destOrd="0" presId="urn:microsoft.com/office/officeart/2005/8/layout/default"/>
    <dgm:cxn modelId="{EB852FDE-5487-4CE9-BCF9-75239610C98C}" type="presParOf" srcId="{F2B532E9-8F14-412B-B056-AC2ECE9D3068}" destId="{8068426F-5F26-4E54-BFEC-00D00A3828A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E5037E-88E3-4605-AB9E-89D4E494A6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53A63D7-21B2-4631-B294-1FC897837F73}">
      <dgm:prSet/>
      <dgm:spPr/>
      <dgm:t>
        <a:bodyPr/>
        <a:lstStyle/>
        <a:p>
          <a:r>
            <a:rPr lang="en-ID"/>
            <a:t>Bilirubin yang tak terkonjugasi dikonversikan ke bentuk bilirubin konjugasi yang larut dalam air di retikulum endoplasma dengan bantuan enzim uridine diphosphate glucoronosyl transferase (UDPG-T). </a:t>
          </a:r>
          <a:endParaRPr lang="en-US"/>
        </a:p>
      </dgm:t>
    </dgm:pt>
    <dgm:pt modelId="{B5738DBE-7801-4CB9-B503-80D1F1986282}" type="parTrans" cxnId="{4710FE90-B7CA-483F-AD58-E269D2947FFE}">
      <dgm:prSet/>
      <dgm:spPr/>
      <dgm:t>
        <a:bodyPr/>
        <a:lstStyle/>
        <a:p>
          <a:endParaRPr lang="en-US"/>
        </a:p>
      </dgm:t>
    </dgm:pt>
    <dgm:pt modelId="{5A8F912A-5DA1-4A73-8D17-CD773BB4775C}" type="sibTrans" cxnId="{4710FE90-B7CA-483F-AD58-E269D2947FFE}">
      <dgm:prSet/>
      <dgm:spPr/>
      <dgm:t>
        <a:bodyPr/>
        <a:lstStyle/>
        <a:p>
          <a:endParaRPr lang="en-US"/>
        </a:p>
      </dgm:t>
    </dgm:pt>
    <dgm:pt modelId="{A17E8985-B15D-4B7D-BB89-55811810205F}">
      <dgm:prSet/>
      <dgm:spPr/>
      <dgm:t>
        <a:bodyPr/>
        <a:lstStyle/>
        <a:p>
          <a:r>
            <a:rPr lang="en-ID"/>
            <a:t>Sedangkan bilirubin yang tak terkonjugasi akan kembali ke retikulum endoplasmik untuk rekonjugasi. </a:t>
          </a:r>
          <a:endParaRPr lang="en-US"/>
        </a:p>
      </dgm:t>
    </dgm:pt>
    <dgm:pt modelId="{D9355417-650A-4D44-8818-C7D0805CBC09}" type="parTrans" cxnId="{AAB4F3E6-9E7F-42A4-8134-AAE32CDA9C8F}">
      <dgm:prSet/>
      <dgm:spPr/>
      <dgm:t>
        <a:bodyPr/>
        <a:lstStyle/>
        <a:p>
          <a:endParaRPr lang="en-US"/>
        </a:p>
      </dgm:t>
    </dgm:pt>
    <dgm:pt modelId="{78ECDA77-035E-4584-A4C6-76FB0E34D827}" type="sibTrans" cxnId="{AAB4F3E6-9E7F-42A4-8134-AAE32CDA9C8F}">
      <dgm:prSet/>
      <dgm:spPr/>
      <dgm:t>
        <a:bodyPr/>
        <a:lstStyle/>
        <a:p>
          <a:endParaRPr lang="en-US"/>
        </a:p>
      </dgm:t>
    </dgm:pt>
    <dgm:pt modelId="{3E9D785E-9E68-4DD0-B6BB-BBF8FB4248DB}" type="pres">
      <dgm:prSet presAssocID="{9BE5037E-88E3-4605-AB9E-89D4E494A647}" presName="linear" presStyleCnt="0">
        <dgm:presLayoutVars>
          <dgm:animLvl val="lvl"/>
          <dgm:resizeHandles val="exact"/>
        </dgm:presLayoutVars>
      </dgm:prSet>
      <dgm:spPr/>
    </dgm:pt>
    <dgm:pt modelId="{62572EFF-A18F-4297-A0A8-E9F74FD61EFD}" type="pres">
      <dgm:prSet presAssocID="{A53A63D7-21B2-4631-B294-1FC897837F7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0450D4-57D5-4574-9D64-7488EB8866B3}" type="pres">
      <dgm:prSet presAssocID="{5A8F912A-5DA1-4A73-8D17-CD773BB4775C}" presName="spacer" presStyleCnt="0"/>
      <dgm:spPr/>
    </dgm:pt>
    <dgm:pt modelId="{B61F6815-626A-45D9-A538-998D9B319232}" type="pres">
      <dgm:prSet presAssocID="{A17E8985-B15D-4B7D-BB89-55811810205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AF14A15-322B-471D-94D6-4818B051ABCC}" type="presOf" srcId="{A53A63D7-21B2-4631-B294-1FC897837F73}" destId="{62572EFF-A18F-4297-A0A8-E9F74FD61EFD}" srcOrd="0" destOrd="0" presId="urn:microsoft.com/office/officeart/2005/8/layout/vList2"/>
    <dgm:cxn modelId="{37ACDC3A-1E24-40D1-A1CE-16376BA9FEA9}" type="presOf" srcId="{A17E8985-B15D-4B7D-BB89-55811810205F}" destId="{B61F6815-626A-45D9-A538-998D9B319232}" srcOrd="0" destOrd="0" presId="urn:microsoft.com/office/officeart/2005/8/layout/vList2"/>
    <dgm:cxn modelId="{3B8B356E-24D3-4D87-BAB1-72397C6A5EC9}" type="presOf" srcId="{9BE5037E-88E3-4605-AB9E-89D4E494A647}" destId="{3E9D785E-9E68-4DD0-B6BB-BBF8FB4248DB}" srcOrd="0" destOrd="0" presId="urn:microsoft.com/office/officeart/2005/8/layout/vList2"/>
    <dgm:cxn modelId="{4710FE90-B7CA-483F-AD58-E269D2947FFE}" srcId="{9BE5037E-88E3-4605-AB9E-89D4E494A647}" destId="{A53A63D7-21B2-4631-B294-1FC897837F73}" srcOrd="0" destOrd="0" parTransId="{B5738DBE-7801-4CB9-B503-80D1F1986282}" sibTransId="{5A8F912A-5DA1-4A73-8D17-CD773BB4775C}"/>
    <dgm:cxn modelId="{AAB4F3E6-9E7F-42A4-8134-AAE32CDA9C8F}" srcId="{9BE5037E-88E3-4605-AB9E-89D4E494A647}" destId="{A17E8985-B15D-4B7D-BB89-55811810205F}" srcOrd="1" destOrd="0" parTransId="{D9355417-650A-4D44-8818-C7D0805CBC09}" sibTransId="{78ECDA77-035E-4584-A4C6-76FB0E34D827}"/>
    <dgm:cxn modelId="{99ACE60A-3EEF-4CD1-9AB0-9873C1535DEF}" type="presParOf" srcId="{3E9D785E-9E68-4DD0-B6BB-BBF8FB4248DB}" destId="{62572EFF-A18F-4297-A0A8-E9F74FD61EFD}" srcOrd="0" destOrd="0" presId="urn:microsoft.com/office/officeart/2005/8/layout/vList2"/>
    <dgm:cxn modelId="{0406050F-A3B7-4D3A-A710-B8B23610E0C1}" type="presParOf" srcId="{3E9D785E-9E68-4DD0-B6BB-BBF8FB4248DB}" destId="{050450D4-57D5-4574-9D64-7488EB8866B3}" srcOrd="1" destOrd="0" presId="urn:microsoft.com/office/officeart/2005/8/layout/vList2"/>
    <dgm:cxn modelId="{5142B9AF-216B-458B-B368-D3EE2FC5E616}" type="presParOf" srcId="{3E9D785E-9E68-4DD0-B6BB-BBF8FB4248DB}" destId="{B61F6815-626A-45D9-A538-998D9B31923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B375C3-2DC2-44EC-AA49-18F0B6BAC031}" type="doc">
      <dgm:prSet loTypeId="urn:microsoft.com/office/officeart/2008/layout/LinedList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FFB00A-9882-4EAC-9214-9DC5A525DE3F}">
      <dgm:prSet/>
      <dgm:spPr/>
      <dgm:t>
        <a:bodyPr/>
        <a:lstStyle/>
        <a:p>
          <a:r>
            <a:rPr lang="en-ID"/>
            <a:t>Setelah mengalami proses konjugasi, bilirubin diglukoronida akan disekskresikan ke dalam kandung empedu, melalui transport aktif</a:t>
          </a:r>
          <a:endParaRPr lang="en-US"/>
        </a:p>
      </dgm:t>
    </dgm:pt>
    <dgm:pt modelId="{197CD951-86D1-4FF6-8FCA-4271830A0967}" type="parTrans" cxnId="{33A61C93-1C54-4BF1-A39C-6581CADEA580}">
      <dgm:prSet/>
      <dgm:spPr/>
      <dgm:t>
        <a:bodyPr/>
        <a:lstStyle/>
        <a:p>
          <a:endParaRPr lang="en-US"/>
        </a:p>
      </dgm:t>
    </dgm:pt>
    <dgm:pt modelId="{E40B48F5-AF61-4BDA-B9DC-8C6AF0342E47}" type="sibTrans" cxnId="{33A61C93-1C54-4BF1-A39C-6581CADEA580}">
      <dgm:prSet/>
      <dgm:spPr/>
      <dgm:t>
        <a:bodyPr/>
        <a:lstStyle/>
        <a:p>
          <a:endParaRPr lang="en-US"/>
        </a:p>
      </dgm:t>
    </dgm:pt>
    <dgm:pt modelId="{799F779A-B35B-480C-815E-F56FE5D16FA7}">
      <dgm:prSet/>
      <dgm:spPr/>
      <dgm:t>
        <a:bodyPr/>
        <a:lstStyle/>
        <a:p>
          <a:r>
            <a:rPr lang="en-ID"/>
            <a:t>kemudian memasuki saluran cerna (duodenum) dan diekskresikan dalam bentuk feces. </a:t>
          </a:r>
          <a:endParaRPr lang="en-US"/>
        </a:p>
      </dgm:t>
    </dgm:pt>
    <dgm:pt modelId="{DFE8BCAA-9B4A-487F-9967-450E96B0AEFE}" type="parTrans" cxnId="{5882595F-CA44-4F23-B38D-841FEE858D39}">
      <dgm:prSet/>
      <dgm:spPr/>
      <dgm:t>
        <a:bodyPr/>
        <a:lstStyle/>
        <a:p>
          <a:endParaRPr lang="en-US"/>
        </a:p>
      </dgm:t>
    </dgm:pt>
    <dgm:pt modelId="{F77532C0-737F-4F98-BF12-7AFCBE8C3B60}" type="sibTrans" cxnId="{5882595F-CA44-4F23-B38D-841FEE858D39}">
      <dgm:prSet/>
      <dgm:spPr/>
      <dgm:t>
        <a:bodyPr/>
        <a:lstStyle/>
        <a:p>
          <a:endParaRPr lang="en-US"/>
        </a:p>
      </dgm:t>
    </dgm:pt>
    <dgm:pt modelId="{B495DEDA-1591-4602-A690-554F94B50796}" type="pres">
      <dgm:prSet presAssocID="{1DB375C3-2DC2-44EC-AA49-18F0B6BAC031}" presName="vert0" presStyleCnt="0">
        <dgm:presLayoutVars>
          <dgm:dir/>
          <dgm:animOne val="branch"/>
          <dgm:animLvl val="lvl"/>
        </dgm:presLayoutVars>
      </dgm:prSet>
      <dgm:spPr/>
    </dgm:pt>
    <dgm:pt modelId="{101A8F4D-EEFA-4E72-AB89-83021DE8081E}" type="pres">
      <dgm:prSet presAssocID="{FFFFB00A-9882-4EAC-9214-9DC5A525DE3F}" presName="thickLine" presStyleLbl="alignNode1" presStyleIdx="0" presStyleCnt="2"/>
      <dgm:spPr/>
    </dgm:pt>
    <dgm:pt modelId="{1AB4F04E-4A64-497B-9629-A111E4EC8815}" type="pres">
      <dgm:prSet presAssocID="{FFFFB00A-9882-4EAC-9214-9DC5A525DE3F}" presName="horz1" presStyleCnt="0"/>
      <dgm:spPr/>
    </dgm:pt>
    <dgm:pt modelId="{2CD213F4-6047-40D7-96A4-12C74BA4F909}" type="pres">
      <dgm:prSet presAssocID="{FFFFB00A-9882-4EAC-9214-9DC5A525DE3F}" presName="tx1" presStyleLbl="revTx" presStyleIdx="0" presStyleCnt="2"/>
      <dgm:spPr/>
    </dgm:pt>
    <dgm:pt modelId="{AB587433-76E5-45EF-B783-6682A43BE7A5}" type="pres">
      <dgm:prSet presAssocID="{FFFFB00A-9882-4EAC-9214-9DC5A525DE3F}" presName="vert1" presStyleCnt="0"/>
      <dgm:spPr/>
    </dgm:pt>
    <dgm:pt modelId="{EF8DDEB9-1A2D-462E-B6A1-12ADCDF6FCBD}" type="pres">
      <dgm:prSet presAssocID="{799F779A-B35B-480C-815E-F56FE5D16FA7}" presName="thickLine" presStyleLbl="alignNode1" presStyleIdx="1" presStyleCnt="2"/>
      <dgm:spPr/>
    </dgm:pt>
    <dgm:pt modelId="{44A3425B-B29C-4E9F-A05D-237CAF6769D7}" type="pres">
      <dgm:prSet presAssocID="{799F779A-B35B-480C-815E-F56FE5D16FA7}" presName="horz1" presStyleCnt="0"/>
      <dgm:spPr/>
    </dgm:pt>
    <dgm:pt modelId="{8B4F6059-81D0-4308-9BCA-4D37D10A0ACF}" type="pres">
      <dgm:prSet presAssocID="{799F779A-B35B-480C-815E-F56FE5D16FA7}" presName="tx1" presStyleLbl="revTx" presStyleIdx="1" presStyleCnt="2"/>
      <dgm:spPr/>
    </dgm:pt>
    <dgm:pt modelId="{593C0894-00DD-4F61-A927-F17788BC04B6}" type="pres">
      <dgm:prSet presAssocID="{799F779A-B35B-480C-815E-F56FE5D16FA7}" presName="vert1" presStyleCnt="0"/>
      <dgm:spPr/>
    </dgm:pt>
  </dgm:ptLst>
  <dgm:cxnLst>
    <dgm:cxn modelId="{7A04440E-5266-4E47-9859-AA4667235B7F}" type="presOf" srcId="{799F779A-B35B-480C-815E-F56FE5D16FA7}" destId="{8B4F6059-81D0-4308-9BCA-4D37D10A0ACF}" srcOrd="0" destOrd="0" presId="urn:microsoft.com/office/officeart/2008/layout/LinedList"/>
    <dgm:cxn modelId="{CE65941A-AE06-4258-A989-023AF2907431}" type="presOf" srcId="{FFFFB00A-9882-4EAC-9214-9DC5A525DE3F}" destId="{2CD213F4-6047-40D7-96A4-12C74BA4F909}" srcOrd="0" destOrd="0" presId="urn:microsoft.com/office/officeart/2008/layout/LinedList"/>
    <dgm:cxn modelId="{5882595F-CA44-4F23-B38D-841FEE858D39}" srcId="{1DB375C3-2DC2-44EC-AA49-18F0B6BAC031}" destId="{799F779A-B35B-480C-815E-F56FE5D16FA7}" srcOrd="1" destOrd="0" parTransId="{DFE8BCAA-9B4A-487F-9967-450E96B0AEFE}" sibTransId="{F77532C0-737F-4F98-BF12-7AFCBE8C3B60}"/>
    <dgm:cxn modelId="{6CCA938E-B13B-4292-ADA8-D8778BB3B917}" type="presOf" srcId="{1DB375C3-2DC2-44EC-AA49-18F0B6BAC031}" destId="{B495DEDA-1591-4602-A690-554F94B50796}" srcOrd="0" destOrd="0" presId="urn:microsoft.com/office/officeart/2008/layout/LinedList"/>
    <dgm:cxn modelId="{33A61C93-1C54-4BF1-A39C-6581CADEA580}" srcId="{1DB375C3-2DC2-44EC-AA49-18F0B6BAC031}" destId="{FFFFB00A-9882-4EAC-9214-9DC5A525DE3F}" srcOrd="0" destOrd="0" parTransId="{197CD951-86D1-4FF6-8FCA-4271830A0967}" sibTransId="{E40B48F5-AF61-4BDA-B9DC-8C6AF0342E47}"/>
    <dgm:cxn modelId="{B30BDC22-DE7B-457D-94DA-12B0BBD97EC3}" type="presParOf" srcId="{B495DEDA-1591-4602-A690-554F94B50796}" destId="{101A8F4D-EEFA-4E72-AB89-83021DE8081E}" srcOrd="0" destOrd="0" presId="urn:microsoft.com/office/officeart/2008/layout/LinedList"/>
    <dgm:cxn modelId="{125A1E03-4175-4C1D-A4CB-E19EF11E4BA3}" type="presParOf" srcId="{B495DEDA-1591-4602-A690-554F94B50796}" destId="{1AB4F04E-4A64-497B-9629-A111E4EC8815}" srcOrd="1" destOrd="0" presId="urn:microsoft.com/office/officeart/2008/layout/LinedList"/>
    <dgm:cxn modelId="{99700344-81A7-4FBB-89B8-32470CD09FD1}" type="presParOf" srcId="{1AB4F04E-4A64-497B-9629-A111E4EC8815}" destId="{2CD213F4-6047-40D7-96A4-12C74BA4F909}" srcOrd="0" destOrd="0" presId="urn:microsoft.com/office/officeart/2008/layout/LinedList"/>
    <dgm:cxn modelId="{A11A02E2-7388-40CC-B6B8-4ECAB5AF0471}" type="presParOf" srcId="{1AB4F04E-4A64-497B-9629-A111E4EC8815}" destId="{AB587433-76E5-45EF-B783-6682A43BE7A5}" srcOrd="1" destOrd="0" presId="urn:microsoft.com/office/officeart/2008/layout/LinedList"/>
    <dgm:cxn modelId="{C969C05D-3CD9-4CE8-BD19-9CA7A7E24275}" type="presParOf" srcId="{B495DEDA-1591-4602-A690-554F94B50796}" destId="{EF8DDEB9-1A2D-462E-B6A1-12ADCDF6FCBD}" srcOrd="2" destOrd="0" presId="urn:microsoft.com/office/officeart/2008/layout/LinedList"/>
    <dgm:cxn modelId="{E5096268-0F58-42A1-A9CA-B9623C04B130}" type="presParOf" srcId="{B495DEDA-1591-4602-A690-554F94B50796}" destId="{44A3425B-B29C-4E9F-A05D-237CAF6769D7}" srcOrd="3" destOrd="0" presId="urn:microsoft.com/office/officeart/2008/layout/LinedList"/>
    <dgm:cxn modelId="{C37E4AA4-BDD7-4456-849B-3847337C73A9}" type="presParOf" srcId="{44A3425B-B29C-4E9F-A05D-237CAF6769D7}" destId="{8B4F6059-81D0-4308-9BCA-4D37D10A0ACF}" srcOrd="0" destOrd="0" presId="urn:microsoft.com/office/officeart/2008/layout/LinedList"/>
    <dgm:cxn modelId="{284E78FF-E997-473D-83A1-02ECE012FF5C}" type="presParOf" srcId="{44A3425B-B29C-4E9F-A05D-237CAF6769D7}" destId="{593C0894-00DD-4F61-A927-F17788BC04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2D1E9C-48B3-4D30-B972-2DE682ADA59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10E57C-6677-43EF-8235-EC9E44C9B4E2}">
      <dgm:prSet/>
      <dgm:spPr/>
      <dgm:t>
        <a:bodyPr/>
        <a:lstStyle/>
        <a:p>
          <a:r>
            <a:rPr lang="en-ID"/>
            <a:t>Setelah berada dalam usus halus, bilirubin yang terkonjugasi tidak langsung dapat diresorbsi, kecuali dikonversikan kembali menjadi bentuk tidak terkonjugasi oleh enzim betaglukoronidase yang terdapat dalam usus. </a:t>
          </a:r>
          <a:endParaRPr lang="en-US"/>
        </a:p>
      </dgm:t>
    </dgm:pt>
    <dgm:pt modelId="{8546883C-FBB7-4C7C-9506-F9B2D5940950}" type="parTrans" cxnId="{9B65A02B-040D-4014-8F59-FAF7C3A611ED}">
      <dgm:prSet/>
      <dgm:spPr/>
      <dgm:t>
        <a:bodyPr/>
        <a:lstStyle/>
        <a:p>
          <a:endParaRPr lang="en-US"/>
        </a:p>
      </dgm:t>
    </dgm:pt>
    <dgm:pt modelId="{AF092C48-F67B-4A36-9E03-12BF88DA19E2}" type="sibTrans" cxnId="{9B65A02B-040D-4014-8F59-FAF7C3A611ED}">
      <dgm:prSet/>
      <dgm:spPr/>
      <dgm:t>
        <a:bodyPr/>
        <a:lstStyle/>
        <a:p>
          <a:endParaRPr lang="en-US"/>
        </a:p>
      </dgm:t>
    </dgm:pt>
    <dgm:pt modelId="{003D8FE4-3A2D-4DE4-AA77-F7DA57F56BC7}">
      <dgm:prSet/>
      <dgm:spPr/>
      <dgm:t>
        <a:bodyPr/>
        <a:lstStyle/>
        <a:p>
          <a:r>
            <a:rPr lang="en-ID"/>
            <a:t>Resorbsi kembali bilirubin dari saluran cerna dan kembali ke hati untuk dikonjugasi disebut sirkulasi enterohepatic.</a:t>
          </a:r>
          <a:endParaRPr lang="en-US"/>
        </a:p>
      </dgm:t>
    </dgm:pt>
    <dgm:pt modelId="{25B0EE1C-6D0E-4269-930D-D2DE7F4BCBF0}" type="parTrans" cxnId="{ADC01E1C-7C24-4FEA-8D30-3DCD58DC7F3C}">
      <dgm:prSet/>
      <dgm:spPr/>
      <dgm:t>
        <a:bodyPr/>
        <a:lstStyle/>
        <a:p>
          <a:endParaRPr lang="en-US"/>
        </a:p>
      </dgm:t>
    </dgm:pt>
    <dgm:pt modelId="{318448F1-D32D-4604-8BE6-69C483A8ABCA}" type="sibTrans" cxnId="{ADC01E1C-7C24-4FEA-8D30-3DCD58DC7F3C}">
      <dgm:prSet/>
      <dgm:spPr/>
      <dgm:t>
        <a:bodyPr/>
        <a:lstStyle/>
        <a:p>
          <a:endParaRPr lang="en-US"/>
        </a:p>
      </dgm:t>
    </dgm:pt>
    <dgm:pt modelId="{370180E0-6EDE-45F1-B426-10AAD4F82C35}" type="pres">
      <dgm:prSet presAssocID="{762D1E9C-48B3-4D30-B972-2DE682ADA592}" presName="linear" presStyleCnt="0">
        <dgm:presLayoutVars>
          <dgm:animLvl val="lvl"/>
          <dgm:resizeHandles val="exact"/>
        </dgm:presLayoutVars>
      </dgm:prSet>
      <dgm:spPr/>
    </dgm:pt>
    <dgm:pt modelId="{44F4A6B4-7DB8-4134-B6BB-6F431A318506}" type="pres">
      <dgm:prSet presAssocID="{9210E57C-6677-43EF-8235-EC9E44C9B4E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B6AB3A-896F-4EA5-B948-8E0ECA4ED7F6}" type="pres">
      <dgm:prSet presAssocID="{AF092C48-F67B-4A36-9E03-12BF88DA19E2}" presName="spacer" presStyleCnt="0"/>
      <dgm:spPr/>
    </dgm:pt>
    <dgm:pt modelId="{7D761734-04DA-415E-9FF9-62694B3DCBC4}" type="pres">
      <dgm:prSet presAssocID="{003D8FE4-3A2D-4DE4-AA77-F7DA57F56BC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DBCCC417-5C4E-4FA5-8BCC-180468E3A094}" type="presOf" srcId="{9210E57C-6677-43EF-8235-EC9E44C9B4E2}" destId="{44F4A6B4-7DB8-4134-B6BB-6F431A318506}" srcOrd="0" destOrd="0" presId="urn:microsoft.com/office/officeart/2005/8/layout/vList2"/>
    <dgm:cxn modelId="{ADC01E1C-7C24-4FEA-8D30-3DCD58DC7F3C}" srcId="{762D1E9C-48B3-4D30-B972-2DE682ADA592}" destId="{003D8FE4-3A2D-4DE4-AA77-F7DA57F56BC7}" srcOrd="1" destOrd="0" parTransId="{25B0EE1C-6D0E-4269-930D-D2DE7F4BCBF0}" sibTransId="{318448F1-D32D-4604-8BE6-69C483A8ABCA}"/>
    <dgm:cxn modelId="{9B65A02B-040D-4014-8F59-FAF7C3A611ED}" srcId="{762D1E9C-48B3-4D30-B972-2DE682ADA592}" destId="{9210E57C-6677-43EF-8235-EC9E44C9B4E2}" srcOrd="0" destOrd="0" parTransId="{8546883C-FBB7-4C7C-9506-F9B2D5940950}" sibTransId="{AF092C48-F67B-4A36-9E03-12BF88DA19E2}"/>
    <dgm:cxn modelId="{C701E054-6DA7-40AE-899E-688352BE68D5}" type="presOf" srcId="{762D1E9C-48B3-4D30-B972-2DE682ADA592}" destId="{370180E0-6EDE-45F1-B426-10AAD4F82C35}" srcOrd="0" destOrd="0" presId="urn:microsoft.com/office/officeart/2005/8/layout/vList2"/>
    <dgm:cxn modelId="{DAF38287-39CC-405A-B88A-15087AA93A2C}" type="presOf" srcId="{003D8FE4-3A2D-4DE4-AA77-F7DA57F56BC7}" destId="{7D761734-04DA-415E-9FF9-62694B3DCBC4}" srcOrd="0" destOrd="0" presId="urn:microsoft.com/office/officeart/2005/8/layout/vList2"/>
    <dgm:cxn modelId="{97457482-BCE3-4010-BE08-870619CE870A}" type="presParOf" srcId="{370180E0-6EDE-45F1-B426-10AAD4F82C35}" destId="{44F4A6B4-7DB8-4134-B6BB-6F431A318506}" srcOrd="0" destOrd="0" presId="urn:microsoft.com/office/officeart/2005/8/layout/vList2"/>
    <dgm:cxn modelId="{BF8B7AFB-44EE-4707-BB7F-EDC4DF487D58}" type="presParOf" srcId="{370180E0-6EDE-45F1-B426-10AAD4F82C35}" destId="{FCB6AB3A-896F-4EA5-B948-8E0ECA4ED7F6}" srcOrd="1" destOrd="0" presId="urn:microsoft.com/office/officeart/2005/8/layout/vList2"/>
    <dgm:cxn modelId="{43EC1781-884C-466C-87CC-3AB8F914BD62}" type="presParOf" srcId="{370180E0-6EDE-45F1-B426-10AAD4F82C35}" destId="{7D761734-04DA-415E-9FF9-62694B3DCBC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AAA39B-B23B-4F58-9EC8-2891A6D00DD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0D36FCC9-7EEA-4E08-82F3-829412FF5577}">
      <dgm:prSet/>
      <dgm:spPr/>
      <dgm:t>
        <a:bodyPr/>
        <a:lstStyle/>
        <a:p>
          <a:r>
            <a:rPr lang="en-US"/>
            <a:t>Dieskresi dalam feses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stercobilin</a:t>
          </a:r>
        </a:p>
      </dgm:t>
    </dgm:pt>
    <dgm:pt modelId="{415D9AAA-3499-4B3C-BB18-F9B20B385F99}" type="parTrans" cxnId="{1A457A77-057D-4145-BBBF-C54EE36D5B60}">
      <dgm:prSet/>
      <dgm:spPr/>
      <dgm:t>
        <a:bodyPr/>
        <a:lstStyle/>
        <a:p>
          <a:endParaRPr lang="en-US"/>
        </a:p>
      </dgm:t>
    </dgm:pt>
    <dgm:pt modelId="{06727A9F-E53C-4B90-885B-EA2C28E95214}" type="sibTrans" cxnId="{1A457A77-057D-4145-BBBF-C54EE36D5B60}">
      <dgm:prSet/>
      <dgm:spPr/>
      <dgm:t>
        <a:bodyPr/>
        <a:lstStyle/>
        <a:p>
          <a:endParaRPr lang="en-US"/>
        </a:p>
      </dgm:t>
    </dgm:pt>
    <dgm:pt modelId="{3061C766-A6A7-41C9-998E-EF950624A4CE}">
      <dgm:prSet/>
      <dgm:spPr/>
      <dgm:t>
        <a:bodyPr/>
        <a:lstStyle/>
        <a:p>
          <a:r>
            <a:rPr lang="en-US"/>
            <a:t>Sebagian kecil diserap Kembali oleh usus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nantinya di eksresikan lagi dalam empedu dan ginjal </a:t>
          </a:r>
          <a:r>
            <a:rPr lang="en-US">
              <a:sym typeface="Wingdings" panose="05000000000000000000" pitchFamily="2" charset="2"/>
            </a:rPr>
            <a:t></a:t>
          </a:r>
          <a:r>
            <a:rPr lang="en-US"/>
            <a:t> urin</a:t>
          </a:r>
        </a:p>
      </dgm:t>
    </dgm:pt>
    <dgm:pt modelId="{8F1D68E2-F154-40E5-B2DB-4B6FF9EB60F1}" type="parTrans" cxnId="{3440916F-E273-428D-88D8-F435877F5BB1}">
      <dgm:prSet/>
      <dgm:spPr/>
      <dgm:t>
        <a:bodyPr/>
        <a:lstStyle/>
        <a:p>
          <a:endParaRPr lang="en-US"/>
        </a:p>
      </dgm:t>
    </dgm:pt>
    <dgm:pt modelId="{7C9E15D8-BEF9-4680-A1DA-C310638F855F}" type="sibTrans" cxnId="{3440916F-E273-428D-88D8-F435877F5BB1}">
      <dgm:prSet/>
      <dgm:spPr/>
      <dgm:t>
        <a:bodyPr/>
        <a:lstStyle/>
        <a:p>
          <a:endParaRPr lang="en-US"/>
        </a:p>
      </dgm:t>
    </dgm:pt>
    <dgm:pt modelId="{6C826A3D-F07F-4281-8B5A-089809C7BE52}" type="pres">
      <dgm:prSet presAssocID="{9EAAA39B-B23B-4F58-9EC8-2891A6D00DD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8D376FC-108C-4FAD-8D2F-3C47A4377FC8}" type="pres">
      <dgm:prSet presAssocID="{0D36FCC9-7EEA-4E08-82F3-829412FF5577}" presName="hierRoot1" presStyleCnt="0"/>
      <dgm:spPr/>
    </dgm:pt>
    <dgm:pt modelId="{7FD4E0FF-91C8-412C-94EE-3E71670C7C41}" type="pres">
      <dgm:prSet presAssocID="{0D36FCC9-7EEA-4E08-82F3-829412FF5577}" presName="composite" presStyleCnt="0"/>
      <dgm:spPr/>
    </dgm:pt>
    <dgm:pt modelId="{27097E45-DDCF-4D95-8BEF-1BA58D024013}" type="pres">
      <dgm:prSet presAssocID="{0D36FCC9-7EEA-4E08-82F3-829412FF5577}" presName="background" presStyleLbl="node0" presStyleIdx="0" presStyleCnt="2"/>
      <dgm:spPr/>
    </dgm:pt>
    <dgm:pt modelId="{EF68C70C-EAD6-4A61-BDB5-D5D27D657D6C}" type="pres">
      <dgm:prSet presAssocID="{0D36FCC9-7EEA-4E08-82F3-829412FF5577}" presName="text" presStyleLbl="fgAcc0" presStyleIdx="0" presStyleCnt="2">
        <dgm:presLayoutVars>
          <dgm:chPref val="3"/>
        </dgm:presLayoutVars>
      </dgm:prSet>
      <dgm:spPr/>
    </dgm:pt>
    <dgm:pt modelId="{B73BAE81-545D-48D1-8E4D-584779FBFE89}" type="pres">
      <dgm:prSet presAssocID="{0D36FCC9-7EEA-4E08-82F3-829412FF5577}" presName="hierChild2" presStyleCnt="0"/>
      <dgm:spPr/>
    </dgm:pt>
    <dgm:pt modelId="{CCA828FC-740A-4EFC-8E37-30D2E6ABF1DD}" type="pres">
      <dgm:prSet presAssocID="{3061C766-A6A7-41C9-998E-EF950624A4CE}" presName="hierRoot1" presStyleCnt="0"/>
      <dgm:spPr/>
    </dgm:pt>
    <dgm:pt modelId="{7E91A841-F1AE-4F30-8739-BDC3CE914E3E}" type="pres">
      <dgm:prSet presAssocID="{3061C766-A6A7-41C9-998E-EF950624A4CE}" presName="composite" presStyleCnt="0"/>
      <dgm:spPr/>
    </dgm:pt>
    <dgm:pt modelId="{3DFC8C18-A329-4BDC-B500-5E73C9AE512F}" type="pres">
      <dgm:prSet presAssocID="{3061C766-A6A7-41C9-998E-EF950624A4CE}" presName="background" presStyleLbl="node0" presStyleIdx="1" presStyleCnt="2"/>
      <dgm:spPr/>
    </dgm:pt>
    <dgm:pt modelId="{9A7426F1-5FBE-4777-BA42-FD022F091216}" type="pres">
      <dgm:prSet presAssocID="{3061C766-A6A7-41C9-998E-EF950624A4CE}" presName="text" presStyleLbl="fgAcc0" presStyleIdx="1" presStyleCnt="2">
        <dgm:presLayoutVars>
          <dgm:chPref val="3"/>
        </dgm:presLayoutVars>
      </dgm:prSet>
      <dgm:spPr/>
    </dgm:pt>
    <dgm:pt modelId="{FB9B332D-301E-47F6-834F-58F2B7FAAD10}" type="pres">
      <dgm:prSet presAssocID="{3061C766-A6A7-41C9-998E-EF950624A4CE}" presName="hierChild2" presStyleCnt="0"/>
      <dgm:spPr/>
    </dgm:pt>
  </dgm:ptLst>
  <dgm:cxnLst>
    <dgm:cxn modelId="{EE01C935-2EDB-4018-A6A1-7B7668D076CC}" type="presOf" srcId="{0D36FCC9-7EEA-4E08-82F3-829412FF5577}" destId="{EF68C70C-EAD6-4A61-BDB5-D5D27D657D6C}" srcOrd="0" destOrd="0" presId="urn:microsoft.com/office/officeart/2005/8/layout/hierarchy1"/>
    <dgm:cxn modelId="{3440916F-E273-428D-88D8-F435877F5BB1}" srcId="{9EAAA39B-B23B-4F58-9EC8-2891A6D00DD2}" destId="{3061C766-A6A7-41C9-998E-EF950624A4CE}" srcOrd="1" destOrd="0" parTransId="{8F1D68E2-F154-40E5-B2DB-4B6FF9EB60F1}" sibTransId="{7C9E15D8-BEF9-4680-A1DA-C310638F855F}"/>
    <dgm:cxn modelId="{1A457A77-057D-4145-BBBF-C54EE36D5B60}" srcId="{9EAAA39B-B23B-4F58-9EC8-2891A6D00DD2}" destId="{0D36FCC9-7EEA-4E08-82F3-829412FF5577}" srcOrd="0" destOrd="0" parTransId="{415D9AAA-3499-4B3C-BB18-F9B20B385F99}" sibTransId="{06727A9F-E53C-4B90-885B-EA2C28E95214}"/>
    <dgm:cxn modelId="{9D5E7C89-F050-4AEB-B6D0-851C81FD5CBD}" type="presOf" srcId="{9EAAA39B-B23B-4F58-9EC8-2891A6D00DD2}" destId="{6C826A3D-F07F-4281-8B5A-089809C7BE52}" srcOrd="0" destOrd="0" presId="urn:microsoft.com/office/officeart/2005/8/layout/hierarchy1"/>
    <dgm:cxn modelId="{5652F1A0-0D34-4D54-BDC5-8DAD85481517}" type="presOf" srcId="{3061C766-A6A7-41C9-998E-EF950624A4CE}" destId="{9A7426F1-5FBE-4777-BA42-FD022F091216}" srcOrd="0" destOrd="0" presId="urn:microsoft.com/office/officeart/2005/8/layout/hierarchy1"/>
    <dgm:cxn modelId="{2654E1AD-AF39-4397-9ADC-EA34941B0D95}" type="presParOf" srcId="{6C826A3D-F07F-4281-8B5A-089809C7BE52}" destId="{18D376FC-108C-4FAD-8D2F-3C47A4377FC8}" srcOrd="0" destOrd="0" presId="urn:microsoft.com/office/officeart/2005/8/layout/hierarchy1"/>
    <dgm:cxn modelId="{09E93A3D-5C00-4214-8EBA-14F75A898184}" type="presParOf" srcId="{18D376FC-108C-4FAD-8D2F-3C47A4377FC8}" destId="{7FD4E0FF-91C8-412C-94EE-3E71670C7C41}" srcOrd="0" destOrd="0" presId="urn:microsoft.com/office/officeart/2005/8/layout/hierarchy1"/>
    <dgm:cxn modelId="{39C25A19-892B-4029-B13B-F28EBAAD9CEA}" type="presParOf" srcId="{7FD4E0FF-91C8-412C-94EE-3E71670C7C41}" destId="{27097E45-DDCF-4D95-8BEF-1BA58D024013}" srcOrd="0" destOrd="0" presId="urn:microsoft.com/office/officeart/2005/8/layout/hierarchy1"/>
    <dgm:cxn modelId="{7093A527-253C-447E-BFC3-16F858F39B0A}" type="presParOf" srcId="{7FD4E0FF-91C8-412C-94EE-3E71670C7C41}" destId="{EF68C70C-EAD6-4A61-BDB5-D5D27D657D6C}" srcOrd="1" destOrd="0" presId="urn:microsoft.com/office/officeart/2005/8/layout/hierarchy1"/>
    <dgm:cxn modelId="{47281E1D-D1EE-4409-A2E4-46F1A49E7A20}" type="presParOf" srcId="{18D376FC-108C-4FAD-8D2F-3C47A4377FC8}" destId="{B73BAE81-545D-48D1-8E4D-584779FBFE89}" srcOrd="1" destOrd="0" presId="urn:microsoft.com/office/officeart/2005/8/layout/hierarchy1"/>
    <dgm:cxn modelId="{E3D81583-D3A0-4450-B93C-F01A5D8DC35A}" type="presParOf" srcId="{6C826A3D-F07F-4281-8B5A-089809C7BE52}" destId="{CCA828FC-740A-4EFC-8E37-30D2E6ABF1DD}" srcOrd="1" destOrd="0" presId="urn:microsoft.com/office/officeart/2005/8/layout/hierarchy1"/>
    <dgm:cxn modelId="{72B79CF5-98CE-4AA2-9EA4-E40A9D97B37F}" type="presParOf" srcId="{CCA828FC-740A-4EFC-8E37-30D2E6ABF1DD}" destId="{7E91A841-F1AE-4F30-8739-BDC3CE914E3E}" srcOrd="0" destOrd="0" presId="urn:microsoft.com/office/officeart/2005/8/layout/hierarchy1"/>
    <dgm:cxn modelId="{53E6DAA4-B63A-42F7-95A5-27EBD5928EED}" type="presParOf" srcId="{7E91A841-F1AE-4F30-8739-BDC3CE914E3E}" destId="{3DFC8C18-A329-4BDC-B500-5E73C9AE512F}" srcOrd="0" destOrd="0" presId="urn:microsoft.com/office/officeart/2005/8/layout/hierarchy1"/>
    <dgm:cxn modelId="{EB489EDF-7BC7-4F4E-92DF-050EAF1F6283}" type="presParOf" srcId="{7E91A841-F1AE-4F30-8739-BDC3CE914E3E}" destId="{9A7426F1-5FBE-4777-BA42-FD022F091216}" srcOrd="1" destOrd="0" presId="urn:microsoft.com/office/officeart/2005/8/layout/hierarchy1"/>
    <dgm:cxn modelId="{F90309BC-C5F4-4EC1-834C-17A51B4DF34D}" type="presParOf" srcId="{CCA828FC-740A-4EFC-8E37-30D2E6ABF1DD}" destId="{FB9B332D-301E-47F6-834F-58F2B7FAAD1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956EF4F-C076-42A9-A253-29E5BCB6330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6FB241D-D16E-44EF-8EDC-8C2120A028F6}">
      <dgm:prSet/>
      <dgm:spPr/>
      <dgm:t>
        <a:bodyPr/>
        <a:lstStyle/>
        <a:p>
          <a:r>
            <a:rPr lang="en-ID" b="0" i="0"/>
            <a:t>wanita di atas usia 40 tahun (wanita berusia 37 tahun ke atas biasanya sudah ditawarkan tes ini) </a:t>
          </a:r>
          <a:endParaRPr lang="en-US"/>
        </a:p>
      </dgm:t>
    </dgm:pt>
    <dgm:pt modelId="{86F0BD1B-7E9F-41D0-87CB-DDB43F2B2C90}" type="parTrans" cxnId="{D4F1F64D-311D-4F2F-B49A-914BB10789CB}">
      <dgm:prSet/>
      <dgm:spPr/>
      <dgm:t>
        <a:bodyPr/>
        <a:lstStyle/>
        <a:p>
          <a:endParaRPr lang="en-US"/>
        </a:p>
      </dgm:t>
    </dgm:pt>
    <dgm:pt modelId="{14232061-7E2D-4BFF-98E2-C66AB2A747A7}" type="sibTrans" cxnId="{D4F1F64D-311D-4F2F-B49A-914BB10789CB}">
      <dgm:prSet/>
      <dgm:spPr/>
      <dgm:t>
        <a:bodyPr/>
        <a:lstStyle/>
        <a:p>
          <a:endParaRPr lang="en-US"/>
        </a:p>
      </dgm:t>
    </dgm:pt>
    <dgm:pt modelId="{80DB916E-4AE1-40FB-B5BA-C07749D62AD6}">
      <dgm:prSet/>
      <dgm:spPr/>
      <dgm:t>
        <a:bodyPr/>
        <a:lstStyle/>
        <a:p>
          <a:r>
            <a:rPr lang="en-ID" b="0" i="0"/>
            <a:t>wanita dengan riwayat kelainan kromosom di keluarganya, misalnya sindrom Down wanita yang telah memiliki anak dengan kelainan kromosom </a:t>
          </a:r>
          <a:endParaRPr lang="en-US"/>
        </a:p>
      </dgm:t>
    </dgm:pt>
    <dgm:pt modelId="{38422B50-0E0B-4473-B50C-D3267594B3ED}" type="parTrans" cxnId="{E16DD61B-9D60-48FC-BDB3-F4B2FC84BCCD}">
      <dgm:prSet/>
      <dgm:spPr/>
      <dgm:t>
        <a:bodyPr/>
        <a:lstStyle/>
        <a:p>
          <a:endParaRPr lang="en-US"/>
        </a:p>
      </dgm:t>
    </dgm:pt>
    <dgm:pt modelId="{47A5D1DB-CDD9-432C-A8AB-AAD4D609784C}" type="sibTrans" cxnId="{E16DD61B-9D60-48FC-BDB3-F4B2FC84BCCD}">
      <dgm:prSet/>
      <dgm:spPr/>
      <dgm:t>
        <a:bodyPr/>
        <a:lstStyle/>
        <a:p>
          <a:endParaRPr lang="en-US"/>
        </a:p>
      </dgm:t>
    </dgm:pt>
    <dgm:pt modelId="{BB2DDFF2-9DBF-4C9B-A793-80461956B9BF}" type="pres">
      <dgm:prSet presAssocID="{F956EF4F-C076-42A9-A253-29E5BCB633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DCBC7A-10FC-4607-8C3C-06CF7F96E06C}" type="pres">
      <dgm:prSet presAssocID="{76FB241D-D16E-44EF-8EDC-8C2120A028F6}" presName="hierRoot1" presStyleCnt="0"/>
      <dgm:spPr/>
    </dgm:pt>
    <dgm:pt modelId="{32067434-CF10-4EC7-BAC8-EECA757BFCB3}" type="pres">
      <dgm:prSet presAssocID="{76FB241D-D16E-44EF-8EDC-8C2120A028F6}" presName="composite" presStyleCnt="0"/>
      <dgm:spPr/>
    </dgm:pt>
    <dgm:pt modelId="{A00B0455-D7CA-41DD-9E64-1E82FA02FD9A}" type="pres">
      <dgm:prSet presAssocID="{76FB241D-D16E-44EF-8EDC-8C2120A028F6}" presName="background" presStyleLbl="node0" presStyleIdx="0" presStyleCnt="2"/>
      <dgm:spPr/>
    </dgm:pt>
    <dgm:pt modelId="{E8BB3B4D-64FD-4EDD-B7DB-78EFF68222D2}" type="pres">
      <dgm:prSet presAssocID="{76FB241D-D16E-44EF-8EDC-8C2120A028F6}" presName="text" presStyleLbl="fgAcc0" presStyleIdx="0" presStyleCnt="2">
        <dgm:presLayoutVars>
          <dgm:chPref val="3"/>
        </dgm:presLayoutVars>
      </dgm:prSet>
      <dgm:spPr/>
    </dgm:pt>
    <dgm:pt modelId="{7F116912-EBF9-41B4-B52E-F5DB2942A3A2}" type="pres">
      <dgm:prSet presAssocID="{76FB241D-D16E-44EF-8EDC-8C2120A028F6}" presName="hierChild2" presStyleCnt="0"/>
      <dgm:spPr/>
    </dgm:pt>
    <dgm:pt modelId="{7363FB8F-F7FD-4BBC-9AFC-20AEE4B81982}" type="pres">
      <dgm:prSet presAssocID="{80DB916E-4AE1-40FB-B5BA-C07749D62AD6}" presName="hierRoot1" presStyleCnt="0"/>
      <dgm:spPr/>
    </dgm:pt>
    <dgm:pt modelId="{D1A0A105-0176-4026-8DC5-09095307192D}" type="pres">
      <dgm:prSet presAssocID="{80DB916E-4AE1-40FB-B5BA-C07749D62AD6}" presName="composite" presStyleCnt="0"/>
      <dgm:spPr/>
    </dgm:pt>
    <dgm:pt modelId="{42ACAB61-41EC-4DA6-A29F-087E362AFA77}" type="pres">
      <dgm:prSet presAssocID="{80DB916E-4AE1-40FB-B5BA-C07749D62AD6}" presName="background" presStyleLbl="node0" presStyleIdx="1" presStyleCnt="2"/>
      <dgm:spPr/>
    </dgm:pt>
    <dgm:pt modelId="{8CA729D7-BC21-4A95-B4F7-15F5C9112CB0}" type="pres">
      <dgm:prSet presAssocID="{80DB916E-4AE1-40FB-B5BA-C07749D62AD6}" presName="text" presStyleLbl="fgAcc0" presStyleIdx="1" presStyleCnt="2">
        <dgm:presLayoutVars>
          <dgm:chPref val="3"/>
        </dgm:presLayoutVars>
      </dgm:prSet>
      <dgm:spPr/>
    </dgm:pt>
    <dgm:pt modelId="{F68716DA-31FE-4D78-8A9B-97D3C8D42B2B}" type="pres">
      <dgm:prSet presAssocID="{80DB916E-4AE1-40FB-B5BA-C07749D62AD6}" presName="hierChild2" presStyleCnt="0"/>
      <dgm:spPr/>
    </dgm:pt>
  </dgm:ptLst>
  <dgm:cxnLst>
    <dgm:cxn modelId="{E16DD61B-9D60-48FC-BDB3-F4B2FC84BCCD}" srcId="{F956EF4F-C076-42A9-A253-29E5BCB6330A}" destId="{80DB916E-4AE1-40FB-B5BA-C07749D62AD6}" srcOrd="1" destOrd="0" parTransId="{38422B50-0E0B-4473-B50C-D3267594B3ED}" sibTransId="{47A5D1DB-CDD9-432C-A8AB-AAD4D609784C}"/>
    <dgm:cxn modelId="{0205D732-60B8-4ACA-B1E4-E8541D0B5EBC}" type="presOf" srcId="{80DB916E-4AE1-40FB-B5BA-C07749D62AD6}" destId="{8CA729D7-BC21-4A95-B4F7-15F5C9112CB0}" srcOrd="0" destOrd="0" presId="urn:microsoft.com/office/officeart/2005/8/layout/hierarchy1"/>
    <dgm:cxn modelId="{D4F1F64D-311D-4F2F-B49A-914BB10789CB}" srcId="{F956EF4F-C076-42A9-A253-29E5BCB6330A}" destId="{76FB241D-D16E-44EF-8EDC-8C2120A028F6}" srcOrd="0" destOrd="0" parTransId="{86F0BD1B-7E9F-41D0-87CB-DDB43F2B2C90}" sibTransId="{14232061-7E2D-4BFF-98E2-C66AB2A747A7}"/>
    <dgm:cxn modelId="{5CF9DE86-EC0C-45EA-B0F1-1F25E162E977}" type="presOf" srcId="{F956EF4F-C076-42A9-A253-29E5BCB6330A}" destId="{BB2DDFF2-9DBF-4C9B-A793-80461956B9BF}" srcOrd="0" destOrd="0" presId="urn:microsoft.com/office/officeart/2005/8/layout/hierarchy1"/>
    <dgm:cxn modelId="{D6A530CD-0F0D-4CC9-B8DA-BBAB58C0EF92}" type="presOf" srcId="{76FB241D-D16E-44EF-8EDC-8C2120A028F6}" destId="{E8BB3B4D-64FD-4EDD-B7DB-78EFF68222D2}" srcOrd="0" destOrd="0" presId="urn:microsoft.com/office/officeart/2005/8/layout/hierarchy1"/>
    <dgm:cxn modelId="{357BA55B-D23C-4EA2-8861-4D2FF1ABD091}" type="presParOf" srcId="{BB2DDFF2-9DBF-4C9B-A793-80461956B9BF}" destId="{57DCBC7A-10FC-4607-8C3C-06CF7F96E06C}" srcOrd="0" destOrd="0" presId="urn:microsoft.com/office/officeart/2005/8/layout/hierarchy1"/>
    <dgm:cxn modelId="{2A61F82A-C98E-4FFC-A6A7-C2C3858F38B6}" type="presParOf" srcId="{57DCBC7A-10FC-4607-8C3C-06CF7F96E06C}" destId="{32067434-CF10-4EC7-BAC8-EECA757BFCB3}" srcOrd="0" destOrd="0" presId="urn:microsoft.com/office/officeart/2005/8/layout/hierarchy1"/>
    <dgm:cxn modelId="{E53D6438-3795-4E13-9BD4-270361355BCE}" type="presParOf" srcId="{32067434-CF10-4EC7-BAC8-EECA757BFCB3}" destId="{A00B0455-D7CA-41DD-9E64-1E82FA02FD9A}" srcOrd="0" destOrd="0" presId="urn:microsoft.com/office/officeart/2005/8/layout/hierarchy1"/>
    <dgm:cxn modelId="{F332A0A2-3BDF-43F4-A91D-C643212FE07A}" type="presParOf" srcId="{32067434-CF10-4EC7-BAC8-EECA757BFCB3}" destId="{E8BB3B4D-64FD-4EDD-B7DB-78EFF68222D2}" srcOrd="1" destOrd="0" presId="urn:microsoft.com/office/officeart/2005/8/layout/hierarchy1"/>
    <dgm:cxn modelId="{25FDEF43-7075-4138-9394-D106474719F4}" type="presParOf" srcId="{57DCBC7A-10FC-4607-8C3C-06CF7F96E06C}" destId="{7F116912-EBF9-41B4-B52E-F5DB2942A3A2}" srcOrd="1" destOrd="0" presId="urn:microsoft.com/office/officeart/2005/8/layout/hierarchy1"/>
    <dgm:cxn modelId="{0EA74EEF-602A-4EC9-852C-C3DAF61864D8}" type="presParOf" srcId="{BB2DDFF2-9DBF-4C9B-A793-80461956B9BF}" destId="{7363FB8F-F7FD-4BBC-9AFC-20AEE4B81982}" srcOrd="1" destOrd="0" presId="urn:microsoft.com/office/officeart/2005/8/layout/hierarchy1"/>
    <dgm:cxn modelId="{8C2CF45E-838C-42E1-BE33-D4DB8E4599A2}" type="presParOf" srcId="{7363FB8F-F7FD-4BBC-9AFC-20AEE4B81982}" destId="{D1A0A105-0176-4026-8DC5-09095307192D}" srcOrd="0" destOrd="0" presId="urn:microsoft.com/office/officeart/2005/8/layout/hierarchy1"/>
    <dgm:cxn modelId="{FC63B75E-684C-42BE-9BCF-87887DF77A2A}" type="presParOf" srcId="{D1A0A105-0176-4026-8DC5-09095307192D}" destId="{42ACAB61-41EC-4DA6-A29F-087E362AFA77}" srcOrd="0" destOrd="0" presId="urn:microsoft.com/office/officeart/2005/8/layout/hierarchy1"/>
    <dgm:cxn modelId="{C46437FB-5E0D-4ABE-B663-79E1E0D1FBA4}" type="presParOf" srcId="{D1A0A105-0176-4026-8DC5-09095307192D}" destId="{8CA729D7-BC21-4A95-B4F7-15F5C9112CB0}" srcOrd="1" destOrd="0" presId="urn:microsoft.com/office/officeart/2005/8/layout/hierarchy1"/>
    <dgm:cxn modelId="{346D1386-FF2B-4E4F-91B5-96F30B24505E}" type="presParOf" srcId="{7363FB8F-F7FD-4BBC-9AFC-20AEE4B81982}" destId="{F68716DA-31FE-4D78-8A9B-97D3C8D42B2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959E02-C207-417F-BB5D-729F30157D62}">
      <dsp:nvSpPr>
        <dsp:cNvPr id="0" name=""/>
        <dsp:cNvSpPr/>
      </dsp:nvSpPr>
      <dsp:spPr>
        <a:xfrm>
          <a:off x="0" y="3304625"/>
          <a:ext cx="7037387" cy="21681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000" kern="1200"/>
            <a:t>Asalnya dari katabolisme protein heme</a:t>
          </a:r>
          <a:endParaRPr lang="en-US" sz="3000" kern="1200"/>
        </a:p>
      </dsp:txBody>
      <dsp:txXfrm>
        <a:off x="0" y="3304625"/>
        <a:ext cx="7037387" cy="1170823"/>
      </dsp:txXfrm>
    </dsp:sp>
    <dsp:sp modelId="{0A8370DA-3123-4DFD-AAD5-88F89FCCF774}">
      <dsp:nvSpPr>
        <dsp:cNvPr id="0" name=""/>
        <dsp:cNvSpPr/>
      </dsp:nvSpPr>
      <dsp:spPr>
        <a:xfrm>
          <a:off x="0" y="4432085"/>
          <a:ext cx="3518693" cy="99736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/>
            <a:t>75% berasal dari penghancuran eritrosit </a:t>
          </a:r>
          <a:endParaRPr lang="en-US" sz="1600" kern="1200"/>
        </a:p>
      </dsp:txBody>
      <dsp:txXfrm>
        <a:off x="0" y="4432085"/>
        <a:ext cx="3518693" cy="997368"/>
      </dsp:txXfrm>
    </dsp:sp>
    <dsp:sp modelId="{FD916CDD-62A6-436E-857F-96FD7A57A83D}">
      <dsp:nvSpPr>
        <dsp:cNvPr id="0" name=""/>
        <dsp:cNvSpPr/>
      </dsp:nvSpPr>
      <dsp:spPr>
        <a:xfrm>
          <a:off x="3518693" y="4432085"/>
          <a:ext cx="3518693" cy="997368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/>
            <a:t>25% berasal dari penghancuran eritrosit yang imatur dan protein heme lainnya seperti :</a:t>
          </a:r>
          <a:endParaRPr lang="en-US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200" kern="1200"/>
            <a:t>mioglobin, sitokrom, katalase dan peroksidase</a:t>
          </a:r>
          <a:endParaRPr lang="en-US" sz="1200" kern="1200"/>
        </a:p>
      </dsp:txBody>
      <dsp:txXfrm>
        <a:off x="3518693" y="4432085"/>
        <a:ext cx="3518693" cy="997368"/>
      </dsp:txXfrm>
    </dsp:sp>
    <dsp:sp modelId="{93FBE960-0EBE-4BED-B246-1CF4F63A4231}">
      <dsp:nvSpPr>
        <dsp:cNvPr id="0" name=""/>
        <dsp:cNvSpPr/>
      </dsp:nvSpPr>
      <dsp:spPr>
        <a:xfrm rot="10800000">
          <a:off x="0" y="2468"/>
          <a:ext cx="7037387" cy="3334679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000" kern="1200"/>
            <a:t>pigmen kristal berbentuk jingga ikterus yang merupakan bentuk akhir dari pemecahan katabolisme heme melalui proses reaksi oksidasi-reduksi.</a:t>
          </a:r>
          <a:endParaRPr lang="en-US" sz="3000" kern="1200"/>
        </a:p>
      </dsp:txBody>
      <dsp:txXfrm rot="10800000">
        <a:off x="0" y="2468"/>
        <a:ext cx="7037387" cy="21667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C9928-500C-45B6-A669-7A846D9F99F8}">
      <dsp:nvSpPr>
        <dsp:cNvPr id="0" name=""/>
        <dsp:cNvSpPr/>
      </dsp:nvSpPr>
      <dsp:spPr>
        <a:xfrm>
          <a:off x="0" y="4105454"/>
          <a:ext cx="6666833" cy="13475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/>
            <a:t>Pembentukan bilirubin pada dewasa +- 250-350 mg/hari</a:t>
          </a:r>
          <a:endParaRPr lang="en-US" sz="2400" kern="1200"/>
        </a:p>
      </dsp:txBody>
      <dsp:txXfrm>
        <a:off x="0" y="4105454"/>
        <a:ext cx="6666833" cy="1347501"/>
      </dsp:txXfrm>
    </dsp:sp>
    <dsp:sp modelId="{4F700904-BA14-4255-9B36-669F68FC05AE}">
      <dsp:nvSpPr>
        <dsp:cNvPr id="0" name=""/>
        <dsp:cNvSpPr/>
      </dsp:nvSpPr>
      <dsp:spPr>
        <a:xfrm rot="10800000">
          <a:off x="0" y="2053209"/>
          <a:ext cx="6666833" cy="2072457"/>
        </a:xfrm>
        <a:prstGeom prst="upArrowCallou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/>
            <a:t>Bilirubin bersifat lipofilik dan terikat dengan hidrogen serta pada pH normal bersifat tidak larut</a:t>
          </a:r>
          <a:endParaRPr lang="en-US" sz="2400" kern="1200"/>
        </a:p>
      </dsp:txBody>
      <dsp:txXfrm rot="10800000">
        <a:off x="0" y="2053209"/>
        <a:ext cx="6666833" cy="1346620"/>
      </dsp:txXfrm>
    </dsp:sp>
    <dsp:sp modelId="{D311AF3F-87D4-46E4-84D1-B325829C228C}">
      <dsp:nvSpPr>
        <dsp:cNvPr id="0" name=""/>
        <dsp:cNvSpPr/>
      </dsp:nvSpPr>
      <dsp:spPr>
        <a:xfrm rot="10800000">
          <a:off x="0" y="964"/>
          <a:ext cx="6666833" cy="2072457"/>
        </a:xfrm>
        <a:prstGeom prst="upArrowCallou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400" kern="1200"/>
            <a:t>Terutama berasal dari:</a:t>
          </a:r>
          <a:endParaRPr lang="en-US" sz="2400" kern="1200"/>
        </a:p>
      </dsp:txBody>
      <dsp:txXfrm rot="-10800000">
        <a:off x="0" y="964"/>
        <a:ext cx="6666833" cy="727432"/>
      </dsp:txXfrm>
    </dsp:sp>
    <dsp:sp modelId="{966CC331-C388-4C02-B336-E1250B490486}">
      <dsp:nvSpPr>
        <dsp:cNvPr id="0" name=""/>
        <dsp:cNvSpPr/>
      </dsp:nvSpPr>
      <dsp:spPr>
        <a:xfrm>
          <a:off x="3255" y="728396"/>
          <a:ext cx="2220107" cy="61966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/>
            <a:t>Hb</a:t>
          </a:r>
          <a:endParaRPr lang="en-US" sz="1800" kern="1200"/>
        </a:p>
      </dsp:txBody>
      <dsp:txXfrm>
        <a:off x="3255" y="728396"/>
        <a:ext cx="2220107" cy="619664"/>
      </dsp:txXfrm>
    </dsp:sp>
    <dsp:sp modelId="{EAFA549E-48DC-40F3-8712-9598E578165E}">
      <dsp:nvSpPr>
        <dsp:cNvPr id="0" name=""/>
        <dsp:cNvSpPr/>
      </dsp:nvSpPr>
      <dsp:spPr>
        <a:xfrm>
          <a:off x="2223362" y="728396"/>
          <a:ext cx="2220107" cy="619664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/>
            <a:t>Proses eritropoiesis</a:t>
          </a:r>
          <a:endParaRPr lang="en-US" sz="1800" kern="1200"/>
        </a:p>
      </dsp:txBody>
      <dsp:txXfrm>
        <a:off x="2223362" y="728396"/>
        <a:ext cx="2220107" cy="619664"/>
      </dsp:txXfrm>
    </dsp:sp>
    <dsp:sp modelId="{CD8D62A9-6046-49F4-8003-BB160DBB0A70}">
      <dsp:nvSpPr>
        <dsp:cNvPr id="0" name=""/>
        <dsp:cNvSpPr/>
      </dsp:nvSpPr>
      <dsp:spPr>
        <a:xfrm>
          <a:off x="4443470" y="728396"/>
          <a:ext cx="2220107" cy="619664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800" kern="1200"/>
            <a:t>Protein heme seperti sitokrom P-450</a:t>
          </a:r>
          <a:endParaRPr lang="en-US" sz="1800" kern="1200"/>
        </a:p>
      </dsp:txBody>
      <dsp:txXfrm>
        <a:off x="4443470" y="728396"/>
        <a:ext cx="2220107" cy="619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DE806-3AD9-4E11-856E-CDFE3C2B0495}">
      <dsp:nvSpPr>
        <dsp:cNvPr id="0" name=""/>
        <dsp:cNvSpPr/>
      </dsp:nvSpPr>
      <dsp:spPr>
        <a:xfrm>
          <a:off x="792" y="618113"/>
          <a:ext cx="3089488" cy="1853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/>
            <a:t>Selanjutnya bilirubin dilepaskan ke sirkulasi yang nantinya akan berikatan dengan albumin. </a:t>
          </a:r>
          <a:endParaRPr lang="en-US" sz="1700" kern="1200"/>
        </a:p>
      </dsp:txBody>
      <dsp:txXfrm>
        <a:off x="792" y="618113"/>
        <a:ext cx="3089488" cy="1853693"/>
      </dsp:txXfrm>
    </dsp:sp>
    <dsp:sp modelId="{0E77ABF9-1D1F-428A-BBE5-98DDAE8B4956}">
      <dsp:nvSpPr>
        <dsp:cNvPr id="0" name=""/>
        <dsp:cNvSpPr/>
      </dsp:nvSpPr>
      <dsp:spPr>
        <a:xfrm>
          <a:off x="3399229" y="618113"/>
          <a:ext cx="3089488" cy="1853693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/>
            <a:t>Bilirubin yang terikat dengan albumin serum ini tidak larut dalam air dan kemudian akan ditransportasikan ke sel hepar. </a:t>
          </a:r>
          <a:endParaRPr lang="en-US" sz="1700" kern="1200"/>
        </a:p>
      </dsp:txBody>
      <dsp:txXfrm>
        <a:off x="3399229" y="618113"/>
        <a:ext cx="3089488" cy="1853693"/>
      </dsp:txXfrm>
    </dsp:sp>
    <dsp:sp modelId="{CADC23D7-AFA0-46F6-862A-3AA14A58D24A}">
      <dsp:nvSpPr>
        <dsp:cNvPr id="0" name=""/>
        <dsp:cNvSpPr/>
      </dsp:nvSpPr>
      <dsp:spPr>
        <a:xfrm>
          <a:off x="792" y="2780754"/>
          <a:ext cx="3089488" cy="1853693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/>
            <a:t>Bilirubin yang terikat pada albumin bersifat nontoksik. Pada saat kompleks bilirubin-albumin mencapai membran plasma hepatosit, albumin akan terikat ke reseptor permukaan sel.  </a:t>
          </a:r>
          <a:endParaRPr lang="en-US" sz="1700" kern="1200"/>
        </a:p>
      </dsp:txBody>
      <dsp:txXfrm>
        <a:off x="792" y="2780754"/>
        <a:ext cx="3089488" cy="1853693"/>
      </dsp:txXfrm>
    </dsp:sp>
    <dsp:sp modelId="{8068426F-5F26-4E54-BFEC-00D00A3828AC}">
      <dsp:nvSpPr>
        <dsp:cNvPr id="0" name=""/>
        <dsp:cNvSpPr/>
      </dsp:nvSpPr>
      <dsp:spPr>
        <a:xfrm>
          <a:off x="3399229" y="2780754"/>
          <a:ext cx="3089488" cy="1853693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700" kern="1200"/>
            <a:t>Bilirubin akan ditransfer melalui sel membran yang berikatan dengan ligandin (protein Y) atau protein ikatan sitotoksik lainnya</a:t>
          </a:r>
          <a:endParaRPr lang="en-US" sz="1700" kern="1200"/>
        </a:p>
      </dsp:txBody>
      <dsp:txXfrm>
        <a:off x="3399229" y="2780754"/>
        <a:ext cx="3089488" cy="1853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2EFF-A18F-4297-A0A8-E9F74FD61EFD}">
      <dsp:nvSpPr>
        <dsp:cNvPr id="0" name=""/>
        <dsp:cNvSpPr/>
      </dsp:nvSpPr>
      <dsp:spPr>
        <a:xfrm>
          <a:off x="0" y="37943"/>
          <a:ext cx="6263640" cy="2676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/>
            <a:t>Bilirubin yang tak terkonjugasi dikonversikan ke bentuk bilirubin konjugasi yang larut dalam air di retikulum endoplasma dengan bantuan enzim uridine diphosphate glucoronosyl transferase (UDPG-T). </a:t>
          </a:r>
          <a:endParaRPr lang="en-US" sz="2600" kern="1200"/>
        </a:p>
      </dsp:txBody>
      <dsp:txXfrm>
        <a:off x="130678" y="168621"/>
        <a:ext cx="6002284" cy="2415604"/>
      </dsp:txXfrm>
    </dsp:sp>
    <dsp:sp modelId="{B61F6815-626A-45D9-A538-998D9B319232}">
      <dsp:nvSpPr>
        <dsp:cNvPr id="0" name=""/>
        <dsp:cNvSpPr/>
      </dsp:nvSpPr>
      <dsp:spPr>
        <a:xfrm>
          <a:off x="0" y="2789784"/>
          <a:ext cx="6263640" cy="2676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/>
            <a:t>Sedangkan bilirubin yang tak terkonjugasi akan kembali ke retikulum endoplasmik untuk rekonjugasi. </a:t>
          </a:r>
          <a:endParaRPr lang="en-US" sz="2600" kern="1200"/>
        </a:p>
      </dsp:txBody>
      <dsp:txXfrm>
        <a:off x="130678" y="2920462"/>
        <a:ext cx="6002284" cy="24156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A8F4D-EEFA-4E72-AB89-83021DE8081E}">
      <dsp:nvSpPr>
        <dsp:cNvPr id="0" name=""/>
        <dsp:cNvSpPr/>
      </dsp:nvSpPr>
      <dsp:spPr>
        <a:xfrm>
          <a:off x="0" y="0"/>
          <a:ext cx="404231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D213F4-6047-40D7-96A4-12C74BA4F909}">
      <dsp:nvSpPr>
        <dsp:cNvPr id="0" name=""/>
        <dsp:cNvSpPr/>
      </dsp:nvSpPr>
      <dsp:spPr>
        <a:xfrm>
          <a:off x="0" y="0"/>
          <a:ext cx="4042310" cy="268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/>
            <a:t>Setelah mengalami proses konjugasi, bilirubin diglukoronida akan disekskresikan ke dalam kandung empedu, melalui transport aktif</a:t>
          </a:r>
          <a:endParaRPr lang="en-US" sz="2900" kern="1200"/>
        </a:p>
      </dsp:txBody>
      <dsp:txXfrm>
        <a:off x="0" y="0"/>
        <a:ext cx="4042310" cy="2684205"/>
      </dsp:txXfrm>
    </dsp:sp>
    <dsp:sp modelId="{EF8DDEB9-1A2D-462E-B6A1-12ADCDF6FCBD}">
      <dsp:nvSpPr>
        <dsp:cNvPr id="0" name=""/>
        <dsp:cNvSpPr/>
      </dsp:nvSpPr>
      <dsp:spPr>
        <a:xfrm>
          <a:off x="0" y="2684205"/>
          <a:ext cx="404231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4F6059-81D0-4308-9BCA-4D37D10A0ACF}">
      <dsp:nvSpPr>
        <dsp:cNvPr id="0" name=""/>
        <dsp:cNvSpPr/>
      </dsp:nvSpPr>
      <dsp:spPr>
        <a:xfrm>
          <a:off x="0" y="2684205"/>
          <a:ext cx="4042310" cy="268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kern="1200"/>
            <a:t>kemudian memasuki saluran cerna (duodenum) dan diekskresikan dalam bentuk feces. </a:t>
          </a:r>
          <a:endParaRPr lang="en-US" sz="2900" kern="1200"/>
        </a:p>
      </dsp:txBody>
      <dsp:txXfrm>
        <a:off x="0" y="2684205"/>
        <a:ext cx="4042310" cy="2684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4A6B4-7DB8-4134-B6BB-6F431A318506}">
      <dsp:nvSpPr>
        <dsp:cNvPr id="0" name=""/>
        <dsp:cNvSpPr/>
      </dsp:nvSpPr>
      <dsp:spPr>
        <a:xfrm>
          <a:off x="0" y="471348"/>
          <a:ext cx="6594475" cy="22510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/>
            <a:t>Setelah berada dalam usus halus, bilirubin yang terkonjugasi tidak langsung dapat diresorbsi, kecuali dikonversikan kembali menjadi bentuk tidak terkonjugasi oleh enzim betaglukoronidase yang terdapat dalam usus. </a:t>
          </a:r>
          <a:endParaRPr lang="en-US" sz="2600" kern="1200"/>
        </a:p>
      </dsp:txBody>
      <dsp:txXfrm>
        <a:off x="109889" y="581237"/>
        <a:ext cx="6374697" cy="2031302"/>
      </dsp:txXfrm>
    </dsp:sp>
    <dsp:sp modelId="{7D761734-04DA-415E-9FF9-62694B3DCBC4}">
      <dsp:nvSpPr>
        <dsp:cNvPr id="0" name=""/>
        <dsp:cNvSpPr/>
      </dsp:nvSpPr>
      <dsp:spPr>
        <a:xfrm>
          <a:off x="0" y="2797309"/>
          <a:ext cx="6594475" cy="22510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600" kern="1200"/>
            <a:t>Resorbsi kembali bilirubin dari saluran cerna dan kembali ke hati untuk dikonjugasi disebut sirkulasi enterohepatic.</a:t>
          </a:r>
          <a:endParaRPr lang="en-US" sz="2600" kern="1200"/>
        </a:p>
      </dsp:txBody>
      <dsp:txXfrm>
        <a:off x="109889" y="2907198"/>
        <a:ext cx="6374697" cy="2031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97E45-DDCF-4D95-8BEF-1BA58D024013}">
      <dsp:nvSpPr>
        <dsp:cNvPr id="0" name=""/>
        <dsp:cNvSpPr/>
      </dsp:nvSpPr>
      <dsp:spPr>
        <a:xfrm>
          <a:off x="859" y="1621149"/>
          <a:ext cx="3015286" cy="19147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68C70C-EAD6-4A61-BDB5-D5D27D657D6C}">
      <dsp:nvSpPr>
        <dsp:cNvPr id="0" name=""/>
        <dsp:cNvSpPr/>
      </dsp:nvSpPr>
      <dsp:spPr>
        <a:xfrm>
          <a:off x="335890" y="1939430"/>
          <a:ext cx="3015286" cy="191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Dieskresi dalam feses </a:t>
          </a:r>
          <a:r>
            <a:rPr lang="en-US" sz="2300" kern="1200">
              <a:sym typeface="Wingdings" panose="05000000000000000000" pitchFamily="2" charset="2"/>
            </a:rPr>
            <a:t></a:t>
          </a:r>
          <a:r>
            <a:rPr lang="en-US" sz="2300" kern="1200"/>
            <a:t> stercobilin</a:t>
          </a:r>
        </a:p>
      </dsp:txBody>
      <dsp:txXfrm>
        <a:off x="391970" y="1995510"/>
        <a:ext cx="2903126" cy="1802547"/>
      </dsp:txXfrm>
    </dsp:sp>
    <dsp:sp modelId="{3DFC8C18-A329-4BDC-B500-5E73C9AE512F}">
      <dsp:nvSpPr>
        <dsp:cNvPr id="0" name=""/>
        <dsp:cNvSpPr/>
      </dsp:nvSpPr>
      <dsp:spPr>
        <a:xfrm>
          <a:off x="3686209" y="1621149"/>
          <a:ext cx="3015286" cy="191470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426F1-5FBE-4777-BA42-FD022F091216}">
      <dsp:nvSpPr>
        <dsp:cNvPr id="0" name=""/>
        <dsp:cNvSpPr/>
      </dsp:nvSpPr>
      <dsp:spPr>
        <a:xfrm>
          <a:off x="4021241" y="1939430"/>
          <a:ext cx="3015286" cy="19147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Sebagian kecil diserap Kembali oleh usus </a:t>
          </a:r>
          <a:r>
            <a:rPr lang="en-US" sz="2300" kern="1200">
              <a:sym typeface="Wingdings" panose="05000000000000000000" pitchFamily="2" charset="2"/>
            </a:rPr>
            <a:t></a:t>
          </a:r>
          <a:r>
            <a:rPr lang="en-US" sz="2300" kern="1200"/>
            <a:t> nantinya di eksresikan lagi dalam empedu dan ginjal </a:t>
          </a:r>
          <a:r>
            <a:rPr lang="en-US" sz="2300" kern="1200">
              <a:sym typeface="Wingdings" panose="05000000000000000000" pitchFamily="2" charset="2"/>
            </a:rPr>
            <a:t></a:t>
          </a:r>
          <a:r>
            <a:rPr lang="en-US" sz="2300" kern="1200"/>
            <a:t> urin</a:t>
          </a:r>
        </a:p>
      </dsp:txBody>
      <dsp:txXfrm>
        <a:off x="4077321" y="1995510"/>
        <a:ext cx="2903126" cy="18025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B0455-D7CA-41DD-9E64-1E82FA02FD9A}">
      <dsp:nvSpPr>
        <dsp:cNvPr id="0" name=""/>
        <dsp:cNvSpPr/>
      </dsp:nvSpPr>
      <dsp:spPr>
        <a:xfrm>
          <a:off x="1283" y="507350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BB3B4D-64FD-4EDD-B7DB-78EFF68222D2}">
      <dsp:nvSpPr>
        <dsp:cNvPr id="0" name=""/>
        <dsp:cNvSpPr/>
      </dsp:nvSpPr>
      <dsp:spPr>
        <a:xfrm>
          <a:off x="501904" y="982940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b="0" i="0" kern="1200"/>
            <a:t>wanita di atas usia 40 tahun (wanita berusia 37 tahun ke atas biasanya sudah ditawarkan tes ini) </a:t>
          </a:r>
          <a:endParaRPr lang="en-US" sz="2900" kern="1200"/>
        </a:p>
      </dsp:txBody>
      <dsp:txXfrm>
        <a:off x="585701" y="1066737"/>
        <a:ext cx="4337991" cy="2693452"/>
      </dsp:txXfrm>
    </dsp:sp>
    <dsp:sp modelId="{42ACAB61-41EC-4DA6-A29F-087E362AFA77}">
      <dsp:nvSpPr>
        <dsp:cNvPr id="0" name=""/>
        <dsp:cNvSpPr/>
      </dsp:nvSpPr>
      <dsp:spPr>
        <a:xfrm>
          <a:off x="5508110" y="507350"/>
          <a:ext cx="4505585" cy="286104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729D7-BC21-4A95-B4F7-15F5C9112CB0}">
      <dsp:nvSpPr>
        <dsp:cNvPr id="0" name=""/>
        <dsp:cNvSpPr/>
      </dsp:nvSpPr>
      <dsp:spPr>
        <a:xfrm>
          <a:off x="6008730" y="982940"/>
          <a:ext cx="4505585" cy="2861046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900" b="0" i="0" kern="1200"/>
            <a:t>wanita dengan riwayat kelainan kromosom di keluarganya, misalnya sindrom Down wanita yang telah memiliki anak dengan kelainan kromosom </a:t>
          </a:r>
          <a:endParaRPr lang="en-US" sz="2900" kern="1200"/>
        </a:p>
      </dsp:txBody>
      <dsp:txXfrm>
        <a:off x="6092527" y="1066737"/>
        <a:ext cx="4337991" cy="269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09E6-82FC-4976-8356-51814F25C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BD06E-4337-47C4-A44C-4EB934117B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49533-589B-4E8B-A529-FCD5B557A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64569-EC48-4BD1-8ADD-78A6FD5B3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ED3FE-8DE0-4D14-B5CE-BA9CDC91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16853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4E6B1-5894-4E47-8836-3FB479437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AA5678-4766-428A-B7AB-902A077FC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31384-843F-49FF-A109-E49AB8CE5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30E52-4316-484D-92CD-460074265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E365C-C1EA-4C67-A3D4-83B58E29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428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66FC0C-FDE5-41AC-97CB-D075E3821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655260-2543-45D2-BA03-5F6D73E63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83118-EF8C-4CB7-BB84-A64D213B4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BB781-07E4-4D7F-9C21-91D89D9A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83779-3175-4BAA-9CD7-03C511024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796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9EDD0-3CA9-429D-B124-E5A1C8CF6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5B600-B7A3-44A3-9D0A-6FA63E0C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C2771-9067-4696-9202-0530DD84C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C4038-9CDF-4670-8AA2-88C096CBE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710D1-602E-46F3-B8E9-B4F5D3FAD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215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F8C1-74A9-48D6-9EF6-37991E679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74DA7-95DF-4CB0-B53D-D5C8CE06B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E3851-E02C-4F65-A7D1-37116C10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AEC57-3E91-4FE2-A5C4-8E6D796C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0BFB-8A1C-487D-A779-8E35A99F0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6261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A2384-CDBA-4147-98CE-6C0FD6B46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BC494-175D-4907-A039-AE577EF0B0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EE1D0A-D4F5-4D9E-84A7-50620AFB1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48599-809A-4C1F-BBA1-ED112A80D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7CDE54-DB0F-43E1-9B55-EDEC358B6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560CA-F0C2-4C91-BA3A-660A9A24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695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1961-4AA0-41F7-9D36-857AE8084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733E2-595D-43D1-BE00-0666B20D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6A50E-B14C-4DFC-878B-A93E58A8E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28FDC-94AD-41CE-A3EC-061645A8D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96B24-4582-4E7C-A038-954294BE27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9D2761-8E76-4777-9CE9-E6AD4278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6B9C4-715A-4F0A-BACF-EA2AF7925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AD23A1-4C05-4235-9945-E00B79A02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709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16950-3216-4EDA-8A4F-98FED10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31898-ABC9-4E5F-A9DD-7F3C48CD9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96C430-59C3-4F1B-A3B2-ABA929B4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C4A640-3A45-4E9A-9FCB-6D43A2AB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458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337097-9CB6-4F5A-B496-D7DA47717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28B00-60C6-4967-95F0-309DD7A6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0B750-97E3-4EC3-8299-DEE3BF458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368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5E39A-1EDD-46E5-9D09-51C7AAE7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1C9C8-A12D-431C-8A0D-9F670221C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D2E4B6-998D-4572-AC42-3ED3477DC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D9F94-DF73-4E04-9889-227F10FDB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3B53D8-2A7B-4A7F-AA90-A76A68A47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5A0F2-1278-44F8-BEE0-F22C3A450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703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469CD-2B6A-4985-AFC6-A8EFE3BC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551257-2851-401F-B26A-D9B55DED1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6FA49-A6A7-4751-A44A-D76DFED2E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183A9-7BD1-4BF3-9A94-8BE8BE72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59A16-D0DC-4D8B-9A5B-54619E9E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C9C9A-E3D9-46B2-B7BA-CEC853D8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119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7DE729-C098-4CE1-8646-239AA1BD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E4DD8-D81A-433D-A8D4-CAB545CD0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16E4A-878A-40B2-9343-8904884B1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E161-8885-4F67-B4D1-07721670D459}" type="datetimeFigureOut">
              <a:rPr lang="en-ID" smtClean="0"/>
              <a:t>03/06/2021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6149A-AACE-4C7C-BFB6-48D838E254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16F13-96CE-41E0-AE4B-80F1CE49B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BA680-2324-4FC2-A89A-4318B90831F4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372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Rectangle 201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3B22A2-47FF-4C6D-96BF-0B12D3A1F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Metabolisme Bilirubin dan Pemeriksaan Cairan Ketuban</a:t>
            </a:r>
            <a:endParaRPr lang="en-ID" sz="6600">
              <a:solidFill>
                <a:srgbClr val="FFFFFF"/>
              </a:solidFill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D004D4-3189-4056-AA46-2A9F250DE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</a:rPr>
              <a:t>RA. Diva Berliana Denmar</a:t>
            </a:r>
          </a:p>
          <a:p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</a:rPr>
              <a:t>1810211107-B1</a:t>
            </a:r>
            <a:endParaRPr lang="en-ID" sz="26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7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BC0084-C0B9-4AA1-AA50-00723C63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Konjugasi Bilirubin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06649-958B-46F6-B157-E87563044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89918"/>
            <a:ext cx="8370393" cy="3300196"/>
          </a:xfrm>
        </p:spPr>
        <p:txBody>
          <a:bodyPr anchor="ctr">
            <a:normAutofit/>
          </a:bodyPr>
          <a:lstStyle/>
          <a:p>
            <a:r>
              <a:rPr lang="en-ID" sz="2600"/>
              <a:t>Konjugasi bilirubin dalam RE halus</a:t>
            </a:r>
          </a:p>
          <a:p>
            <a:r>
              <a:rPr lang="en-ID" sz="2600"/>
              <a:t>Tujuan konjugasi </a:t>
            </a:r>
            <a:r>
              <a:rPr lang="en-ID" sz="2600">
                <a:sym typeface="Wingdings" panose="05000000000000000000" pitchFamily="2" charset="2"/>
              </a:rPr>
              <a:t> supaya bilirubin berbentuk polar</a:t>
            </a:r>
          </a:p>
          <a:p>
            <a:r>
              <a:rPr lang="en-ID" sz="2600">
                <a:sym typeface="Wingdings" panose="05000000000000000000" pitchFamily="2" charset="2"/>
              </a:rPr>
              <a:t>Bilirubin akan dikonjugasi dengan asam glukoronat oleh 2 isoform enzim glukoronosiltransferase</a:t>
            </a:r>
          </a:p>
          <a:p>
            <a:r>
              <a:rPr lang="en-ID" sz="2600">
                <a:sym typeface="Wingdings" panose="05000000000000000000" pitchFamily="2" charset="2"/>
              </a:rPr>
              <a:t>Enzim ini diproduksi oleh fenobarbital</a:t>
            </a:r>
          </a:p>
          <a:p>
            <a:r>
              <a:rPr lang="en-ID" sz="2600"/>
              <a:t>Selanjutnya bilirubin terkonjugasi memasuki fase berikutnya yaitu sekresi di empedu</a:t>
            </a:r>
          </a:p>
          <a:p>
            <a:endParaRPr lang="en-ID" sz="26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63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E66AD42-EFB0-4E35-877C-CCDBDEF211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9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E2FD81-1656-4699-880E-22666F8BC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Konjugasi Bilirubin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8C23D08-61A8-49BB-B25E-D6CD011E11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0138991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00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F62D83-ABBB-4E0E-A199-922095C545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1813" y="643466"/>
            <a:ext cx="920837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21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462D13-7F02-4C70-98A9-F6DDC86DB47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380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4111931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B2F73-8EE1-47E6-92C0-2654F19C7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511188" cy="53684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Sekresi Bilirubin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274" y="446007"/>
            <a:ext cx="467630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6862" y="3494844"/>
            <a:ext cx="2104001" cy="290779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42143D4-25E2-4A8A-AC91-F6CB9C46A2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497749"/>
              </p:ext>
            </p:extLst>
          </p:nvPr>
        </p:nvGraphicFramePr>
        <p:xfrm>
          <a:off x="5093623" y="762000"/>
          <a:ext cx="4042310" cy="5368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0459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928D0-7F69-471D-B176-A93CD91C8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759200" cy="53684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Bilirubin dalam Usus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46007"/>
            <a:ext cx="6684131" cy="390942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CDECC-33AA-4917-99FE-B8C3F331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497" y="807709"/>
            <a:ext cx="6053804" cy="3219796"/>
          </a:xfrm>
        </p:spPr>
        <p:txBody>
          <a:bodyPr anchor="ctr">
            <a:normAutofit/>
          </a:bodyPr>
          <a:lstStyle/>
          <a:p>
            <a:r>
              <a:rPr lang="en-US" sz="2200"/>
              <a:t>Dalam lumen ileum terminalis, glukoronida akan dilepas oelh enzim bakteri beta glukoronidase</a:t>
            </a:r>
          </a:p>
          <a:p>
            <a:r>
              <a:rPr lang="en-US" sz="2200"/>
              <a:t>Enzim tersebut merupakan pigmen yang selanjutnya diireduksi oleh flora feses ,menjadi tetrapirol tak berwarna </a:t>
            </a:r>
            <a:r>
              <a:rPr lang="en-US" sz="2200">
                <a:sym typeface="Wingdings" panose="05000000000000000000" pitchFamily="2" charset="2"/>
              </a:rPr>
              <a:t> urobilinogen.</a:t>
            </a:r>
            <a:endParaRPr lang="en-ID" sz="2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5F61C1-E11D-4277-A3DB-09235ACE4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8" y="4538155"/>
            <a:ext cx="3256170" cy="1865376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64978" y="4535424"/>
            <a:ext cx="3263454" cy="1869241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174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EA5D38BD-791F-4E2F-A0E3-013960064D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12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381D6C-A895-402E-8F59-0674FF88B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Siklus Entero Hepatik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35AAA1F-7793-4D98-B7D9-CA629F715E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384127"/>
              </p:ext>
            </p:extLst>
          </p:nvPr>
        </p:nvGraphicFramePr>
        <p:xfrm>
          <a:off x="4933950" y="584200"/>
          <a:ext cx="6594475" cy="5519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286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8708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29FCEC-DA05-4DA9-B469-EE099E704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604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Urobilinogen </a:t>
            </a:r>
            <a:endParaRPr lang="en-ID" sz="3800">
              <a:solidFill>
                <a:srgbClr val="FFFFFF"/>
              </a:solidFill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18709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C28C3C94-960A-4123-8C71-ABF7C9561B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10736"/>
              </p:ext>
            </p:extLst>
          </p:nvPr>
        </p:nvGraphicFramePr>
        <p:xfrm>
          <a:off x="80165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134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89721-383E-41F1-93F2-DAD5B9FED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Definisi Bilirubin</a:t>
            </a:r>
            <a:endParaRPr lang="en-ID" sz="38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C6EB231-A48E-4758-9F38-EB17F52AC5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2234608"/>
              </p:ext>
            </p:extLst>
          </p:nvPr>
        </p:nvGraphicFramePr>
        <p:xfrm>
          <a:off x="4379913" y="687388"/>
          <a:ext cx="7037387" cy="547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072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5E5305-D754-460D-88B3-CA4CF92BB1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4757" y="643466"/>
            <a:ext cx="944248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50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46F0E8-7F8B-4084-88DB-655FDD983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4315" y="643466"/>
            <a:ext cx="810336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365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588930-6EDD-4B75-9522-263555905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294" y="643466"/>
            <a:ext cx="740341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8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B062B-3CE9-440B-88F6-454D26FBA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Pemeriksaan Cairan Ketuban (amniosentesis)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97156-23B5-4475-AD33-B4664693E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2700"/>
              <a:t>Prosedur prenatal untuk </a:t>
            </a:r>
            <a:r>
              <a:rPr lang="en-ID" sz="2700" b="0" i="0">
                <a:effectLst/>
              </a:rPr>
              <a:t>memeriksa apakah ada kelainan janin (cacat lahir) seperti sindrom Down, fibrosis kistik atau spina bifida pada janin semasa kandungan. Dalam kebanyakan kasus, hasilnya normal. </a:t>
            </a:r>
          </a:p>
          <a:p>
            <a:r>
              <a:rPr lang="en-ID" sz="2700"/>
              <a:t>Teknik ini umumnya digunakan prosedur invasif untuk diagnosis prenatal pada trimester kedua kehamilan.</a:t>
            </a:r>
            <a:endParaRPr lang="en-ID" sz="2700" b="0" i="0">
              <a:effectLst/>
            </a:endParaRPr>
          </a:p>
          <a:p>
            <a:r>
              <a:rPr lang="en-ID" sz="2700" b="0" i="0">
                <a:effectLst/>
              </a:rPr>
              <a:t>Amniocentesis hanya dilakukan pada wanita yang dianggap lebih berisiko melahirkan anak dengan cacat lahir.</a:t>
            </a:r>
            <a:endParaRPr lang="en-ID" sz="2700"/>
          </a:p>
        </p:txBody>
      </p:sp>
    </p:spTree>
    <p:extLst>
      <p:ext uri="{BB962C8B-B14F-4D97-AF65-F5344CB8AC3E}">
        <p14:creationId xmlns:p14="http://schemas.microsoft.com/office/powerpoint/2010/main" val="1183399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7BBE1D-AF47-4377-847A-588ACEEB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Faktor Resiko</a:t>
            </a:r>
            <a:endParaRPr lang="en-ID" sz="520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EB619B-DCF8-4161-944E-687203B293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2346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6371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15BF71-5CE8-4E68-AEF4-90FB2D177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3" r="2363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17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BBC1B-7A83-45C3-AFA1-691E42BA2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Amnionsentesis</a:t>
            </a:r>
            <a:endParaRPr lang="en-ID" sz="32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07DED-BB5F-4B01-BF75-524AED612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r>
              <a:rPr lang="en-ID" sz="2600"/>
              <a:t>Prosedur ini dilakukan dengan cara insersi jarum 20-22 gauge melalui kulit abdomen ibu dan uterus menuju ke dalam kantung amnion, kemudian dilakukan aspirasi cairan amnion (tidak lebih dari 20-30 ml) yang berisi sel fetus. </a:t>
            </a:r>
          </a:p>
          <a:p>
            <a:r>
              <a:rPr lang="en-ID" sz="2600"/>
              <a:t>Prosedur ini umumnya dilakukan pada usia gestasi 16 minggu, dapat dilakukan antara minggu 9- 14 yang disebut dengan early amniocentesis, namun cairan amnion masih sedikit dan biasanya dilakukan untuk penelitian sitogenik. </a:t>
            </a:r>
          </a:p>
          <a:p>
            <a:r>
              <a:rPr lang="en-ID" sz="2600"/>
              <a:t>Pemeriksaan ini biasanya dituntun menggunakan ultrasound. </a:t>
            </a:r>
          </a:p>
        </p:txBody>
      </p:sp>
    </p:spTree>
    <p:extLst>
      <p:ext uri="{BB962C8B-B14F-4D97-AF65-F5344CB8AC3E}">
        <p14:creationId xmlns:p14="http://schemas.microsoft.com/office/powerpoint/2010/main" val="2183518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, text, whiteboard&#10;&#10;Description automatically generated">
            <a:extLst>
              <a:ext uri="{FF2B5EF4-FFF2-40B4-BE49-F238E27FC236}">
                <a16:creationId xmlns:a16="http://schemas.microsoft.com/office/drawing/2014/main" id="{25FEF6F9-2031-4C05-9BB1-C78E818A2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78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5FD368DA-BB64-4935-BE5F-C756DF759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09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93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13D1F1D-D473-4921-9080-3785B8D96A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5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4111931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200477-6FA4-4AE1-911E-E41B2A4AD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511188" cy="53684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Langkah Metabolisme Bilirubin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274" y="446007"/>
            <a:ext cx="467630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EF16C-E639-4FB0-8553-02F23DAFB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623" y="762000"/>
            <a:ext cx="4042310" cy="5368412"/>
          </a:xfrm>
        </p:spPr>
        <p:txBody>
          <a:bodyPr anchor="ctr">
            <a:normAutofit/>
          </a:bodyPr>
          <a:lstStyle/>
          <a:p>
            <a:r>
              <a:rPr lang="en-ID" sz="2400"/>
              <a:t>pembentukan bilirubin</a:t>
            </a:r>
          </a:p>
          <a:p>
            <a:r>
              <a:rPr lang="en-ID" sz="2400"/>
              <a:t>transportasi bilirubin</a:t>
            </a:r>
          </a:p>
          <a:p>
            <a:r>
              <a:rPr lang="en-ID" sz="2400"/>
              <a:t>konjugasi bilirubin</a:t>
            </a:r>
          </a:p>
          <a:p>
            <a:r>
              <a:rPr lang="en-ID" sz="2400"/>
              <a:t>Sekresi bilirubin</a:t>
            </a:r>
          </a:p>
          <a:p>
            <a:r>
              <a:rPr lang="en-ID" sz="2400"/>
              <a:t>ekskresi bilirubin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D09B-BC3A-45C0-AF8E-950F364CD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488" y="448056"/>
            <a:ext cx="2103120" cy="290779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6862" y="3494844"/>
            <a:ext cx="2104001" cy="290779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1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4111931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A3B6B-6B92-4622-91A7-25822C3C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511188" cy="536841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Komplikasi (jarang terjadi)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274" y="446007"/>
            <a:ext cx="467630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046BD-70B5-4B34-BD58-72E10E5A8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623" y="762000"/>
            <a:ext cx="4042310" cy="5368412"/>
          </a:xfrm>
        </p:spPr>
        <p:txBody>
          <a:bodyPr anchor="ctr">
            <a:normAutofit/>
          </a:bodyPr>
          <a:lstStyle/>
          <a:p>
            <a:pPr fontAlgn="base"/>
            <a:r>
              <a:rPr lang="en-ID" sz="2200" b="0" i="0">
                <a:effectLst/>
              </a:rPr>
              <a:t>keguguran</a:t>
            </a:r>
          </a:p>
          <a:p>
            <a:pPr fontAlgn="base"/>
            <a:r>
              <a:rPr lang="en-ID" sz="2200" b="0" i="0">
                <a:effectLst/>
              </a:rPr>
              <a:t>bercak vagina atau perdarahan</a:t>
            </a:r>
          </a:p>
          <a:p>
            <a:pPr fontAlgn="base"/>
            <a:r>
              <a:rPr lang="en-ID" sz="2200" b="0" i="0">
                <a:effectLst/>
              </a:rPr>
              <a:t>ketuban pecah secara dini</a:t>
            </a:r>
          </a:p>
          <a:p>
            <a:pPr fontAlgn="base"/>
            <a:r>
              <a:rPr lang="en-ID" sz="2200" b="0" i="0">
                <a:effectLst/>
              </a:rPr>
              <a:t>infeksi dalam rahim </a:t>
            </a:r>
          </a:p>
          <a:p>
            <a:pPr fontAlgn="base"/>
            <a:r>
              <a:rPr lang="en-ID" sz="2200" b="0" i="0">
                <a:effectLst/>
              </a:rPr>
              <a:t>ketidaknyamanan atau kram</a:t>
            </a:r>
          </a:p>
          <a:p>
            <a:pPr fontAlgn="base"/>
            <a:r>
              <a:rPr lang="en-ID" sz="2200" b="0" i="0">
                <a:effectLst/>
              </a:rPr>
              <a:t>cedera pada bayi </a:t>
            </a:r>
          </a:p>
          <a:p>
            <a:pPr fontAlgn="base"/>
            <a:r>
              <a:rPr lang="en-ID" sz="2200" b="0" i="0">
                <a:effectLst/>
              </a:rPr>
              <a:t>kegagalan mendapatkan cairan pada upaya pertama</a:t>
            </a:r>
          </a:p>
          <a:p>
            <a:pPr fontAlgn="base"/>
            <a:r>
              <a:rPr lang="en-ID" sz="2200" b="0" i="0">
                <a:effectLst/>
              </a:rPr>
              <a:t>cairan gagal dicek</a:t>
            </a:r>
          </a:p>
          <a:p>
            <a:pPr fontAlgn="base"/>
            <a:r>
              <a:rPr lang="en-ID" sz="2200" b="0" i="0">
                <a:effectLst/>
              </a:rPr>
              <a:t>hasil tidak pasti</a:t>
            </a:r>
          </a:p>
          <a:p>
            <a:pPr fontAlgn="base"/>
            <a:r>
              <a:rPr lang="en-ID" sz="2200" b="0" i="0">
                <a:effectLst/>
              </a:rPr>
              <a:t>cairan yang diambil bernoda darah</a:t>
            </a:r>
          </a:p>
          <a:p>
            <a:endParaRPr lang="en-ID" sz="2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D09B-BC3A-45C0-AF8E-950F364CD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488" y="448056"/>
            <a:ext cx="2103120" cy="290779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6862" y="3494844"/>
            <a:ext cx="2104001" cy="290779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25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12D54-D2FB-4274-BEF3-0CAE8FFF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Pembentukan Bilirubin (Katabolisme Heme)</a:t>
            </a:r>
            <a:endParaRPr lang="en-ID">
              <a:solidFill>
                <a:srgbClr val="FFFFFF"/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32CC499-2D06-4DC3-8408-E0AD153D1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2700"/>
              <a:t>Terjadi penguraian heme di sel retikuloendotel, limpa, dan sumtul oleh enzim heme oksigenase</a:t>
            </a:r>
          </a:p>
          <a:p>
            <a:r>
              <a:rPr lang="en-US" sz="2700"/>
              <a:t>Hemoglobin </a:t>
            </a:r>
            <a:r>
              <a:rPr lang="en-US" sz="2700">
                <a:sym typeface="Wingdings" panose="05000000000000000000" pitchFamily="2" charset="2"/>
              </a:rPr>
              <a:t> heme + globin</a:t>
            </a:r>
            <a:endParaRPr lang="en-US" sz="2700"/>
          </a:p>
          <a:p>
            <a:r>
              <a:rPr lang="en-US" sz="2700"/>
              <a:t>Enzim hem oksigenase ditambahkan </a:t>
            </a:r>
            <a:r>
              <a:rPr lang="en-US" sz="2700">
                <a:sym typeface="Wingdings" panose="05000000000000000000" pitchFamily="2" charset="2"/>
              </a:rPr>
              <a:t>pada heme  biliverdin</a:t>
            </a:r>
            <a:endParaRPr lang="en-US" sz="2700"/>
          </a:p>
          <a:p>
            <a:r>
              <a:rPr lang="en-ID" sz="2700"/>
              <a:t>Biliverdin akan direduksi menjadi bilirubin dengan enzim  biliverdin reduktase</a:t>
            </a:r>
          </a:p>
        </p:txBody>
      </p:sp>
    </p:spTree>
    <p:extLst>
      <p:ext uri="{BB962C8B-B14F-4D97-AF65-F5344CB8AC3E}">
        <p14:creationId xmlns:p14="http://schemas.microsoft.com/office/powerpoint/2010/main" val="521101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BEF26B-DEF8-42C2-BB1F-8DA24B8112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2403" y="643466"/>
            <a:ext cx="79871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1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7F62BE-40FD-4479-8424-2B8719B4A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6212" y="643466"/>
            <a:ext cx="711957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2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5A915-48DA-4999-8CDF-1E3CEF2B4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Sumber Bilirubin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41E101C2-4C27-4E29-BC02-7162A0A4C2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52117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302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0"/>
            <a:ext cx="3904488" cy="4233672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2658D-F294-4BBF-AF0D-A0A97B921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15568"/>
            <a:ext cx="3364992" cy="28437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Transpor Bilirubin di Hepar</a:t>
            </a:r>
          </a:p>
        </p:txBody>
      </p:sp>
      <p:sp>
        <p:nvSpPr>
          <p:cNvPr id="44" name="Rectangle 3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846320"/>
            <a:ext cx="2395728" cy="1563624"/>
          </a:xfrm>
          <a:prstGeom prst="rect">
            <a:avLst/>
          </a:prstGeom>
          <a:solidFill>
            <a:schemeClr val="accent1">
              <a:alpha val="94902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38">
            <a:extLst>
              <a:ext uri="{FF2B5EF4-FFF2-40B4-BE49-F238E27FC236}">
                <a16:creationId xmlns:a16="http://schemas.microsoft.com/office/drawing/2014/main" id="{2C910467-8185-45DD-B8A2-A88DF20DF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1995" y="450221"/>
            <a:ext cx="7207948" cy="5948859"/>
          </a:xfrm>
          <a:prstGeom prst="rect">
            <a:avLst/>
          </a:prstGeom>
          <a:solidFill>
            <a:srgbClr val="7F7F7F">
              <a:alpha val="24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7520" y="4835010"/>
            <a:ext cx="1349026" cy="157276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08D044-4CEE-4000-B11D-0AC2125D1C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892208"/>
              </p:ext>
            </p:extLst>
          </p:nvPr>
        </p:nvGraphicFramePr>
        <p:xfrm>
          <a:off x="5042848" y="643467"/>
          <a:ext cx="6489510" cy="525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3452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Diagram, venn diagram&#10;&#10;Description automatically generated">
            <a:extLst>
              <a:ext uri="{FF2B5EF4-FFF2-40B4-BE49-F238E27FC236}">
                <a16:creationId xmlns:a16="http://schemas.microsoft.com/office/drawing/2014/main" id="{CA8CB62F-B680-4415-9EC8-288DF807EC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522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682</Words>
  <Application>Microsoft Office PowerPoint</Application>
  <PresentationFormat>Widescreen</PresentationFormat>
  <Paragraphs>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Office Theme</vt:lpstr>
      <vt:lpstr>Metabolisme Bilirubin dan Pemeriksaan Cairan Ketuban</vt:lpstr>
      <vt:lpstr>Definisi Bilirubin</vt:lpstr>
      <vt:lpstr>Langkah Metabolisme Bilirubin</vt:lpstr>
      <vt:lpstr>Pembentukan Bilirubin (Katabolisme Heme)</vt:lpstr>
      <vt:lpstr>PowerPoint Presentation</vt:lpstr>
      <vt:lpstr>PowerPoint Presentation</vt:lpstr>
      <vt:lpstr>Sumber Bilirubin</vt:lpstr>
      <vt:lpstr>Transpor Bilirubin di Hepar</vt:lpstr>
      <vt:lpstr>PowerPoint Presentation</vt:lpstr>
      <vt:lpstr>Konjugasi Bilirubin</vt:lpstr>
      <vt:lpstr>PowerPoint Presentation</vt:lpstr>
      <vt:lpstr>Konjugasi Bilirubin</vt:lpstr>
      <vt:lpstr>PowerPoint Presentation</vt:lpstr>
      <vt:lpstr>PowerPoint Presentation</vt:lpstr>
      <vt:lpstr>Sekresi Bilirubin</vt:lpstr>
      <vt:lpstr>Bilirubin dalam Usus</vt:lpstr>
      <vt:lpstr>PowerPoint Presentation</vt:lpstr>
      <vt:lpstr>Siklus Entero Hepatik</vt:lpstr>
      <vt:lpstr>Urobilinogen </vt:lpstr>
      <vt:lpstr>PowerPoint Presentation</vt:lpstr>
      <vt:lpstr>PowerPoint Presentation</vt:lpstr>
      <vt:lpstr>PowerPoint Presentation</vt:lpstr>
      <vt:lpstr>Pemeriksaan Cairan Ketuban (amniosentesis)</vt:lpstr>
      <vt:lpstr>Faktor Resiko</vt:lpstr>
      <vt:lpstr>PowerPoint Presentation</vt:lpstr>
      <vt:lpstr>Amnionsentesis</vt:lpstr>
      <vt:lpstr>PowerPoint Presentation</vt:lpstr>
      <vt:lpstr>PowerPoint Presentation</vt:lpstr>
      <vt:lpstr>PowerPoint Presentation</vt:lpstr>
      <vt:lpstr>Komplikasi (jarang terjadi)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Metabolisme Bilirubin dan Pemeriksaan Cairan Ketuban</dc:title>
  <dc:creator>05111840000149@mahasiswa.integra.its.ac.id</dc:creator>
  <cp:lastModifiedBy>05111840000149@mahasiswa.integra.its.ac.id</cp:lastModifiedBy>
  <cp:revision>12</cp:revision>
  <dcterms:created xsi:type="dcterms:W3CDTF">2021-05-31T03:59:08Z</dcterms:created>
  <dcterms:modified xsi:type="dcterms:W3CDTF">2021-06-03T01:56:18Z</dcterms:modified>
</cp:coreProperties>
</file>