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1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9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3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8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2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8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8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6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7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4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2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84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D8C6F9A-6809-4891-9DD4-6E012C13FD19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7C0BD22-08FF-4141-BE47-090E5CF2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C7B1-C76D-46CC-8E6B-DF6D9FC95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Asfiksia</a:t>
            </a:r>
            <a:r>
              <a:rPr lang="en-US" dirty="0"/>
              <a:t> Neonatorum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D980A-1592-4E0E-8B5E-EB8CCC3B9E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Johannes </a:t>
            </a:r>
            <a:r>
              <a:rPr lang="en-US" dirty="0" err="1"/>
              <a:t>Yulason</a:t>
            </a:r>
            <a:r>
              <a:rPr lang="en-US" dirty="0"/>
              <a:t> </a:t>
            </a:r>
            <a:r>
              <a:rPr lang="en-US" dirty="0" err="1"/>
              <a:t>Christyan</a:t>
            </a:r>
            <a:r>
              <a:rPr lang="en-US" dirty="0"/>
              <a:t> Lubis</a:t>
            </a:r>
          </a:p>
          <a:p>
            <a:r>
              <a:rPr lang="en-US" dirty="0"/>
              <a:t>1810211032</a:t>
            </a:r>
          </a:p>
          <a:p>
            <a:r>
              <a:rPr lang="en-US" dirty="0"/>
              <a:t>A2</a:t>
            </a:r>
          </a:p>
        </p:txBody>
      </p:sp>
    </p:spTree>
    <p:extLst>
      <p:ext uri="{BB962C8B-B14F-4D97-AF65-F5344CB8AC3E}">
        <p14:creationId xmlns:p14="http://schemas.microsoft.com/office/powerpoint/2010/main" val="4125305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5282-03AC-454B-BCF7-B0470A268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6FF58-0497-48CF-9904-8576AA834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eriod"/>
            </a:pPr>
            <a:r>
              <a:rPr lang="en-US" dirty="0"/>
              <a:t>Riwayat </a:t>
            </a:r>
            <a:r>
              <a:rPr lang="en-US" dirty="0" err="1"/>
              <a:t>kehamilan</a:t>
            </a:r>
            <a:r>
              <a:rPr lang="en-US" dirty="0"/>
              <a:t> dan </a:t>
            </a:r>
            <a:r>
              <a:rPr lang="en-US" dirty="0" err="1"/>
              <a:t>melahirkan</a:t>
            </a:r>
            <a:r>
              <a:rPr lang="en-US" dirty="0"/>
              <a:t> :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asfiksia</a:t>
            </a:r>
            <a:r>
              <a:rPr lang="en-US" dirty="0"/>
              <a:t> </a:t>
            </a:r>
            <a:r>
              <a:rPr lang="en-US" dirty="0" err="1"/>
              <a:t>neonatus</a:t>
            </a:r>
            <a:r>
              <a:rPr lang="en-US" dirty="0"/>
              <a:t> </a:t>
            </a:r>
          </a:p>
          <a:p>
            <a:pPr marL="514350" indent="-514350">
              <a:buAutoNum type="alphaLcPeriod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asfiksia</a:t>
            </a:r>
            <a:r>
              <a:rPr lang="en-US" dirty="0"/>
              <a:t> </a:t>
            </a:r>
          </a:p>
          <a:p>
            <a:pPr lvl="2"/>
            <a:r>
              <a:rPr lang="en-US" i="0" dirty="0" err="1"/>
              <a:t>Sianosis</a:t>
            </a:r>
            <a:r>
              <a:rPr lang="en-US" i="0" dirty="0"/>
              <a:t>/</a:t>
            </a:r>
            <a:r>
              <a:rPr lang="en-US" i="0" dirty="0" err="1"/>
              <a:t>pucat</a:t>
            </a:r>
            <a:r>
              <a:rPr lang="en-US" i="0" dirty="0"/>
              <a:t> </a:t>
            </a:r>
          </a:p>
          <a:p>
            <a:pPr lvl="2"/>
            <a:r>
              <a:rPr lang="en-US" i="0" dirty="0" err="1"/>
              <a:t>Tangisan</a:t>
            </a:r>
            <a:r>
              <a:rPr lang="en-US" i="0" dirty="0"/>
              <a:t> </a:t>
            </a:r>
            <a:r>
              <a:rPr lang="en-US" i="0" dirty="0" err="1"/>
              <a:t>lemah</a:t>
            </a:r>
            <a:r>
              <a:rPr lang="en-US" i="0" dirty="0"/>
              <a:t> </a:t>
            </a:r>
          </a:p>
          <a:p>
            <a:pPr lvl="2"/>
            <a:r>
              <a:rPr lang="en-US" i="0" dirty="0" err="1"/>
              <a:t>Denyut</a:t>
            </a:r>
            <a:r>
              <a:rPr lang="en-US" i="0" dirty="0"/>
              <a:t> </a:t>
            </a:r>
            <a:r>
              <a:rPr lang="en-US" i="0" dirty="0" err="1"/>
              <a:t>jantung</a:t>
            </a:r>
            <a:r>
              <a:rPr lang="en-US" i="0" dirty="0"/>
              <a:t> &lt; 100x/</a:t>
            </a:r>
            <a:r>
              <a:rPr lang="en-US" i="0" dirty="0" err="1"/>
              <a:t>menit</a:t>
            </a:r>
            <a:r>
              <a:rPr lang="en-US" i="0" dirty="0"/>
              <a:t> </a:t>
            </a:r>
          </a:p>
          <a:p>
            <a:pPr lvl="2"/>
            <a:r>
              <a:rPr lang="en-US" i="0" dirty="0"/>
              <a:t>Tonus </a:t>
            </a:r>
            <a:r>
              <a:rPr lang="en-US" i="0" dirty="0" err="1"/>
              <a:t>otot</a:t>
            </a:r>
            <a:r>
              <a:rPr lang="en-US" i="0" dirty="0"/>
              <a:t> dan </a:t>
            </a:r>
            <a:r>
              <a:rPr lang="en-US" i="0" dirty="0" err="1"/>
              <a:t>refleks</a:t>
            </a:r>
            <a:r>
              <a:rPr lang="en-US" i="0" dirty="0"/>
              <a:t> </a:t>
            </a:r>
            <a:r>
              <a:rPr lang="en-US" i="0" dirty="0" err="1"/>
              <a:t>lemah</a:t>
            </a:r>
            <a:r>
              <a:rPr lang="en-US" i="0" dirty="0"/>
              <a:t> </a:t>
            </a:r>
          </a:p>
          <a:p>
            <a:pPr lvl="2"/>
            <a:r>
              <a:rPr lang="en-US" i="0" dirty="0" err="1"/>
              <a:t>Gangguan</a:t>
            </a:r>
            <a:r>
              <a:rPr lang="en-US" i="0" dirty="0"/>
              <a:t> </a:t>
            </a:r>
            <a:r>
              <a:rPr lang="en-US" i="0" dirty="0" err="1"/>
              <a:t>pernapasan</a:t>
            </a:r>
            <a:r>
              <a:rPr lang="en-US" i="0" dirty="0"/>
              <a:t> (</a:t>
            </a:r>
            <a:r>
              <a:rPr lang="en-US" i="0" dirty="0" err="1"/>
              <a:t>terengah-engah</a:t>
            </a:r>
            <a:r>
              <a:rPr lang="en-US" i="0" dirty="0"/>
              <a:t>/</a:t>
            </a:r>
            <a:r>
              <a:rPr lang="en-US" i="0" dirty="0" err="1"/>
              <a:t>megap-megap</a:t>
            </a:r>
            <a:r>
              <a:rPr lang="en-US" i="0" dirty="0"/>
              <a:t>/</a:t>
            </a:r>
            <a:r>
              <a:rPr lang="en-US" i="0" dirty="0" err="1"/>
              <a:t>lemah</a:t>
            </a:r>
            <a:r>
              <a:rPr lang="en-US" i="0" dirty="0"/>
              <a:t>/ </a:t>
            </a:r>
            <a:r>
              <a:rPr lang="en-US" i="0" dirty="0" err="1"/>
              <a:t>tdk</a:t>
            </a:r>
            <a:r>
              <a:rPr lang="en-US" i="0" dirty="0"/>
              <a:t> </a:t>
            </a:r>
            <a:r>
              <a:rPr lang="en-US" i="0" dirty="0" err="1"/>
              <a:t>bernapas</a:t>
            </a:r>
            <a:r>
              <a:rPr lang="en-US" i="0" dirty="0"/>
              <a:t>)</a:t>
            </a:r>
            <a:r>
              <a:rPr lang="en-US" dirty="0"/>
              <a:t> </a:t>
            </a:r>
          </a:p>
          <a:p>
            <a:pPr marL="514350" indent="-514350">
              <a:buAutoNum type="alphaLcPeriod"/>
            </a:pPr>
            <a:r>
              <a:rPr lang="en-US" dirty="0"/>
              <a:t>APGAR Score 0 – 3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pPr marL="514350" indent="-514350">
              <a:buAutoNum type="alphaLcPeriod"/>
            </a:pPr>
            <a:r>
              <a:rPr lang="en-US" dirty="0"/>
              <a:t>pH </a:t>
            </a:r>
            <a:r>
              <a:rPr lang="en-US" dirty="0" err="1"/>
              <a:t>darah</a:t>
            </a:r>
            <a:r>
              <a:rPr lang="en-US" dirty="0"/>
              <a:t> &lt; 7.0 (</a:t>
            </a:r>
            <a:r>
              <a:rPr lang="en-US" dirty="0" err="1"/>
              <a:t>arteri</a:t>
            </a:r>
            <a:r>
              <a:rPr lang="en-US" dirty="0"/>
              <a:t> umbilical) </a:t>
            </a:r>
          </a:p>
        </p:txBody>
      </p:sp>
    </p:spTree>
    <p:extLst>
      <p:ext uri="{BB962C8B-B14F-4D97-AF65-F5344CB8AC3E}">
        <p14:creationId xmlns:p14="http://schemas.microsoft.com/office/powerpoint/2010/main" val="641269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E8BE4-9A15-46E6-A714-1C972E98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8A033-B4D1-4AA0-8A05-D3A32101A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Tindakan </a:t>
            </a:r>
            <a:r>
              <a:rPr lang="en-US" dirty="0" err="1"/>
              <a:t>resusitasi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dirty="0" err="1"/>
              <a:t>Stabilisasi</a:t>
            </a:r>
            <a:endParaRPr lang="en-US" dirty="0"/>
          </a:p>
          <a:p>
            <a:r>
              <a:rPr lang="en-US" dirty="0"/>
              <a:t>Airway</a:t>
            </a:r>
          </a:p>
          <a:p>
            <a:r>
              <a:rPr lang="en-US" dirty="0"/>
              <a:t>Breathing</a:t>
            </a:r>
          </a:p>
          <a:p>
            <a:r>
              <a:rPr lang="en-US" dirty="0"/>
              <a:t>Circulation</a:t>
            </a:r>
          </a:p>
        </p:txBody>
      </p:sp>
    </p:spTree>
    <p:extLst>
      <p:ext uri="{BB962C8B-B14F-4D97-AF65-F5344CB8AC3E}">
        <p14:creationId xmlns:p14="http://schemas.microsoft.com/office/powerpoint/2010/main" val="2755630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165BD-50E7-4D81-9FB5-8315ACFD5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Stabilitasi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C7BB4-F778-4478-AE41-0785E8ED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Mengeringkan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kehangatan</a:t>
            </a:r>
            <a:r>
              <a:rPr lang="en-US" dirty="0"/>
              <a:t> dengan </a:t>
            </a: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pemancar</a:t>
            </a:r>
            <a:r>
              <a:rPr lang="en-US" dirty="0"/>
              <a:t> </a:t>
            </a:r>
            <a:r>
              <a:rPr lang="en-US" dirty="0" err="1"/>
              <a:t>panas</a:t>
            </a:r>
            <a:r>
              <a:rPr lang="en-US" dirty="0"/>
              <a:t> (radiant warmer)</a:t>
            </a:r>
          </a:p>
          <a:p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telanjang</a:t>
            </a:r>
            <a:r>
              <a:rPr lang="en-US" dirty="0"/>
              <a:t> agar </a:t>
            </a:r>
            <a:r>
              <a:rPr lang="en-US" dirty="0" err="1"/>
              <a:t>panas</a:t>
            </a:r>
            <a:r>
              <a:rPr lang="en-US" dirty="0"/>
              <a:t> dapat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dan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60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4FBB0-E7FE-454B-9102-5EEAF687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9F8E7-9530-4507-8C88-7AB454341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5419344" cy="3766185"/>
          </a:xfrm>
        </p:spPr>
        <p:txBody>
          <a:bodyPr/>
          <a:lstStyle/>
          <a:p>
            <a:r>
              <a:rPr lang="en-US" dirty="0" err="1"/>
              <a:t>Memposisikan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telentang</a:t>
            </a:r>
            <a:r>
              <a:rPr lang="en-US" dirty="0"/>
              <a:t> dengan </a:t>
            </a:r>
            <a:r>
              <a:rPr lang="en-US" dirty="0" err="1"/>
              <a:t>leher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tengadah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menghidu</a:t>
            </a:r>
            <a:r>
              <a:rPr lang="en-US" dirty="0"/>
              <a:t> agar </a:t>
            </a:r>
            <a:r>
              <a:rPr lang="en-US" dirty="0" err="1"/>
              <a:t>posisi</a:t>
            </a:r>
            <a:r>
              <a:rPr lang="en-US" dirty="0"/>
              <a:t> faring, </a:t>
            </a:r>
            <a:r>
              <a:rPr lang="en-US" dirty="0" err="1"/>
              <a:t>laring</a:t>
            </a:r>
            <a:r>
              <a:rPr lang="en-US" dirty="0"/>
              <a:t>, dan </a:t>
            </a:r>
            <a:r>
              <a:rPr lang="en-US" dirty="0" err="1"/>
              <a:t>trakea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garis </a:t>
            </a:r>
            <a:r>
              <a:rPr lang="en-US" dirty="0" err="1"/>
              <a:t>lurus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.</a:t>
            </a:r>
          </a:p>
          <a:p>
            <a:r>
              <a:rPr lang="en-US" dirty="0" err="1"/>
              <a:t>Membersihkan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napas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aspirasi</a:t>
            </a:r>
            <a:r>
              <a:rPr lang="en-US" dirty="0"/>
              <a:t> </a:t>
            </a:r>
            <a:r>
              <a:rPr lang="en-US" dirty="0" err="1"/>
              <a:t>mekonium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C92C78-17B4-41DA-B905-BF7FF68D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3611" y="1641877"/>
            <a:ext cx="6105809" cy="405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42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33D6-9A29-44C1-A04B-0B7F58A42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ABDD-7AF1-47DC-A462-D1F31FEAA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5419344" cy="3766185"/>
          </a:xfrm>
        </p:spPr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taktil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,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menepuk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menyentil</a:t>
            </a:r>
            <a:r>
              <a:rPr lang="en-US" dirty="0"/>
              <a:t> </a:t>
            </a:r>
            <a:r>
              <a:rPr lang="en-US" dirty="0" err="1"/>
              <a:t>telapak</a:t>
            </a:r>
            <a:r>
              <a:rPr lang="en-US" dirty="0"/>
              <a:t> kaki, </a:t>
            </a:r>
            <a:r>
              <a:rPr lang="en-US" dirty="0" err="1"/>
              <a:t>atau</a:t>
            </a:r>
            <a:r>
              <a:rPr lang="en-US" dirty="0"/>
              <a:t> dengan </a:t>
            </a:r>
            <a:r>
              <a:rPr lang="en-US" dirty="0" err="1"/>
              <a:t>menggosok</a:t>
            </a:r>
            <a:r>
              <a:rPr lang="en-US" dirty="0"/>
              <a:t> </a:t>
            </a:r>
            <a:r>
              <a:rPr lang="en-US" dirty="0" err="1"/>
              <a:t>punggung</a:t>
            </a:r>
            <a:r>
              <a:rPr lang="en-US" dirty="0"/>
              <a:t>,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ekstremitas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suplai</a:t>
            </a:r>
            <a:r>
              <a:rPr lang="en-US" dirty="0"/>
              <a:t> </a:t>
            </a:r>
            <a:r>
              <a:rPr lang="en-US" dirty="0" err="1"/>
              <a:t>oksigen</a:t>
            </a:r>
            <a:endParaRPr lang="en-US" dirty="0"/>
          </a:p>
          <a:p>
            <a:r>
              <a:rPr lang="en-US" dirty="0"/>
              <a:t>Jika tidak </a:t>
            </a:r>
            <a:r>
              <a:rPr lang="en-US" dirty="0" err="1"/>
              <a:t>berhasil</a:t>
            </a:r>
            <a:r>
              <a:rPr lang="en-US" dirty="0"/>
              <a:t>,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ventilasi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(VTP),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sungkup</a:t>
            </a:r>
            <a:r>
              <a:rPr lang="en-US" dirty="0"/>
              <a:t> dan </a:t>
            </a:r>
            <a:r>
              <a:rPr lang="en-US" dirty="0" err="1"/>
              <a:t>balon</a:t>
            </a:r>
            <a:r>
              <a:rPr lang="en-US" dirty="0"/>
              <a:t> pipa ET dan </a:t>
            </a:r>
            <a:r>
              <a:rPr lang="en-US" dirty="0" err="1"/>
              <a:t>balon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(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713799-3AF6-42A2-92E1-DEFAF153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434" y="1346929"/>
            <a:ext cx="5498695" cy="41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1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E826-BE90-415F-8810-6BC1B218E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124BC-0930-46BC-9A9E-0A167BDDA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5867936" cy="3766185"/>
          </a:xfrm>
        </p:spPr>
        <p:txBody>
          <a:bodyPr>
            <a:normAutofit/>
          </a:bodyPr>
          <a:lstStyle/>
          <a:p>
            <a:r>
              <a:rPr lang="en-US" dirty="0" err="1"/>
              <a:t>Kompresi</a:t>
            </a:r>
            <a:r>
              <a:rPr lang="en-US" dirty="0"/>
              <a:t> dada</a:t>
            </a:r>
          </a:p>
          <a:p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&lt; 60 x/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VTP </a:t>
            </a:r>
            <a:r>
              <a:rPr lang="en-US" dirty="0" err="1"/>
              <a:t>adekuat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30 </a:t>
            </a:r>
            <a:r>
              <a:rPr lang="en-US" dirty="0" err="1"/>
              <a:t>menit</a:t>
            </a:r>
            <a:endParaRPr lang="en-US" dirty="0"/>
          </a:p>
          <a:p>
            <a:r>
              <a:rPr lang="en-US" dirty="0" err="1"/>
              <a:t>Tekanan</a:t>
            </a:r>
            <a:r>
              <a:rPr lang="en-US" dirty="0"/>
              <a:t> pada 1/3 </a:t>
            </a:r>
            <a:r>
              <a:rPr lang="en-US" dirty="0" err="1"/>
              <a:t>bawah</a:t>
            </a:r>
            <a:r>
              <a:rPr lang="en-US" dirty="0"/>
              <a:t> sternum dengan </a:t>
            </a:r>
            <a:r>
              <a:rPr lang="en-US" dirty="0" err="1"/>
              <a:t>kedalaman</a:t>
            </a:r>
            <a:r>
              <a:rPr lang="en-US" dirty="0"/>
              <a:t> 1/3 diameter </a:t>
            </a:r>
            <a:r>
              <a:rPr lang="en-US" dirty="0" err="1"/>
              <a:t>anter</a:t>
            </a:r>
            <a:r>
              <a:rPr lang="en-US" dirty="0"/>
              <a:t>-posterior dada</a:t>
            </a:r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kompresi</a:t>
            </a:r>
            <a:r>
              <a:rPr lang="en-US" dirty="0"/>
              <a:t> dengan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2 </a:t>
            </a:r>
            <a:r>
              <a:rPr lang="en-US" dirty="0" err="1"/>
              <a:t>jari</a:t>
            </a:r>
            <a:endParaRPr lang="en-US" dirty="0"/>
          </a:p>
          <a:p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kompresi</a:t>
            </a:r>
            <a:r>
              <a:rPr lang="en-US" dirty="0"/>
              <a:t> : VTP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3 :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08DD5-E8F2-428C-9594-8AA2D7E5B1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05"/>
          <a:stretch/>
        </p:blipFill>
        <p:spPr>
          <a:xfrm>
            <a:off x="6544593" y="412157"/>
            <a:ext cx="4436813" cy="603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200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1367A-8DAC-4634-9F11-70A62579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 dan </a:t>
            </a:r>
            <a:r>
              <a:rPr lang="en-US" dirty="0" err="1"/>
              <a:t>evaluasi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3D4EE-BEC5-430E-BF71-BA72B6845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30 </a:t>
            </a:r>
            <a:r>
              <a:rPr lang="en-US" dirty="0" err="1"/>
              <a:t>detik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resusitasi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.</a:t>
            </a:r>
          </a:p>
          <a:p>
            <a:r>
              <a:rPr lang="en-US" dirty="0"/>
              <a:t>Tanda vital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adalah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Pernafasan</a:t>
            </a:r>
            <a:endParaRPr lang="en-US" dirty="0"/>
          </a:p>
          <a:p>
            <a:pPr lvl="1"/>
            <a:r>
              <a:rPr lang="en-US" dirty="0" err="1"/>
              <a:t>Frekuensi</a:t>
            </a:r>
            <a:r>
              <a:rPr lang="en-US" dirty="0"/>
              <a:t> </a:t>
            </a:r>
            <a:r>
              <a:rPr lang="en-US" dirty="0" err="1"/>
              <a:t>jantung</a:t>
            </a:r>
            <a:endParaRPr lang="en-US" dirty="0"/>
          </a:p>
          <a:p>
            <a:pPr lvl="1"/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kulit</a:t>
            </a:r>
            <a:endParaRPr lang="en-US" dirty="0"/>
          </a:p>
          <a:p>
            <a:r>
              <a:rPr lang="en-US" dirty="0" err="1"/>
              <a:t>Penghentian</a:t>
            </a:r>
            <a:r>
              <a:rPr lang="en-US" dirty="0"/>
              <a:t> </a:t>
            </a:r>
            <a:r>
              <a:rPr lang="en-US" dirty="0" err="1"/>
              <a:t>resusitasi</a:t>
            </a:r>
            <a:endParaRPr lang="en-US" dirty="0"/>
          </a:p>
          <a:p>
            <a:r>
              <a:rPr lang="en-US" dirty="0" err="1"/>
              <a:t>Resusitasi</a:t>
            </a:r>
            <a:r>
              <a:rPr lang="en-US" dirty="0"/>
              <a:t> dapat </a:t>
            </a:r>
            <a:r>
              <a:rPr lang="en-US" dirty="0" err="1"/>
              <a:t>dihentikan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tidak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bernapas</a:t>
            </a:r>
            <a:r>
              <a:rPr lang="en-US" dirty="0"/>
              <a:t> dan </a:t>
            </a:r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jantung</a:t>
            </a:r>
            <a:endParaRPr lang="en-US" dirty="0"/>
          </a:p>
          <a:p>
            <a:pPr lvl="1"/>
            <a:r>
              <a:rPr lang="en-US" dirty="0"/>
              <a:t>Setelah 10 </a:t>
            </a:r>
            <a:r>
              <a:rPr lang="en-US" dirty="0" err="1"/>
              <a:t>menit</a:t>
            </a:r>
            <a:endParaRPr lang="en-US" dirty="0"/>
          </a:p>
          <a:p>
            <a:pPr lvl="1"/>
            <a:r>
              <a:rPr lang="en-US" dirty="0"/>
              <a:t>Setelah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resusitasi</a:t>
            </a:r>
            <a:r>
              <a:rPr lang="en-US" dirty="0"/>
              <a:t> yang </a:t>
            </a:r>
            <a:r>
              <a:rPr lang="en-US" dirty="0" err="1"/>
              <a:t>menyeluruh</a:t>
            </a:r>
            <a:r>
              <a:rPr lang="en-US" dirty="0"/>
              <a:t> dan </a:t>
            </a:r>
            <a:r>
              <a:rPr lang="en-US" dirty="0" err="1"/>
              <a:t>adekuat</a:t>
            </a:r>
            <a:endParaRPr lang="en-US" dirty="0"/>
          </a:p>
          <a:p>
            <a:pPr lvl="1"/>
            <a:r>
              <a:rPr lang="en-US" dirty="0" err="1"/>
              <a:t>Penyebab</a:t>
            </a:r>
            <a:r>
              <a:rPr lang="en-US" dirty="0"/>
              <a:t> lain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asfiksia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disingkirkan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98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52D8D7-59F4-42E8-A8A4-353B861EE4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81"/>
          <a:stretch/>
        </p:blipFill>
        <p:spPr>
          <a:xfrm>
            <a:off x="2348211" y="697363"/>
            <a:ext cx="7495578" cy="593603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B844AA-8708-49FC-A5AE-98A22451CDA4}"/>
              </a:ext>
            </a:extLst>
          </p:cNvPr>
          <p:cNvSpPr/>
          <p:nvPr/>
        </p:nvSpPr>
        <p:spPr>
          <a:xfrm>
            <a:off x="942826" y="224607"/>
            <a:ext cx="103063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ALGORITMA RESUSITASI PADA ANAK</a:t>
            </a:r>
          </a:p>
        </p:txBody>
      </p:sp>
    </p:spTree>
    <p:extLst>
      <p:ext uri="{BB962C8B-B14F-4D97-AF65-F5344CB8AC3E}">
        <p14:creationId xmlns:p14="http://schemas.microsoft.com/office/powerpoint/2010/main" val="104851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8B8317-0807-42F3-AC98-54A2A374D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885" y="541606"/>
            <a:ext cx="7136230" cy="577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72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D90D-8AAC-4C22-9846-A3C4F1D5B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Komplikasi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26B37-F1D1-4476-8DCB-D3AD77AB9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Otak</a:t>
            </a:r>
            <a:r>
              <a:rPr lang="en-US" dirty="0"/>
              <a:t>: </a:t>
            </a:r>
            <a:r>
              <a:rPr lang="en-US" dirty="0" err="1"/>
              <a:t>hipoksia</a:t>
            </a:r>
            <a:r>
              <a:rPr lang="en-US" dirty="0"/>
              <a:t> </a:t>
            </a:r>
            <a:r>
              <a:rPr lang="en-US" dirty="0" err="1"/>
              <a:t>iskemik</a:t>
            </a:r>
            <a:r>
              <a:rPr lang="en-US" dirty="0"/>
              <a:t> </a:t>
            </a:r>
            <a:r>
              <a:rPr lang="en-US" dirty="0" err="1"/>
              <a:t>ensefalopati</a:t>
            </a:r>
            <a:r>
              <a:rPr lang="en-US" dirty="0"/>
              <a:t>, edema </a:t>
            </a:r>
            <a:r>
              <a:rPr lang="en-US" dirty="0" err="1"/>
              <a:t>serebri</a:t>
            </a:r>
            <a:r>
              <a:rPr lang="en-US" dirty="0"/>
              <a:t>, </a:t>
            </a:r>
            <a:r>
              <a:rPr lang="en-US" dirty="0" err="1"/>
              <a:t>kecacatan</a:t>
            </a:r>
            <a:r>
              <a:rPr lang="en-US" dirty="0"/>
              <a:t> cerebral palsy. </a:t>
            </a:r>
          </a:p>
          <a:p>
            <a:r>
              <a:rPr lang="en-US" dirty="0" err="1"/>
              <a:t>Jantung</a:t>
            </a:r>
            <a:r>
              <a:rPr lang="en-US" dirty="0"/>
              <a:t> dan </a:t>
            </a:r>
            <a:r>
              <a:rPr lang="en-US" dirty="0" err="1"/>
              <a:t>paru-paru</a:t>
            </a:r>
            <a:r>
              <a:rPr lang="en-US" dirty="0"/>
              <a:t>: </a:t>
            </a:r>
            <a:r>
              <a:rPr lang="en-US" dirty="0" err="1"/>
              <a:t>hipertensi</a:t>
            </a:r>
            <a:r>
              <a:rPr lang="en-US" dirty="0"/>
              <a:t> pulmonal </a:t>
            </a:r>
            <a:r>
              <a:rPr lang="en-US" dirty="0" err="1"/>
              <a:t>presisten</a:t>
            </a:r>
            <a:r>
              <a:rPr lang="en-US" dirty="0"/>
              <a:t> pada </a:t>
            </a:r>
            <a:r>
              <a:rPr lang="en-US" dirty="0" err="1"/>
              <a:t>neonatus</a:t>
            </a:r>
            <a:r>
              <a:rPr lang="en-US" dirty="0"/>
              <a:t>,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paru</a:t>
            </a:r>
            <a:r>
              <a:rPr lang="en-US" dirty="0"/>
              <a:t> dan edema </a:t>
            </a:r>
            <a:r>
              <a:rPr lang="en-US" dirty="0" err="1"/>
              <a:t>paru</a:t>
            </a:r>
            <a:r>
              <a:rPr lang="en-US" dirty="0"/>
              <a:t>. </a:t>
            </a:r>
          </a:p>
          <a:p>
            <a:r>
              <a:rPr lang="en-US" dirty="0"/>
              <a:t>Gastrointestinal: </a:t>
            </a:r>
            <a:r>
              <a:rPr lang="en-US" dirty="0" err="1"/>
              <a:t>enterokolitisnekrotikana</a:t>
            </a:r>
            <a:endParaRPr lang="en-US" dirty="0"/>
          </a:p>
          <a:p>
            <a:r>
              <a:rPr lang="en-US" dirty="0" err="1"/>
              <a:t>Ginjal</a:t>
            </a:r>
            <a:r>
              <a:rPr lang="en-US" dirty="0"/>
              <a:t>: tubular </a:t>
            </a:r>
            <a:r>
              <a:rPr lang="en-US" dirty="0" err="1"/>
              <a:t>nekrosis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, SIADH</a:t>
            </a:r>
          </a:p>
          <a:p>
            <a:r>
              <a:rPr lang="en-US" dirty="0" err="1"/>
              <a:t>Hematologi</a:t>
            </a:r>
            <a:r>
              <a:rPr lang="en-US" dirty="0"/>
              <a:t>: DIC</a:t>
            </a:r>
          </a:p>
        </p:txBody>
      </p:sp>
    </p:spTree>
    <p:extLst>
      <p:ext uri="{BB962C8B-B14F-4D97-AF65-F5344CB8AC3E}">
        <p14:creationId xmlns:p14="http://schemas.microsoft.com/office/powerpoint/2010/main" val="125531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B157-7974-4480-8D0B-9EACE75A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CBFD2-9178-4690-88C2-124389847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Kegagalan</a:t>
            </a:r>
            <a:r>
              <a:rPr lang="en-US" dirty="0"/>
              <a:t> napas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 dan </a:t>
            </a:r>
            <a:r>
              <a:rPr lang="en-US" dirty="0" err="1"/>
              <a:t>teratur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yang </a:t>
            </a:r>
            <a:r>
              <a:rPr lang="en-US" dirty="0" err="1"/>
              <a:t>ditandai</a:t>
            </a:r>
            <a:r>
              <a:rPr lang="en-US" dirty="0"/>
              <a:t> dengan </a:t>
            </a:r>
            <a:r>
              <a:rPr lang="en-US" dirty="0" err="1"/>
              <a:t>hipoksemia</a:t>
            </a:r>
            <a:r>
              <a:rPr lang="en-US" dirty="0"/>
              <a:t>, </a:t>
            </a:r>
            <a:r>
              <a:rPr lang="en-US" dirty="0" err="1"/>
              <a:t>hiperkarbia</a:t>
            </a:r>
            <a:r>
              <a:rPr lang="en-US" dirty="0"/>
              <a:t>, dan </a:t>
            </a:r>
            <a:r>
              <a:rPr lang="en-US" dirty="0" err="1"/>
              <a:t>asidosis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251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62D0-D885-45D6-843F-9E7A8CAA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Daftar Pustaka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BB106-F5CB-4299-8BAE-277161A9E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American Heart Association and American Academy of Pediatrics. 6th ed.</a:t>
            </a:r>
          </a:p>
          <a:p>
            <a:r>
              <a:rPr lang="en-US" dirty="0" err="1"/>
              <a:t>Buku</a:t>
            </a:r>
            <a:r>
              <a:rPr lang="en-US" dirty="0"/>
              <a:t> Ajar </a:t>
            </a:r>
            <a:r>
              <a:rPr lang="en-US" dirty="0" err="1"/>
              <a:t>Neonatologi</a:t>
            </a:r>
            <a:r>
              <a:rPr lang="en-US" dirty="0"/>
              <a:t> IDAI </a:t>
            </a:r>
          </a:p>
          <a:p>
            <a:r>
              <a:rPr lang="en-US" dirty="0" err="1"/>
              <a:t>Ilmu</a:t>
            </a:r>
            <a:r>
              <a:rPr lang="en-US" dirty="0"/>
              <a:t> Kesehatan Anak FKUI</a:t>
            </a:r>
            <a:endParaRPr lang="fi-FI" dirty="0"/>
          </a:p>
          <a:p>
            <a:r>
              <a:rPr lang="fi-FI" dirty="0"/>
              <a:t>Pedoman Nasional Pelayanan Kedokteran Tata Laksana Asfiksia</a:t>
            </a:r>
          </a:p>
          <a:p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1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436D4-F350-4CFE-9CFE-889A0561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Epidemiologi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2645-BB0E-4A2A-8906-0B2D83C1E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Insidensi</a:t>
            </a:r>
            <a:r>
              <a:rPr lang="en-US" dirty="0"/>
              <a:t> 2 per 1000 </a:t>
            </a:r>
            <a:r>
              <a:rPr lang="en-US" dirty="0" err="1"/>
              <a:t>kelahiran</a:t>
            </a:r>
            <a:r>
              <a:rPr lang="en-US" dirty="0"/>
              <a:t> di negara </a:t>
            </a:r>
            <a:r>
              <a:rPr lang="en-US" dirty="0" err="1"/>
              <a:t>maju</a:t>
            </a:r>
            <a:r>
              <a:rPr lang="en-US" dirty="0"/>
              <a:t>, dan 10x </a:t>
            </a:r>
            <a:r>
              <a:rPr lang="en-US" dirty="0" err="1"/>
              <a:t>lipat</a:t>
            </a:r>
            <a:r>
              <a:rPr lang="en-US" dirty="0"/>
              <a:t> di negara </a:t>
            </a:r>
            <a:r>
              <a:rPr lang="en-US" dirty="0" err="1"/>
              <a:t>berkembang</a:t>
            </a:r>
            <a:r>
              <a:rPr lang="en-US" dirty="0"/>
              <a:t> </a:t>
            </a:r>
          </a:p>
          <a:p>
            <a:r>
              <a:rPr lang="en-US" dirty="0"/>
              <a:t>15 – 20 % </a:t>
            </a:r>
            <a:r>
              <a:rPr lang="en-US" dirty="0" err="1"/>
              <a:t>meninggal</a:t>
            </a:r>
            <a:r>
              <a:rPr lang="en-US" dirty="0"/>
              <a:t> pada </a:t>
            </a:r>
            <a:r>
              <a:rPr lang="en-US" dirty="0" err="1"/>
              <a:t>periode</a:t>
            </a:r>
            <a:r>
              <a:rPr lang="en-US" dirty="0"/>
              <a:t> neonatal </a:t>
            </a:r>
          </a:p>
          <a:p>
            <a:r>
              <a:rPr lang="en-US" dirty="0"/>
              <a:t>25% yang </a:t>
            </a:r>
            <a:r>
              <a:rPr lang="en-US" dirty="0" err="1"/>
              <a:t>selamat</a:t>
            </a:r>
            <a:r>
              <a:rPr lang="en-US" dirty="0"/>
              <a:t> dengan </a:t>
            </a:r>
            <a:r>
              <a:rPr lang="en-US" dirty="0" err="1"/>
              <a:t>defisit</a:t>
            </a:r>
            <a:r>
              <a:rPr lang="en-US" dirty="0"/>
              <a:t> </a:t>
            </a:r>
            <a:r>
              <a:rPr lang="en-US" dirty="0" err="1"/>
              <a:t>neurologis</a:t>
            </a:r>
            <a:r>
              <a:rPr lang="en-US" dirty="0"/>
              <a:t> </a:t>
            </a:r>
          </a:p>
          <a:p>
            <a:r>
              <a:rPr lang="en-US" dirty="0"/>
              <a:t>Di Indonesia 27%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bayi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0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32772-A551-40B0-8097-64999293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Ibu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0297F-0297-411A-8EA5-49D8E8B76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ibu</a:t>
            </a:r>
            <a:endParaRPr lang="en-US" dirty="0"/>
          </a:p>
          <a:p>
            <a:r>
              <a:rPr lang="en-US" dirty="0" err="1"/>
              <a:t>Hipoksia</a:t>
            </a:r>
            <a:r>
              <a:rPr lang="en-US" dirty="0"/>
              <a:t> </a:t>
            </a:r>
            <a:r>
              <a:rPr lang="en-US" dirty="0" err="1"/>
              <a:t>ibu</a:t>
            </a:r>
            <a:endParaRPr lang="en-US" dirty="0"/>
          </a:p>
          <a:p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kehamilan</a:t>
            </a:r>
            <a:endParaRPr lang="en-US" dirty="0"/>
          </a:p>
          <a:p>
            <a:r>
              <a:rPr lang="en-US" dirty="0" err="1"/>
              <a:t>Perdarahan</a:t>
            </a:r>
            <a:r>
              <a:rPr lang="en-US" dirty="0"/>
              <a:t> antepartum</a:t>
            </a:r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uterus </a:t>
            </a:r>
          </a:p>
          <a:p>
            <a:r>
              <a:rPr lang="en-US" dirty="0" err="1"/>
              <a:t>Kehamilan</a:t>
            </a:r>
            <a:r>
              <a:rPr lang="en-US" dirty="0"/>
              <a:t> postdate</a:t>
            </a:r>
          </a:p>
        </p:txBody>
      </p:sp>
    </p:spTree>
    <p:extLst>
      <p:ext uri="{BB962C8B-B14F-4D97-AF65-F5344CB8AC3E}">
        <p14:creationId xmlns:p14="http://schemas.microsoft.com/office/powerpoint/2010/main" val="8160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18347-5053-4B60-AAC4-FB2D47B6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6E0B3-8252-47D4-B73F-A00E9DC7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Plasenta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nutrisi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, </a:t>
            </a:r>
            <a:r>
              <a:rPr lang="en-US" dirty="0" err="1"/>
              <a:t>sumber</a:t>
            </a:r>
            <a:r>
              <a:rPr lang="en-US" dirty="0"/>
              <a:t> o2, dan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pembuangan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metabolism </a:t>
            </a:r>
            <a:r>
              <a:rPr lang="en-US" dirty="0" err="1"/>
              <a:t>janin</a:t>
            </a:r>
            <a:endParaRPr lang="en-US" dirty="0"/>
          </a:p>
          <a:p>
            <a:r>
              <a:rPr lang="en-US" dirty="0" err="1"/>
              <a:t>Asfiksia</a:t>
            </a:r>
            <a:r>
              <a:rPr lang="en-US" dirty="0"/>
              <a:t> dapat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kasus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Solusio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US" dirty="0"/>
          </a:p>
          <a:p>
            <a:pPr lvl="1"/>
            <a:r>
              <a:rPr lang="en-US" dirty="0" err="1"/>
              <a:t>Lilitan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dan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pusat</a:t>
            </a:r>
            <a:endParaRPr lang="en-US" dirty="0"/>
          </a:p>
          <a:p>
            <a:pPr lvl="1"/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  <a:p>
            <a:pPr lvl="1"/>
            <a:r>
              <a:rPr lang="en-US" dirty="0" err="1"/>
              <a:t>Prolaps</a:t>
            </a:r>
            <a:r>
              <a:rPr lang="en-US" dirty="0"/>
              <a:t> </a:t>
            </a:r>
            <a:r>
              <a:rPr lang="en-US" dirty="0" err="1"/>
              <a:t>tali</a:t>
            </a:r>
            <a:r>
              <a:rPr lang="en-US" dirty="0"/>
              <a:t> </a:t>
            </a:r>
            <a:r>
              <a:rPr lang="en-US" dirty="0" err="1"/>
              <a:t>pusat</a:t>
            </a:r>
            <a:endParaRPr lang="en-US" dirty="0"/>
          </a:p>
          <a:p>
            <a:pPr lvl="1"/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9671A-4D9B-49F0-8450-4F0C4545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neonatus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C6D8D-5FC8-41C9-8772-87B34AF52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anastesi</a:t>
            </a:r>
            <a:r>
              <a:rPr lang="en-US" dirty="0"/>
              <a:t> yang </a:t>
            </a:r>
            <a:r>
              <a:rPr lang="en-US" dirty="0" err="1"/>
              <a:t>berlebih</a:t>
            </a:r>
            <a:endParaRPr lang="en-US" dirty="0"/>
          </a:p>
          <a:p>
            <a:r>
              <a:rPr lang="en-US" dirty="0"/>
              <a:t>Trauma </a:t>
            </a:r>
            <a:r>
              <a:rPr lang="en-US" dirty="0" err="1"/>
              <a:t>persalinan</a:t>
            </a:r>
            <a:endParaRPr lang="en-US" dirty="0"/>
          </a:p>
          <a:p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kongenital</a:t>
            </a:r>
            <a:endParaRPr lang="en-US" dirty="0"/>
          </a:p>
          <a:p>
            <a:r>
              <a:rPr lang="en-US" dirty="0" err="1"/>
              <a:t>Bayi</a:t>
            </a:r>
            <a:r>
              <a:rPr lang="en-US" dirty="0"/>
              <a:t> premature</a:t>
            </a:r>
          </a:p>
          <a:p>
            <a:r>
              <a:rPr lang="en-US" dirty="0"/>
              <a:t>BBLR</a:t>
            </a:r>
          </a:p>
          <a:p>
            <a:r>
              <a:rPr lang="en-US" dirty="0"/>
              <a:t>Air </a:t>
            </a:r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bercampur</a:t>
            </a:r>
            <a:r>
              <a:rPr lang="en-US" dirty="0"/>
              <a:t> </a:t>
            </a:r>
            <a:r>
              <a:rPr lang="en-US" dirty="0" err="1"/>
              <a:t>mekonium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0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A1F4-7C74-4B9F-80C1-E2721D57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BFCD4-F54A-4890-87E0-1E2D1059A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Partus</a:t>
            </a:r>
            <a:r>
              <a:rPr lang="en-US" dirty="0"/>
              <a:t> lama &amp; </a:t>
            </a:r>
            <a:r>
              <a:rPr lang="en-US" dirty="0" err="1"/>
              <a:t>partus</a:t>
            </a:r>
            <a:r>
              <a:rPr lang="en-US" dirty="0"/>
              <a:t> </a:t>
            </a:r>
            <a:r>
              <a:rPr lang="en-US" dirty="0" err="1"/>
              <a:t>macet</a:t>
            </a:r>
            <a:endParaRPr lang="en-US" dirty="0"/>
          </a:p>
          <a:p>
            <a:r>
              <a:rPr lang="en-US" dirty="0" err="1"/>
              <a:t>Ketuban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4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517A-5B18-438D-A8FF-7F13B244D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Klasifikasi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DD561-BA59-4460-AA3C-214BDB63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Berdasarkan</a:t>
            </a:r>
            <a:r>
              <a:rPr lang="en-US" dirty="0"/>
              <a:t> APGAR Score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42F319-48EF-41F2-A2CF-1A11C05D4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02" y="2473236"/>
            <a:ext cx="9171796" cy="422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29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1F893-810A-4910-8178-611F4745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Klinis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A1DBE-3EB6-4314-B506-47ECB103F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Tidak </a:t>
            </a:r>
            <a:r>
              <a:rPr lang="en-US" dirty="0" err="1"/>
              <a:t>bernapas</a:t>
            </a:r>
            <a:r>
              <a:rPr lang="en-US" dirty="0"/>
              <a:t>/</a:t>
            </a:r>
            <a:r>
              <a:rPr lang="en-US" dirty="0" err="1"/>
              <a:t>terengah-engah</a:t>
            </a:r>
            <a:r>
              <a:rPr lang="en-US" dirty="0"/>
              <a:t>/</a:t>
            </a:r>
            <a:r>
              <a:rPr lang="en-US" dirty="0" err="1"/>
              <a:t>lemah</a:t>
            </a:r>
            <a:r>
              <a:rPr lang="en-US" dirty="0"/>
              <a:t> </a:t>
            </a:r>
          </a:p>
          <a:p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kebiru-biruan</a:t>
            </a:r>
            <a:r>
              <a:rPr lang="en-US" dirty="0"/>
              <a:t>/</a:t>
            </a:r>
            <a:r>
              <a:rPr lang="en-US" dirty="0" err="1"/>
              <a:t>sianosis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pucat</a:t>
            </a:r>
            <a:r>
              <a:rPr lang="en-US" dirty="0"/>
              <a:t> </a:t>
            </a:r>
          </a:p>
          <a:p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&lt; 100x/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r>
              <a:rPr lang="en-US" dirty="0"/>
              <a:t>Tonus </a:t>
            </a:r>
            <a:r>
              <a:rPr lang="en-US" dirty="0" err="1"/>
              <a:t>otot</a:t>
            </a:r>
            <a:r>
              <a:rPr lang="en-US" dirty="0"/>
              <a:t> dan </a:t>
            </a:r>
            <a:r>
              <a:rPr lang="en-US" dirty="0" err="1"/>
              <a:t>refleks</a:t>
            </a:r>
            <a:r>
              <a:rPr lang="en-US" dirty="0"/>
              <a:t> yang </a:t>
            </a:r>
            <a:r>
              <a:rPr lang="en-US" dirty="0" err="1"/>
              <a:t>lemah</a:t>
            </a:r>
            <a:r>
              <a:rPr lang="en-US" dirty="0"/>
              <a:t> </a:t>
            </a:r>
          </a:p>
          <a:p>
            <a:r>
              <a:rPr lang="en-US" dirty="0" err="1"/>
              <a:t>Tangisan</a:t>
            </a:r>
            <a:r>
              <a:rPr lang="en-US" dirty="0"/>
              <a:t> </a:t>
            </a:r>
            <a:r>
              <a:rPr lang="en-US" dirty="0" err="1"/>
              <a:t>lemah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1609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261</TotalTime>
  <Words>574</Words>
  <Application>Microsoft Office PowerPoint</Application>
  <PresentationFormat>Widescreen</PresentationFormat>
  <Paragraphs>100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 Light</vt:lpstr>
      <vt:lpstr>Metropolitan</vt:lpstr>
      <vt:lpstr>Asfiksia Neonatorum</vt:lpstr>
      <vt:lpstr>Definisi</vt:lpstr>
      <vt:lpstr>Epidemiologi</vt:lpstr>
      <vt:lpstr>Faktor risiko Ibu</vt:lpstr>
      <vt:lpstr>Faktor plasenta</vt:lpstr>
      <vt:lpstr>Faktor neonatus</vt:lpstr>
      <vt:lpstr>Faktor persalinan</vt:lpstr>
      <vt:lpstr>Klasifikasi</vt:lpstr>
      <vt:lpstr>Gejala Klinis</vt:lpstr>
      <vt:lpstr>Diagnosis</vt:lpstr>
      <vt:lpstr>Tatalaksana</vt:lpstr>
      <vt:lpstr>Stabilitasi</vt:lpstr>
      <vt:lpstr>Airway</vt:lpstr>
      <vt:lpstr>Breathing</vt:lpstr>
      <vt:lpstr>Circulation</vt:lpstr>
      <vt:lpstr>Monitor dan evaluasi</vt:lpstr>
      <vt:lpstr>PowerPoint Presentation</vt:lpstr>
      <vt:lpstr>PowerPoint Presentation</vt:lpstr>
      <vt:lpstr>Komplikasi</vt:lpstr>
      <vt:lpstr>Daftar Pustaka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Asfiksia Neonatorum</dc:title>
  <dc:creator>johannes lubis</dc:creator>
  <cp:lastModifiedBy>johannes lubis</cp:lastModifiedBy>
  <cp:revision>17</cp:revision>
  <dcterms:created xsi:type="dcterms:W3CDTF">2021-06-01T16:55:12Z</dcterms:created>
  <dcterms:modified xsi:type="dcterms:W3CDTF">2021-06-03T02:10:25Z</dcterms:modified>
</cp:coreProperties>
</file>