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2"/>
  </p:notesMasterIdLst>
  <p:sldIdLst>
    <p:sldId id="256" r:id="rId2"/>
    <p:sldId id="261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144000" cy="5143500" type="screen16x9"/>
  <p:notesSz cx="6858000" cy="9144000"/>
  <p:embeddedFontLst>
    <p:embeddedFont>
      <p:font typeface="Shadows Into Light" panose="020B0604020202020204" charset="0"/>
      <p:regular r:id="rId13"/>
    </p:embeddedFont>
    <p:embeddedFont>
      <p:font typeface="Varela Round" panose="020B0604020202020204" charset="-79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33F77F-E787-4F83-BB23-690C284F30BF}">
  <a:tblStyle styleId="{6733F77F-E787-4F83-BB23-690C284F30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34394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7962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656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 type="title">
  <p:cSld name="TITLE">
    <p:bg>
      <p:bgPr>
        <a:solidFill>
          <a:schemeClr val="accen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800"/>
              <a:buNone/>
              <a:defRPr sz="5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ts val="2600"/>
              <a:buNone/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▧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3120675" y="1149938"/>
            <a:ext cx="3060325" cy="11494"/>
          </a:xfrm>
          <a:custGeom>
            <a:avLst/>
            <a:gdLst/>
            <a:ahLst/>
            <a:cxnLst/>
            <a:rect l="l" t="t" r="r" b="b"/>
            <a:pathLst>
              <a:path w="122413" h="613" extrusionOk="0">
                <a:moveTo>
                  <a:pt x="0" y="317"/>
                </a:moveTo>
                <a:cubicBezTo>
                  <a:pt x="40797" y="1117"/>
                  <a:pt x="81609" y="0"/>
                  <a:pt x="122413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Google Shape;27;p5"/>
          <p:cNvSpPr/>
          <p:nvPr/>
        </p:nvSpPr>
        <p:spPr>
          <a:xfrm>
            <a:off x="3068250" y="1183294"/>
            <a:ext cx="3226850" cy="11906"/>
          </a:xfrm>
          <a:custGeom>
            <a:avLst/>
            <a:gdLst/>
            <a:ahLst/>
            <a:cxnLst/>
            <a:rect l="l" t="t" r="r" b="b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9" y="635"/>
                  <a:pt x="129074" y="635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24550" y="593531"/>
            <a:ext cx="7547700" cy="6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Shadows Into Light"/>
              <a:buNone/>
              <a:defRPr sz="26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70325" y="1438988"/>
            <a:ext cx="7056300" cy="30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▧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●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○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■"/>
              <a:defRPr sz="24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buNone/>
              <a:defRPr sz="1300">
                <a:solidFill>
                  <a:schemeClr val="dk2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1630650" y="1991813"/>
            <a:ext cx="5882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IKTERUS NEONATORUM</a:t>
            </a:r>
            <a:endParaRPr dirty="0"/>
          </a:p>
        </p:txBody>
      </p:sp>
      <p:sp>
        <p:nvSpPr>
          <p:cNvPr id="59" name="Google Shape;59;p11"/>
          <p:cNvSpPr/>
          <p:nvPr/>
        </p:nvSpPr>
        <p:spPr>
          <a:xfrm rot="-3774511">
            <a:off x="2842414" y="764239"/>
            <a:ext cx="316447" cy="1133981"/>
          </a:xfrm>
          <a:custGeom>
            <a:avLst/>
            <a:gdLst/>
            <a:ahLst/>
            <a:cxnLst/>
            <a:rect l="l" t="t" r="r" b="b"/>
            <a:pathLst>
              <a:path w="30959" h="89819" extrusionOk="0">
                <a:moveTo>
                  <a:pt x="0" y="0"/>
                </a:moveTo>
                <a:cubicBezTo>
                  <a:pt x="5134" y="6918"/>
                  <a:pt x="29561" y="26535"/>
                  <a:pt x="30804" y="41505"/>
                </a:cubicBezTo>
                <a:cubicBezTo>
                  <a:pt x="32047" y="56475"/>
                  <a:pt x="11349" y="81767"/>
                  <a:pt x="7458" y="89819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dash"/>
            <a:round/>
            <a:headEnd type="none" w="med" len="med"/>
            <a:tailEnd type="stealth" w="med" len="med"/>
          </a:ln>
        </p:spPr>
      </p:sp>
      <p:sp>
        <p:nvSpPr>
          <p:cNvPr id="60" name="Google Shape;60;p11"/>
          <p:cNvSpPr/>
          <p:nvPr/>
        </p:nvSpPr>
        <p:spPr>
          <a:xfrm>
            <a:off x="2995312" y="3461021"/>
            <a:ext cx="3153375" cy="25875"/>
          </a:xfrm>
          <a:custGeom>
            <a:avLst/>
            <a:gdLst/>
            <a:ahLst/>
            <a:cxnLst/>
            <a:rect l="l" t="t" r="r" b="b"/>
            <a:pathLst>
              <a:path w="126135" h="1380" extrusionOk="0">
                <a:moveTo>
                  <a:pt x="0" y="973"/>
                </a:moveTo>
                <a:cubicBezTo>
                  <a:pt x="29075" y="973"/>
                  <a:pt x="58158" y="273"/>
                  <a:pt x="87224" y="973"/>
                </a:cubicBezTo>
                <a:cubicBezTo>
                  <a:pt x="100195" y="1285"/>
                  <a:pt x="113312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Google Shape;61;p11"/>
          <p:cNvSpPr/>
          <p:nvPr/>
        </p:nvSpPr>
        <p:spPr>
          <a:xfrm>
            <a:off x="3034512" y="3413118"/>
            <a:ext cx="3177700" cy="31069"/>
          </a:xfrm>
          <a:custGeom>
            <a:avLst/>
            <a:gdLst/>
            <a:ahLst/>
            <a:cxnLst/>
            <a:rect l="l" t="t" r="r" b="b"/>
            <a:pathLst>
              <a:path w="127108" h="1657" extrusionOk="0">
                <a:moveTo>
                  <a:pt x="0" y="1657"/>
                </a:moveTo>
                <a:cubicBezTo>
                  <a:pt x="42250" y="-1532"/>
                  <a:pt x="84738" y="1008"/>
                  <a:pt x="127108" y="1008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62" name="Google Shape;62;p11"/>
          <p:cNvCxnSpPr/>
          <p:nvPr/>
        </p:nvCxnSpPr>
        <p:spPr>
          <a:xfrm rot="10800000" flipH="1">
            <a:off x="4032124" y="1230870"/>
            <a:ext cx="291900" cy="4071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"/>
            <a:round/>
            <a:headEnd type="stealth" w="med" len="med"/>
            <a:tailEnd type="none" w="med" len="med"/>
          </a:ln>
        </p:spPr>
      </p:cxnSp>
      <p:sp>
        <p:nvSpPr>
          <p:cNvPr id="63" name="Google Shape;63;p11"/>
          <p:cNvSpPr/>
          <p:nvPr/>
        </p:nvSpPr>
        <p:spPr>
          <a:xfrm>
            <a:off x="4494929" y="1434420"/>
            <a:ext cx="1525325" cy="1021953"/>
          </a:xfrm>
          <a:custGeom>
            <a:avLst/>
            <a:gdLst/>
            <a:ahLst/>
            <a:cxnLst/>
            <a:rect l="l" t="t" r="r" b="b"/>
            <a:pathLst>
              <a:path w="53808" h="41004" extrusionOk="0">
                <a:moveTo>
                  <a:pt x="33350" y="2267"/>
                </a:moveTo>
                <a:cubicBezTo>
                  <a:pt x="29864" y="1271"/>
                  <a:pt x="26130" y="-694"/>
                  <a:pt x="22650" y="321"/>
                </a:cubicBezTo>
                <a:cubicBezTo>
                  <a:pt x="10877" y="3755"/>
                  <a:pt x="-4823" y="20013"/>
                  <a:pt x="1573" y="30477"/>
                </a:cubicBezTo>
                <a:cubicBezTo>
                  <a:pt x="7822" y="40701"/>
                  <a:pt x="25332" y="42678"/>
                  <a:pt x="36593" y="38583"/>
                </a:cubicBezTo>
                <a:cubicBezTo>
                  <a:pt x="46488" y="34985"/>
                  <a:pt x="56460" y="21659"/>
                  <a:pt x="53130" y="11670"/>
                </a:cubicBezTo>
                <a:cubicBezTo>
                  <a:pt x="49952" y="2137"/>
                  <a:pt x="34186" y="-1056"/>
                  <a:pt x="24595" y="1943"/>
                </a:cubicBezTo>
                <a:cubicBezTo>
                  <a:pt x="14087" y="5228"/>
                  <a:pt x="2158" y="13742"/>
                  <a:pt x="600" y="24641"/>
                </a:cubicBezTo>
                <a:cubicBezTo>
                  <a:pt x="-77" y="29379"/>
                  <a:pt x="2605" y="35237"/>
                  <a:pt x="6761" y="37611"/>
                </a:cubicBezTo>
                <a:cubicBezTo>
                  <a:pt x="15326" y="42505"/>
                  <a:pt x="29293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" name="TextBox 1"/>
          <p:cNvSpPr txBox="1"/>
          <p:nvPr/>
        </p:nvSpPr>
        <p:spPr>
          <a:xfrm>
            <a:off x="2841171" y="3799114"/>
            <a:ext cx="3307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hadows Into Light" panose="020B0604020202020204" charset="0"/>
              </a:rPr>
              <a:t>Nama	: Pramudya Dian N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Shadows Into Light" panose="020B0604020202020204" charset="0"/>
              </a:rPr>
              <a:t>NRP	: 1810211046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Shadows Into Light" panose="020B0604020202020204" charset="0"/>
              </a:rPr>
              <a:t>Tutorial	: A2</a:t>
            </a:r>
            <a:endParaRPr lang="en-US" sz="1600" dirty="0">
              <a:solidFill>
                <a:schemeClr val="bg1"/>
              </a:solidFill>
              <a:latin typeface="Shadows Into Ligh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Mustafa, W. M. (</a:t>
            </a:r>
            <a:r>
              <a:rPr lang="en-US" sz="2000" dirty="0" smtClean="0"/>
              <a:t>2017). </a:t>
            </a:r>
            <a:r>
              <a:rPr lang="en-US" sz="2000" i="1" dirty="0" err="1"/>
              <a:t>Referat</a:t>
            </a:r>
            <a:r>
              <a:rPr lang="en-US" sz="2000" i="1" dirty="0"/>
              <a:t> </a:t>
            </a:r>
            <a:r>
              <a:rPr lang="en-US" sz="2000" i="1" dirty="0" err="1"/>
              <a:t>Ikterus</a:t>
            </a:r>
            <a:r>
              <a:rPr lang="en-US" sz="2000" i="1" dirty="0"/>
              <a:t> </a:t>
            </a:r>
            <a:r>
              <a:rPr lang="en-US" sz="2000" i="1" dirty="0" err="1"/>
              <a:t>Neonatorum</a:t>
            </a:r>
            <a:r>
              <a:rPr lang="en-US" sz="2000" dirty="0"/>
              <a:t>. </a:t>
            </a:r>
            <a:r>
              <a:rPr lang="en-US" sz="2000" dirty="0" err="1"/>
              <a:t>Scribd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Hasibuan</a:t>
            </a:r>
            <a:r>
              <a:rPr lang="en-US" sz="2000" dirty="0" smtClean="0"/>
              <a:t>, R. S. A. </a:t>
            </a:r>
            <a:r>
              <a:rPr lang="en-US" sz="2000" dirty="0"/>
              <a:t>(2017). </a:t>
            </a:r>
            <a:r>
              <a:rPr lang="en-US" sz="2000" i="1" dirty="0" err="1"/>
              <a:t>Referat</a:t>
            </a:r>
            <a:r>
              <a:rPr lang="en-US" sz="2000" i="1" dirty="0"/>
              <a:t> </a:t>
            </a:r>
            <a:r>
              <a:rPr lang="en-US" sz="2000" i="1" dirty="0" err="1"/>
              <a:t>Ikterus</a:t>
            </a:r>
            <a:r>
              <a:rPr lang="en-US" sz="2000" i="1" dirty="0"/>
              <a:t> </a:t>
            </a:r>
            <a:r>
              <a:rPr lang="en-US" sz="2000" i="1" dirty="0" err="1"/>
              <a:t>Neonatorum</a:t>
            </a:r>
            <a:r>
              <a:rPr lang="en-US" sz="2000" dirty="0"/>
              <a:t>. </a:t>
            </a:r>
            <a:r>
              <a:rPr lang="en-US" sz="2000" dirty="0" err="1"/>
              <a:t>Scribd</a:t>
            </a:r>
            <a:r>
              <a:rPr lang="en-US" sz="20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49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1027950" y="517331"/>
            <a:ext cx="70881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Definisi</a:t>
            </a:r>
            <a:endParaRPr dirty="0"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1094276" y="1200131"/>
            <a:ext cx="7056300" cy="30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 err="1" smtClean="0"/>
              <a:t>Ikterus</a:t>
            </a:r>
            <a:r>
              <a:rPr lang="en-US" sz="2000" dirty="0" smtClean="0"/>
              <a:t> </a:t>
            </a:r>
            <a:r>
              <a:rPr lang="en-US" sz="2000" dirty="0" err="1"/>
              <a:t>neonatorum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klinis</a:t>
            </a:r>
            <a:r>
              <a:rPr lang="en-US" sz="2000" dirty="0"/>
              <a:t> y</a:t>
            </a:r>
            <a:r>
              <a:rPr lang="en-US" sz="2000" dirty="0" smtClean="0"/>
              <a:t>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bayi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 smtClean="0"/>
              <a:t>lahir</a:t>
            </a:r>
            <a:r>
              <a:rPr lang="en-US" sz="2000" dirty="0" smtClean="0"/>
              <a:t> yang </a:t>
            </a:r>
            <a:r>
              <a:rPr lang="en-US" sz="2000" dirty="0" err="1"/>
              <a:t>ditandai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r>
              <a:rPr lang="en-US" sz="2000" dirty="0"/>
              <a:t>, </a:t>
            </a:r>
            <a:r>
              <a:rPr lang="en-US" sz="2000" dirty="0" err="1"/>
              <a:t>konjungtiva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mukosa</a:t>
            </a:r>
            <a:r>
              <a:rPr lang="en-US" sz="2000" dirty="0"/>
              <a:t> </a:t>
            </a:r>
            <a:r>
              <a:rPr lang="en-US" sz="2000" dirty="0" err="1"/>
              <a:t>berwarna</a:t>
            </a:r>
            <a:r>
              <a:rPr lang="en-US" sz="2000" dirty="0"/>
              <a:t> </a:t>
            </a:r>
            <a:r>
              <a:rPr lang="en-US" sz="2000" dirty="0" err="1"/>
              <a:t>kuning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akumulasi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bilirubin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 smtClean="0"/>
              <a:t>jaringan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ekstravaskuler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Ikterus</a:t>
            </a:r>
            <a:r>
              <a:rPr lang="en-US" sz="2000" dirty="0" smtClean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klinis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tampak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bayi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lahir</a:t>
            </a:r>
            <a:r>
              <a:rPr lang="en-US" sz="2000" dirty="0"/>
              <a:t>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smtClean="0"/>
              <a:t>bilirubin </a:t>
            </a:r>
            <a:r>
              <a:rPr lang="en-US" sz="2000" dirty="0" err="1" smtClean="0"/>
              <a:t>darah</a:t>
            </a:r>
            <a:r>
              <a:rPr lang="en-US" sz="2000" dirty="0" smtClean="0"/>
              <a:t> </a:t>
            </a:r>
            <a:r>
              <a:rPr lang="en-US" sz="2000" dirty="0"/>
              <a:t>5-7 </a:t>
            </a:r>
            <a:r>
              <a:rPr lang="en-US" sz="2000" dirty="0" smtClean="0"/>
              <a:t>mg/</a:t>
            </a:r>
            <a:r>
              <a:rPr lang="en-US" sz="2000" dirty="0" err="1" smtClean="0"/>
              <a:t>dL</a:t>
            </a:r>
            <a:r>
              <a:rPr lang="en-US" sz="20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endParaRPr sz="2000" dirty="0"/>
          </a:p>
        </p:txBody>
      </p:sp>
      <p:sp>
        <p:nvSpPr>
          <p:cNvPr id="101" name="Google Shape;101;p16"/>
          <p:cNvSpPr txBox="1">
            <a:spLocks noGrp="1"/>
          </p:cNvSpPr>
          <p:nvPr>
            <p:ph type="sldNum" idx="12"/>
          </p:nvPr>
        </p:nvSpPr>
        <p:spPr>
          <a:xfrm>
            <a:off x="4348076" y="4726751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Epidemiologi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neonatus</a:t>
            </a:r>
            <a:r>
              <a:rPr lang="en-US" dirty="0"/>
              <a:t>, </a:t>
            </a:r>
            <a:r>
              <a:rPr lang="en-US" dirty="0" err="1"/>
              <a:t>ikterus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/>
              <a:t>kehidupannya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ikterus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50</a:t>
            </a:r>
            <a:r>
              <a:rPr lang="en-US" dirty="0"/>
              <a:t>%-70%,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80%-90%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prematur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16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750" y="1200131"/>
            <a:ext cx="7056300" cy="3062100"/>
          </a:xfrm>
        </p:spPr>
        <p:txBody>
          <a:bodyPr/>
          <a:lstStyle/>
          <a:p>
            <a:r>
              <a:rPr lang="en-US" dirty="0" err="1" smtClean="0"/>
              <a:t>Ikterus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endParaRPr lang="en-US" dirty="0" smtClean="0"/>
          </a:p>
          <a:p>
            <a:pPr marL="76200" indent="0">
              <a:buNone/>
            </a:pPr>
            <a:r>
              <a:rPr lang="en-US" sz="1600" dirty="0" err="1" smtClean="0"/>
              <a:t>Karakteristik</a:t>
            </a:r>
            <a:r>
              <a:rPr lang="en-US" sz="1600" dirty="0" smtClean="0"/>
              <a:t>:</a:t>
            </a:r>
          </a:p>
          <a:p>
            <a:pPr marL="76200" indent="0">
              <a:buNone/>
            </a:pPr>
            <a:r>
              <a:rPr lang="en-US" sz="1600" dirty="0" smtClean="0"/>
              <a:t>1</a:t>
            </a:r>
            <a:r>
              <a:rPr lang="en-US" sz="1600" dirty="0"/>
              <a:t>) </a:t>
            </a:r>
            <a:r>
              <a:rPr lang="en-US" sz="1600" dirty="0" err="1"/>
              <a:t>Timbul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ke-2 </a:t>
            </a:r>
            <a:r>
              <a:rPr lang="en-US" sz="1600" dirty="0" err="1"/>
              <a:t>dan</a:t>
            </a:r>
            <a:r>
              <a:rPr lang="en-US" sz="1600" dirty="0"/>
              <a:t> ke-3 yang </a:t>
            </a:r>
            <a:r>
              <a:rPr lang="en-US" sz="1600" dirty="0" err="1"/>
              <a:t>tampak</a:t>
            </a:r>
            <a:r>
              <a:rPr lang="en-US" sz="1600" dirty="0"/>
              <a:t> </a:t>
            </a:r>
            <a:r>
              <a:rPr lang="en-US" sz="1600" dirty="0" err="1"/>
              <a:t>jelas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ke-5 </a:t>
            </a:r>
            <a:r>
              <a:rPr lang="en-US" sz="1600" dirty="0" err="1"/>
              <a:t>dan</a:t>
            </a:r>
            <a:r>
              <a:rPr lang="en-US" sz="1600" dirty="0"/>
              <a:t> ke-6.</a:t>
            </a:r>
            <a:br>
              <a:rPr lang="en-US" sz="1600" dirty="0"/>
            </a:br>
            <a:r>
              <a:rPr lang="en-US" sz="1600" dirty="0"/>
              <a:t>2) Kadar bilirubin </a:t>
            </a:r>
            <a:r>
              <a:rPr lang="en-US" sz="1600" dirty="0" err="1"/>
              <a:t>indirek</a:t>
            </a:r>
            <a:r>
              <a:rPr lang="en-US" sz="1600" dirty="0"/>
              <a:t> (</a:t>
            </a:r>
            <a:r>
              <a:rPr lang="en-US" sz="1600" dirty="0" err="1"/>
              <a:t>tak</a:t>
            </a:r>
            <a:r>
              <a:rPr lang="en-US" sz="1600" dirty="0"/>
              <a:t> </a:t>
            </a:r>
            <a:r>
              <a:rPr lang="en-US" sz="1600" dirty="0" err="1"/>
              <a:t>terkonjugasi</a:t>
            </a:r>
            <a:r>
              <a:rPr lang="en-US" sz="1600" dirty="0"/>
              <a:t>) </a:t>
            </a:r>
            <a:r>
              <a:rPr lang="en-US" sz="1600" dirty="0" err="1"/>
              <a:t>setelah</a:t>
            </a:r>
            <a:r>
              <a:rPr lang="en-US" sz="1600" dirty="0"/>
              <a:t> 2 x 24 jam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 smtClean="0"/>
              <a:t>melewati</a:t>
            </a:r>
            <a:r>
              <a:rPr lang="en-US" sz="1600" dirty="0" smtClean="0"/>
              <a:t> 15 </a:t>
            </a:r>
            <a:r>
              <a:rPr lang="en-US" sz="1600" dirty="0"/>
              <a:t>mg% per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neonatus</a:t>
            </a:r>
            <a:r>
              <a:rPr lang="en-US" sz="1600" dirty="0"/>
              <a:t> </a:t>
            </a:r>
            <a:r>
              <a:rPr lang="en-US" sz="1600" dirty="0" err="1"/>
              <a:t>cukup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10 mg% per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 smtClean="0"/>
              <a:t>bayi</a:t>
            </a:r>
            <a:r>
              <a:rPr lang="en-US" sz="1600" dirty="0" smtClean="0"/>
              <a:t> </a:t>
            </a:r>
            <a:r>
              <a:rPr lang="en-US" sz="1600" dirty="0" err="1" smtClean="0"/>
              <a:t>kurang</a:t>
            </a:r>
            <a:r>
              <a:rPr lang="en-US" sz="1600" dirty="0" smtClean="0"/>
              <a:t> </a:t>
            </a:r>
            <a:r>
              <a:rPr lang="en-US" sz="1600" dirty="0" err="1"/>
              <a:t>bulan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3) </a:t>
            </a:r>
            <a:r>
              <a:rPr lang="en-US" sz="1600" dirty="0" err="1"/>
              <a:t>Kecepatan</a:t>
            </a:r>
            <a:r>
              <a:rPr lang="en-US" sz="1600" dirty="0"/>
              <a:t> </a:t>
            </a:r>
            <a:r>
              <a:rPr lang="en-US" sz="1600" dirty="0" err="1"/>
              <a:t>peningkatan</a:t>
            </a:r>
            <a:r>
              <a:rPr lang="en-US" sz="1600" dirty="0"/>
              <a:t> </a:t>
            </a:r>
            <a:r>
              <a:rPr lang="en-US" sz="1600" dirty="0" err="1"/>
              <a:t>kadar</a:t>
            </a:r>
            <a:r>
              <a:rPr lang="en-US" sz="1600" dirty="0"/>
              <a:t> bilirubin </a:t>
            </a:r>
            <a:r>
              <a:rPr lang="en-US" sz="1600" dirty="0" err="1"/>
              <a:t>tak</a:t>
            </a:r>
            <a:r>
              <a:rPr lang="en-US" sz="1600" dirty="0"/>
              <a:t> </a:t>
            </a:r>
            <a:r>
              <a:rPr lang="en-US" sz="1600" dirty="0" err="1"/>
              <a:t>melebihi</a:t>
            </a:r>
            <a:r>
              <a:rPr lang="en-US" sz="1600" dirty="0"/>
              <a:t> 5 mg% per </a:t>
            </a:r>
            <a:r>
              <a:rPr lang="en-US" sz="1600" dirty="0" err="1"/>
              <a:t>hari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4) Kadar bilirubin </a:t>
            </a:r>
            <a:r>
              <a:rPr lang="en-US" sz="1600" dirty="0" err="1"/>
              <a:t>direk</a:t>
            </a:r>
            <a:r>
              <a:rPr lang="en-US" sz="1600" dirty="0"/>
              <a:t>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1 mg%</a:t>
            </a:r>
            <a:br>
              <a:rPr lang="en-US" sz="1600" dirty="0"/>
            </a:br>
            <a:r>
              <a:rPr lang="en-US" sz="1600" dirty="0"/>
              <a:t>5) </a:t>
            </a:r>
            <a:r>
              <a:rPr lang="en-US" sz="1600" dirty="0" err="1"/>
              <a:t>Ikterus</a:t>
            </a:r>
            <a:r>
              <a:rPr lang="en-US" sz="1600" dirty="0"/>
              <a:t> </a:t>
            </a:r>
            <a:r>
              <a:rPr lang="en-US" sz="1600" dirty="0" err="1"/>
              <a:t>hilang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10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pertama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6)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terbukti</a:t>
            </a:r>
            <a:r>
              <a:rPr lang="en-US" sz="1600" dirty="0"/>
              <a:t> </a:t>
            </a:r>
            <a:r>
              <a:rPr lang="en-US" sz="1600" dirty="0" err="1"/>
              <a:t>mempunyai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keadaan</a:t>
            </a:r>
            <a:r>
              <a:rPr lang="en-US" sz="1600" dirty="0"/>
              <a:t> </a:t>
            </a:r>
            <a:r>
              <a:rPr lang="en-US" sz="1600" dirty="0" err="1"/>
              <a:t>patologis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922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Ikterus</a:t>
            </a:r>
            <a:r>
              <a:rPr lang="en-US" dirty="0" smtClean="0"/>
              <a:t> </a:t>
            </a:r>
            <a:r>
              <a:rPr lang="en-US" dirty="0" err="1" smtClean="0"/>
              <a:t>Patologik</a:t>
            </a:r>
            <a:endParaRPr lang="en-US" dirty="0" smtClean="0"/>
          </a:p>
          <a:p>
            <a:pPr marL="76200" indent="0">
              <a:buNone/>
            </a:pPr>
            <a:r>
              <a:rPr lang="en-US" sz="1600" dirty="0" err="1" smtClean="0"/>
              <a:t>Karakteristik</a:t>
            </a:r>
            <a:r>
              <a:rPr lang="en-US" sz="1600" dirty="0" smtClean="0"/>
              <a:t> 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>1) </a:t>
            </a:r>
            <a:r>
              <a:rPr lang="en-US" sz="1600" dirty="0" err="1"/>
              <a:t>Timbul</a:t>
            </a:r>
            <a:r>
              <a:rPr lang="en-US" sz="1600" dirty="0"/>
              <a:t> </a:t>
            </a:r>
            <a:r>
              <a:rPr lang="en-US" sz="1600" dirty="0" err="1"/>
              <a:t>sebelum</a:t>
            </a:r>
            <a:r>
              <a:rPr lang="en-US" sz="1600" dirty="0"/>
              <a:t> </a:t>
            </a:r>
            <a:r>
              <a:rPr lang="en-US" sz="1600" dirty="0" err="1"/>
              <a:t>usia</a:t>
            </a:r>
            <a:r>
              <a:rPr lang="en-US" sz="1600" dirty="0"/>
              <a:t> 24 jam </a:t>
            </a:r>
            <a:r>
              <a:rPr lang="en-US" sz="1600" dirty="0" err="1"/>
              <a:t>pertama</a:t>
            </a:r>
            <a:r>
              <a:rPr lang="en-US" sz="1600" dirty="0"/>
              <a:t> </a:t>
            </a:r>
            <a:r>
              <a:rPr lang="en-US" sz="1600" dirty="0" err="1"/>
              <a:t>kehidupan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2) </a:t>
            </a:r>
            <a:r>
              <a:rPr lang="en-US" sz="1600" dirty="0" err="1"/>
              <a:t>Ikterus</a:t>
            </a:r>
            <a:r>
              <a:rPr lang="en-US" sz="1600" dirty="0"/>
              <a:t> </a:t>
            </a:r>
            <a:r>
              <a:rPr lang="en-US" sz="1600" dirty="0" err="1"/>
              <a:t>menetap</a:t>
            </a:r>
            <a:r>
              <a:rPr lang="en-US" sz="1600" dirty="0"/>
              <a:t> </a:t>
            </a:r>
            <a:r>
              <a:rPr lang="en-US" sz="1600" dirty="0" err="1"/>
              <a:t>sesudah</a:t>
            </a:r>
            <a:r>
              <a:rPr lang="en-US" sz="1600" dirty="0"/>
              <a:t> </a:t>
            </a:r>
            <a:r>
              <a:rPr lang="en-US" sz="1600" dirty="0" err="1"/>
              <a:t>bayi</a:t>
            </a:r>
            <a:r>
              <a:rPr lang="en-US" sz="1600" dirty="0"/>
              <a:t> </a:t>
            </a:r>
            <a:r>
              <a:rPr lang="en-US" sz="1600" dirty="0" err="1"/>
              <a:t>berumur</a:t>
            </a:r>
            <a:r>
              <a:rPr lang="en-US" sz="1600" dirty="0"/>
              <a:t> 8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bayi</a:t>
            </a:r>
            <a:r>
              <a:rPr lang="en-US" sz="1600" dirty="0"/>
              <a:t> </a:t>
            </a:r>
            <a:r>
              <a:rPr lang="en-US" sz="1600" dirty="0" err="1"/>
              <a:t>cukup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/>
              <a:t>14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bayi</a:t>
            </a:r>
            <a:r>
              <a:rPr lang="en-US" sz="1600" dirty="0"/>
              <a:t>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bulan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3) </a:t>
            </a:r>
            <a:r>
              <a:rPr lang="en-US" sz="1600" dirty="0" err="1"/>
              <a:t>Peningkatan</a:t>
            </a:r>
            <a:r>
              <a:rPr lang="en-US" sz="1600" dirty="0"/>
              <a:t> </a:t>
            </a:r>
            <a:r>
              <a:rPr lang="en-US" sz="1600" dirty="0" err="1"/>
              <a:t>kadar</a:t>
            </a:r>
            <a:r>
              <a:rPr lang="en-US" sz="1600" dirty="0"/>
              <a:t> bilirubin total serum &gt; 0,5 mg/dl/jam.</a:t>
            </a:r>
            <a:br>
              <a:rPr lang="en-US" sz="1600" dirty="0"/>
            </a:br>
            <a:r>
              <a:rPr lang="en-US" sz="1600" dirty="0"/>
              <a:t>4)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peningkatan</a:t>
            </a:r>
            <a:r>
              <a:rPr lang="en-US" sz="1600" dirty="0"/>
              <a:t> </a:t>
            </a:r>
            <a:r>
              <a:rPr lang="en-US" sz="1600" dirty="0" err="1"/>
              <a:t>kadar</a:t>
            </a:r>
            <a:r>
              <a:rPr lang="en-US" sz="1600" dirty="0"/>
              <a:t> bilirubin serum yang </a:t>
            </a:r>
            <a:r>
              <a:rPr lang="en-US" sz="1600" dirty="0" err="1"/>
              <a:t>memerlukan</a:t>
            </a:r>
            <a:r>
              <a:rPr lang="en-US" sz="1600" dirty="0"/>
              <a:t> </a:t>
            </a:r>
            <a:r>
              <a:rPr lang="en-US" sz="1600" dirty="0" err="1"/>
              <a:t>fototerapi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5) </a:t>
            </a:r>
            <a:r>
              <a:rPr lang="en-US" sz="1600" dirty="0" err="1"/>
              <a:t>Adanya</a:t>
            </a:r>
            <a:r>
              <a:rPr lang="en-US" sz="1600" dirty="0"/>
              <a:t> </a:t>
            </a:r>
            <a:r>
              <a:rPr lang="en-US" sz="1600" dirty="0" err="1"/>
              <a:t>tanda-tanda</a:t>
            </a:r>
            <a:r>
              <a:rPr lang="en-US" sz="1600" dirty="0"/>
              <a:t> </a:t>
            </a:r>
            <a:r>
              <a:rPr lang="en-US" sz="1600" dirty="0" err="1"/>
              <a:t>penyakit</a:t>
            </a:r>
            <a:r>
              <a:rPr lang="en-US" sz="1600" dirty="0"/>
              <a:t> yang </a:t>
            </a:r>
            <a:r>
              <a:rPr lang="en-US" sz="1600" dirty="0" err="1"/>
              <a:t>mendasari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bayi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 smtClean="0"/>
              <a:t>muntah</a:t>
            </a:r>
            <a:r>
              <a:rPr lang="en-US" sz="1600" dirty="0" smtClean="0"/>
              <a:t>, </a:t>
            </a:r>
            <a:r>
              <a:rPr lang="en-US" sz="1600" dirty="0" err="1" smtClean="0"/>
              <a:t>letargi</a:t>
            </a:r>
            <a:r>
              <a:rPr lang="en-US" sz="1600" dirty="0"/>
              <a:t>, </a:t>
            </a:r>
            <a:r>
              <a:rPr lang="en-US" sz="1600" dirty="0" err="1"/>
              <a:t>malas</a:t>
            </a:r>
            <a:r>
              <a:rPr lang="en-US" sz="1600" dirty="0"/>
              <a:t> </a:t>
            </a:r>
            <a:r>
              <a:rPr lang="en-US" sz="1600" dirty="0" err="1"/>
              <a:t>menetek</a:t>
            </a:r>
            <a:r>
              <a:rPr lang="en-US" sz="1600" dirty="0"/>
              <a:t>, </a:t>
            </a:r>
            <a:r>
              <a:rPr lang="en-US" sz="1600" dirty="0" err="1"/>
              <a:t>penurunan</a:t>
            </a:r>
            <a:r>
              <a:rPr lang="en-US" sz="1600" dirty="0"/>
              <a:t> </a:t>
            </a:r>
            <a:r>
              <a:rPr lang="en-US" sz="1600" dirty="0" err="1"/>
              <a:t>berat</a:t>
            </a:r>
            <a:r>
              <a:rPr lang="en-US" sz="1600" dirty="0"/>
              <a:t> </a:t>
            </a:r>
            <a:r>
              <a:rPr lang="en-US" sz="1600" dirty="0" err="1"/>
              <a:t>badan</a:t>
            </a:r>
            <a:r>
              <a:rPr lang="en-US" sz="1600" dirty="0"/>
              <a:t> yang </a:t>
            </a:r>
            <a:r>
              <a:rPr lang="en-US" sz="1600" dirty="0" err="1"/>
              <a:t>cepat</a:t>
            </a:r>
            <a:r>
              <a:rPr lang="en-US" sz="1600" dirty="0"/>
              <a:t>, apnea, </a:t>
            </a:r>
            <a:r>
              <a:rPr lang="en-US" sz="1600" dirty="0" err="1" smtClean="0"/>
              <a:t>takipnea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/>
              <a:t>suhu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 smtClean="0"/>
              <a:t>stabil</a:t>
            </a:r>
            <a:r>
              <a:rPr lang="en-US" sz="1600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054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Etiologi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324" y="1438988"/>
            <a:ext cx="7300789" cy="3062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Produksi</a:t>
            </a:r>
            <a:r>
              <a:rPr lang="en-US" sz="2000" dirty="0" smtClean="0"/>
              <a:t> Bilirubin ↑ :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hemolisis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Gangguan</a:t>
            </a:r>
            <a:r>
              <a:rPr lang="en-US" sz="2000" dirty="0" smtClean="0"/>
              <a:t> uptake &amp; </a:t>
            </a:r>
            <a:r>
              <a:rPr lang="en-US" sz="2000" dirty="0" err="1" smtClean="0"/>
              <a:t>konjugasi</a:t>
            </a:r>
            <a:r>
              <a:rPr lang="en-US" sz="2000" dirty="0" smtClean="0"/>
              <a:t> </a:t>
            </a:r>
            <a:r>
              <a:rPr lang="en-US" sz="2000" dirty="0" err="1" smtClean="0"/>
              <a:t>Hepar</a:t>
            </a:r>
            <a:r>
              <a:rPr lang="en-US" sz="2000" dirty="0" smtClean="0"/>
              <a:t> : </a:t>
            </a:r>
            <a:r>
              <a:rPr lang="en-US" sz="2000" dirty="0" err="1" smtClean="0"/>
              <a:t>asidosis</a:t>
            </a:r>
            <a:r>
              <a:rPr lang="en-US" sz="2000" dirty="0" smtClean="0"/>
              <a:t>, </a:t>
            </a:r>
            <a:r>
              <a:rPr lang="en-US" sz="2000" dirty="0" err="1" smtClean="0"/>
              <a:t>hipoksia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transportasi</a:t>
            </a:r>
            <a:r>
              <a:rPr lang="en-US" sz="2000" dirty="0" smtClean="0"/>
              <a:t> :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r>
              <a:rPr lang="en-US" sz="2000" dirty="0" err="1" smtClean="0"/>
              <a:t>salisilat</a:t>
            </a:r>
            <a:r>
              <a:rPr lang="en-US" sz="2000" dirty="0"/>
              <a:t>, </a:t>
            </a:r>
            <a:r>
              <a:rPr lang="en-US" sz="2000" dirty="0" err="1"/>
              <a:t>sulfafurazole</a:t>
            </a:r>
            <a:r>
              <a:rPr lang="en-US" sz="2000" dirty="0"/>
              <a:t> 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ekskresi</a:t>
            </a:r>
            <a:r>
              <a:rPr lang="en-US" sz="2000" dirty="0" smtClean="0"/>
              <a:t> : </a:t>
            </a:r>
            <a:r>
              <a:rPr lang="en-US" sz="2000" dirty="0" err="1" smtClean="0"/>
              <a:t>Obstruksi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hepar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infeksi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1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Kramer Score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29" y="2106044"/>
            <a:ext cx="4772951" cy="20696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0918" y="3140865"/>
            <a:ext cx="3433082" cy="158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Px</a:t>
            </a:r>
            <a:r>
              <a:rPr lang="en-US" dirty="0" smtClean="0"/>
              <a:t> bilirubin (</a:t>
            </a:r>
            <a:r>
              <a:rPr lang="en-US" dirty="0" err="1" smtClean="0"/>
              <a:t>direk</a:t>
            </a:r>
            <a:r>
              <a:rPr lang="en-US" dirty="0" smtClean="0"/>
              <a:t> &amp; </a:t>
            </a:r>
            <a:r>
              <a:rPr lang="en-US" dirty="0" err="1" smtClean="0"/>
              <a:t>indirek</a:t>
            </a:r>
            <a:r>
              <a:rPr lang="en-US" dirty="0" smtClean="0"/>
              <a:t>) </a:t>
            </a:r>
            <a:r>
              <a:rPr lang="en-US" dirty="0" err="1" smtClean="0"/>
              <a:t>berkala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tepi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Px</a:t>
            </a:r>
            <a:r>
              <a:rPr lang="en-US" dirty="0" smtClean="0"/>
              <a:t> G6PD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Px</a:t>
            </a:r>
            <a:r>
              <a:rPr lang="en-US" dirty="0" smtClean="0"/>
              <a:t> lain : </a:t>
            </a:r>
            <a:r>
              <a:rPr lang="en-US" dirty="0" err="1" smtClean="0"/>
              <a:t>urinalisis</a:t>
            </a:r>
            <a:r>
              <a:rPr lang="en-US" dirty="0" smtClean="0"/>
              <a:t>, </a:t>
            </a:r>
            <a:r>
              <a:rPr lang="en-US" dirty="0" err="1" smtClean="0"/>
              <a:t>serologi</a:t>
            </a:r>
            <a:r>
              <a:rPr lang="en-US" dirty="0" smtClean="0"/>
              <a:t> hepatitis, </a:t>
            </a:r>
            <a:r>
              <a:rPr lang="en-US" dirty="0" err="1" smtClean="0"/>
              <a:t>radiologi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836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Ikterus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bilirubin </a:t>
            </a:r>
            <a:r>
              <a:rPr lang="en-US" dirty="0" err="1" smtClean="0"/>
              <a:t>indirek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sawar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menderita</a:t>
            </a:r>
            <a:r>
              <a:rPr lang="en-US" dirty="0" smtClean="0"/>
              <a:t> kernicterus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enselofati</a:t>
            </a:r>
            <a:r>
              <a:rPr lang="en-US" dirty="0" smtClean="0"/>
              <a:t> </a:t>
            </a:r>
            <a:r>
              <a:rPr lang="en-US" dirty="0" err="1" smtClean="0"/>
              <a:t>biliaris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00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505670"/>
      </a:dk1>
      <a:lt1>
        <a:srgbClr val="FFFFFF"/>
      </a:lt1>
      <a:dk2>
        <a:srgbClr val="979CB8"/>
      </a:dk2>
      <a:lt2>
        <a:srgbClr val="EFF0F4"/>
      </a:lt2>
      <a:accent1>
        <a:srgbClr val="F9AC08"/>
      </a:accent1>
      <a:accent2>
        <a:srgbClr val="C48706"/>
      </a:accent2>
      <a:accent3>
        <a:srgbClr val="01ABCF"/>
      </a:accent3>
      <a:accent4>
        <a:srgbClr val="00839F"/>
      </a:accent4>
      <a:accent5>
        <a:srgbClr val="AACF20"/>
      </a:accent5>
      <a:accent6>
        <a:srgbClr val="EA3A68"/>
      </a:accent6>
      <a:hlink>
        <a:srgbClr val="50567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215</Words>
  <Application>Microsoft Office PowerPoint</Application>
  <PresentationFormat>On-screen Show (16:9)</PresentationFormat>
  <Paragraphs>43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Shadows Into Light</vt:lpstr>
      <vt:lpstr>Varela Round</vt:lpstr>
      <vt:lpstr>Trinculo template</vt:lpstr>
      <vt:lpstr>IKTERUS NEONATORUM</vt:lpstr>
      <vt:lpstr>Definisi</vt:lpstr>
      <vt:lpstr>Epidemiologi</vt:lpstr>
      <vt:lpstr>Klasifikasi</vt:lpstr>
      <vt:lpstr>PowerPoint Presentation</vt:lpstr>
      <vt:lpstr>Etiologi</vt:lpstr>
      <vt:lpstr>Diagnosis</vt:lpstr>
      <vt:lpstr>PowerPoint Presentation</vt:lpstr>
      <vt:lpstr>Prognosis</vt:lpstr>
      <vt:lpstr>Daftar Pustaka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Pramudya</dc:creator>
  <cp:lastModifiedBy>Microsoft account</cp:lastModifiedBy>
  <cp:revision>9</cp:revision>
  <dcterms:modified xsi:type="dcterms:W3CDTF">2021-06-03T03:27:17Z</dcterms:modified>
</cp:coreProperties>
</file>