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D59D7-AC04-454E-BCE0-BCA18F5BE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2909A5-3197-4B7E-9699-DCDD8A213E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69C1C-3B0B-4340-8D09-AB9AE2B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EADF1-D287-433A-A31D-3684FF59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41C4A-0A1D-4415-BC44-4FD9AC688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2863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C6114-9BF2-4E17-B8F5-CF2C1ADD1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62203-6248-4E7D-9976-5B41D5943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C5945-E263-4027-BE12-09FA3179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7FEB5-5D38-4208-83A4-EC1CFDE84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C4757-BA0E-4FF2-8772-DCD9B9352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5440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6BF81B-A3B9-4FAF-8EBA-4A3863686C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6E656-B6F9-40D8-8682-A31D5225D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84C20-DF99-426B-B193-5A39919E9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BBF28-1E47-466A-85A1-52596558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9B0AB-E445-40A6-9A8E-DFC016481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9981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C5902-762B-4D2F-96F0-4A325845F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87275-57C2-41C8-9AA4-F73B26BA6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EA266-B603-4749-B243-89D65B27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44EA2-4711-432A-BB2B-EF3F4BEB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0EB8-A2BE-4A42-BE80-98D20E71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3781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AC4A8-4384-4127-9324-68818555E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DC600-6622-4D16-BB6F-6C891B885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D6EA3-705A-4B77-88D1-429283E8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16F6A-C9DC-48D7-8129-9C2A2CA61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45508-F8DA-4225-8C71-B8F8D7123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48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D4BB1-0098-4F38-82E2-47B02C877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B0F34-C555-4E92-8A3D-2EA980D3C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75A83-8029-4A61-A2A4-E600AA903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AA506-37BA-42A4-8DFB-6893930F8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790C4-875B-49F4-A739-2CA90FD51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93ABBA-9E2E-4A56-971B-56AB41AA5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868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6834B-FBF8-4D91-A0B4-CF1FE39B9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EE6EF-2134-43D8-8E67-E78B579E0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8D7634-6B75-454C-BC17-970E8CB31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9F66D4-77DD-4D95-9C9C-867602E634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1F92F2-185F-47F8-A82D-6573308B82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DD1860-EF76-4383-AD18-CF53DFB5C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61BB81-E5BB-4BA9-BEFB-72E48C54E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6B6F37-919C-4F02-A809-3521F7DA0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7405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3851D-30B9-4482-90CC-E0DE2558C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6DAD53-338D-4591-9B09-83A70741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BA3C9-B421-4E7F-A51D-E1DF3F920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748BA7-334A-4E99-B035-3D3390B65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218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F21001-D0E8-420F-8063-4F5214D43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C1750-D26D-4CFC-AC45-6FFED9F31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C886E4-D977-4293-9F68-A04AC0FB7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95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B25E7-3C5B-46FB-9213-C9AE2835F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D489C-B90D-456C-921D-9AE61FD5E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01E76-30C1-40C6-9FA6-3EDF5D6C0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8B77C-1211-42FF-B0E0-7AEC91567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620CF-6276-46E1-A5CF-B9204D3AE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5BFD9-150A-44C6-9A34-8B03F3B33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92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6239F-2D48-4F92-A6CD-9626293C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7B5583-5FD4-41E7-B474-AA6E382D9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1A54E-B83E-4476-8CD8-3143D3714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0B696-A563-4934-A9A3-7539D373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7C407-952E-4030-AF85-4498945B6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36005-D59F-4AD5-BD82-2CCACBE02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613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CF31A8-5B31-4995-9E12-5B9B3A3F0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C464F-FA2D-4BF0-9D43-9B32E1334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A7D1D-13DF-4C13-837A-F0E5D8B4C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2B73A-47E3-4C98-AEAB-99AA8D4CCDF4}" type="datetimeFigureOut">
              <a:rPr lang="en-ID" smtClean="0"/>
              <a:t>03/06/2021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9A53A-20AD-4EAF-8F75-942B086E9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DB87E-C0B0-4649-A056-A369246F5A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7A97B-34BD-41AA-A010-51BB613CE66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526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B5F6-5FD1-427D-9E15-C5E7AF11D5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OVC </a:t>
            </a:r>
            <a:r>
              <a:rPr lang="en-US" dirty="0" err="1"/>
              <a:t>Kasus</a:t>
            </a:r>
            <a:r>
              <a:rPr lang="en-US" dirty="0"/>
              <a:t> 5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80A828-CDF8-4680-8872-B175ABCC44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0638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17267-109F-49B7-A724-E7B7FD420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422563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Mrs</a:t>
            </a:r>
            <a:r>
              <a:rPr lang="en-US" sz="1700" dirty="0">
                <a:solidFill>
                  <a:srgbClr val="202124"/>
                </a:solidFill>
                <a:latin typeface="Times New Roman" panose="02020603050405020304" pitchFamily="18" charset="0"/>
              </a:rPr>
              <a:t>. </a:t>
            </a:r>
            <a:r>
              <a:rPr lang="en-US" sz="17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promia</a:t>
            </a:r>
            <a:r>
              <a:rPr lang="en-US" sz="1700" dirty="0">
                <a:solidFill>
                  <a:srgbClr val="202124"/>
                </a:solidFill>
                <a:latin typeface="Times New Roman" panose="02020603050405020304" pitchFamily="18" charset="0"/>
              </a:rPr>
              <a:t>, 2 </a:t>
            </a:r>
            <a:r>
              <a:rPr lang="en-US" sz="17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tahun</a:t>
            </a:r>
            <a:endParaRPr lang="en-US" sz="170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Datang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untuk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pemeriksaan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prenatal,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hamil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34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minggu</a:t>
            </a:r>
            <a:endParaRPr lang="en-US" sz="17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700" dirty="0">
                <a:solidFill>
                  <a:srgbClr val="202124"/>
                </a:solidFill>
                <a:latin typeface="Times New Roman" panose="02020603050405020304" pitchFamily="18" charset="0"/>
              </a:rPr>
              <a:t>KU : </a:t>
            </a:r>
            <a:r>
              <a:rPr lang="en-US" sz="17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merasa</a:t>
            </a:r>
            <a:r>
              <a:rPr lang="en-US" sz="17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basah</a:t>
            </a:r>
            <a:r>
              <a:rPr lang="en-US" sz="1700" dirty="0">
                <a:solidFill>
                  <a:srgbClr val="202124"/>
                </a:solidFill>
                <a:latin typeface="Times New Roman" panose="02020603050405020304" pitchFamily="18" charset="0"/>
              </a:rPr>
              <a:t> pada </a:t>
            </a:r>
            <a:r>
              <a:rPr lang="en-US" sz="17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kemaluan</a:t>
            </a:r>
            <a:endParaRPr lang="en-US" sz="17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Merasa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basah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pada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kemaluan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pada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subuh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pagi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ini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,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takut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cairan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yang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keluar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merupakan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air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ketuban</a:t>
            </a:r>
            <a:endParaRPr lang="en-US" sz="17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r>
              <a:rPr lang="en-ID" sz="1700" b="1" dirty="0">
                <a:solidFill>
                  <a:srgbClr val="202124"/>
                </a:solidFill>
                <a:latin typeface="Times New Roman" panose="02020603050405020304" pitchFamily="18" charset="0"/>
              </a:rPr>
              <a:t>Riwayat </a:t>
            </a:r>
            <a:r>
              <a:rPr lang="en-ID" sz="1700" b="1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obstetri</a:t>
            </a:r>
            <a:r>
              <a:rPr lang="en-ID" sz="1700" b="1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:</a:t>
            </a:r>
          </a:p>
          <a:p>
            <a:pPr algn="l">
              <a:lnSpc>
                <a:spcPct val="150000"/>
              </a:lnSpc>
            </a:pP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Mrs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promia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mempunyai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riwayat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abortus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sekitar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10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minggu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kehamilan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dengan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dilatasi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dan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kuretase</a:t>
            </a:r>
            <a:endParaRPr lang="en-US" sz="170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pada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kehamilan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setelahnya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, Ketika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berusia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26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tahun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,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melahirkan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bayi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BBLR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dengan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C-section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karena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premature rupture of membrane (PPROM)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saat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minggu</a:t>
            </a:r>
            <a:r>
              <a:rPr lang="en-US" sz="17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30</a:t>
            </a:r>
          </a:p>
          <a:p>
            <a:pPr algn="l">
              <a:lnSpc>
                <a:spcPct val="150000"/>
              </a:lnSpc>
            </a:pPr>
            <a:r>
              <a:rPr lang="en-US" sz="1700" dirty="0">
                <a:solidFill>
                  <a:srgbClr val="202124"/>
                </a:solidFill>
                <a:latin typeface="Times New Roman" panose="02020603050405020304" pitchFamily="18" charset="0"/>
              </a:rPr>
              <a:t>Pada </a:t>
            </a:r>
            <a:r>
              <a:rPr lang="en-US" sz="17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kehamilan</a:t>
            </a:r>
            <a:r>
              <a:rPr lang="en-US" sz="17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ketiga</a:t>
            </a:r>
            <a:r>
              <a:rPr lang="en-US" sz="1700" dirty="0">
                <a:solidFill>
                  <a:srgbClr val="202124"/>
                </a:solidFill>
                <a:latin typeface="Times New Roman" panose="02020603050405020304" pitchFamily="18" charset="0"/>
              </a:rPr>
              <a:t>, preterm 34 </a:t>
            </a:r>
            <a:r>
              <a:rPr lang="en-US" sz="17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minggu</a:t>
            </a:r>
            <a:endParaRPr lang="en-US" sz="17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sz="18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7C8BD3-F2DE-46DA-81BF-A936B4503B62}"/>
              </a:ext>
            </a:extLst>
          </p:cNvPr>
          <p:cNvSpPr txBox="1"/>
          <p:nvPr/>
        </p:nvSpPr>
        <p:spPr>
          <a:xfrm>
            <a:off x="3047999" y="4897114"/>
            <a:ext cx="6636327" cy="115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Hipotesis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Pecah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ketuban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dini</a:t>
            </a:r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Inkontinensia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urin</a:t>
            </a:r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47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D206A-DB72-4E2B-807A-7540ECCF3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1"/>
            <a:ext cx="4454236" cy="462741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fisik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batas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ID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obstetri</a:t>
            </a:r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Fundus uteri 30 cm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diatas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symphysis</a:t>
            </a: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Leopold 1 :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lunak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fundus uteri</a:t>
            </a: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Leopold 2 :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fetus di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abdomen,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rata di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abdomen </a:t>
            </a: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Leopold 3 :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keras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palpasi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symphysis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Leopold 4 : convergent</a:t>
            </a:r>
            <a:endParaRPr lang="en-US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9A373C-70C5-41DE-8FB1-FDD3C0DB56BB}"/>
              </a:ext>
            </a:extLst>
          </p:cNvPr>
          <p:cNvSpPr txBox="1"/>
          <p:nvPr/>
        </p:nvSpPr>
        <p:spPr>
          <a:xfrm>
            <a:off x="6165275" y="305068"/>
            <a:ext cx="401781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vagina</a:t>
            </a:r>
          </a:p>
          <a:p>
            <a:pPr algn="l">
              <a:lnSpc>
                <a:spcPct val="150000"/>
              </a:lnSpc>
            </a:pP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Vulva/vagina : </a:t>
            </a: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dbn</a:t>
            </a:r>
            <a:endParaRPr lang="en-ID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Speculum examination : </a:t>
            </a: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dbn</a:t>
            </a:r>
            <a:endParaRPr lang="en-ID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Vaginal Toucher : vulva/vagina: fluid (+) clear</a:t>
            </a: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Dilation of the cervix : 1 cm</a:t>
            </a:r>
          </a:p>
          <a:p>
            <a:pPr algn="l">
              <a:lnSpc>
                <a:spcPct val="150000"/>
              </a:lnSpc>
            </a:pP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Amniotic membrane : non-intact</a:t>
            </a:r>
          </a:p>
          <a:p>
            <a:pPr algn="l">
              <a:lnSpc>
                <a:spcPct val="150000"/>
              </a:lnSpc>
            </a:pP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laboratorium</a:t>
            </a:r>
            <a:endParaRPr lang="en-ID" sz="16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kertas</a:t>
            </a: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nitrazine</a:t>
            </a: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discharge </a:t>
            </a: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vagina </a:t>
            </a: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menunjukkan</a:t>
            </a: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warna</a:t>
            </a:r>
            <a:r>
              <a:rPr lang="en-ID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biru</a:t>
            </a:r>
            <a:endParaRPr lang="en-ID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Pemeriksaan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mikroskopis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discharge </a:t>
            </a: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pakis</a:t>
            </a:r>
            <a:endParaRPr lang="en-ID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USG</a:t>
            </a:r>
          </a:p>
          <a:p>
            <a:pPr algn="l">
              <a:lnSpc>
                <a:spcPct val="150000"/>
              </a:lnSpc>
            </a:pP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Cairan</a:t>
            </a:r>
            <a:r>
              <a:rPr lang="en-ID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amnion </a:t>
            </a: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berkurang</a:t>
            </a:r>
            <a:endParaRPr lang="en-ID" sz="160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Cardiotocography </a:t>
            </a:r>
          </a:p>
          <a:p>
            <a:pPr algn="l">
              <a:lnSpc>
                <a:spcPct val="150000"/>
              </a:lnSpc>
            </a:pP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Dikonsultasikan</a:t>
            </a:r>
            <a:r>
              <a:rPr lang="en-ID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dengan</a:t>
            </a:r>
            <a:r>
              <a:rPr lang="en-ID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spesialis</a:t>
            </a:r>
            <a:r>
              <a:rPr lang="en-ID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fetomaternal</a:t>
            </a:r>
            <a:endParaRPr lang="en-ID" sz="160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endParaRPr lang="en-ID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02310F-3894-491C-86D9-92F225544BE0}"/>
              </a:ext>
            </a:extLst>
          </p:cNvPr>
          <p:cNvSpPr txBox="1"/>
          <p:nvPr/>
        </p:nvSpPr>
        <p:spPr>
          <a:xfrm>
            <a:off x="838200" y="4932218"/>
            <a:ext cx="44542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: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G4P2A1 (34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minggu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ketuban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pecah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13558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cro Essential LabpHIZATEST Nitrazine Indicator Paper FDA-listed medical |  Fisher Scientific">
            <a:extLst>
              <a:ext uri="{FF2B5EF4-FFF2-40B4-BE49-F238E27FC236}">
                <a16:creationId xmlns:a16="http://schemas.microsoft.com/office/drawing/2014/main" id="{79FC811E-D9B9-4A03-9730-CA661A2380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4" y="0"/>
            <a:ext cx="4274127" cy="376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ied amniotic fluid on a slide demonstrating a positive fern test with...  | Download Scientific Diagram">
            <a:extLst>
              <a:ext uri="{FF2B5EF4-FFF2-40B4-BE49-F238E27FC236}">
                <a16:creationId xmlns:a16="http://schemas.microsoft.com/office/drawing/2014/main" id="{867362A2-2183-46FF-9CA6-F08D23814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207" y="3429000"/>
            <a:ext cx="4533900" cy="320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ntinuous fetal heart rate monitoring cheap online">
            <a:extLst>
              <a:ext uri="{FF2B5EF4-FFF2-40B4-BE49-F238E27FC236}">
                <a16:creationId xmlns:a16="http://schemas.microsoft.com/office/drawing/2014/main" id="{0832EB2A-7FB1-43F9-9011-2B4F1D66C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565" y="1284261"/>
            <a:ext cx="4969365" cy="4289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60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1306F-FA53-42B1-9A83-79C962DDE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8145"/>
            <a:ext cx="3844636" cy="5428818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C-section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dilakukan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pada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ibu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dan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lahir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bayi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laki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laki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,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terlihat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lemas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pucat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sianosis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dan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nafas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terengah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engah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pada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saat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dibawa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penghangat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bayi</a:t>
            </a:r>
            <a:endParaRPr lang="en-US" sz="160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Nadi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: 80x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/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menit</a:t>
            </a:r>
            <a:endParaRPr lang="en-US" sz="160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Dokter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resusitasi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dan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menilai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APGAR : 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Menit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1 = 3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Menit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5 =  5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Menit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10 = 8</a:t>
            </a:r>
            <a:endParaRPr lang="en-US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DEF27B-C721-4BAB-B8AB-3BBDA68251BF}"/>
              </a:ext>
            </a:extLst>
          </p:cNvPr>
          <p:cNvSpPr txBox="1"/>
          <p:nvPr/>
        </p:nvSpPr>
        <p:spPr>
          <a:xfrm>
            <a:off x="5098472" y="748145"/>
            <a:ext cx="5860473" cy="3746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Pemeriksaan</a:t>
            </a:r>
            <a:r>
              <a:rPr lang="en-ID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fisik</a:t>
            </a:r>
            <a:r>
              <a:rPr lang="en-ID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ID" sz="1600" b="1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:</a:t>
            </a:r>
          </a:p>
          <a:p>
            <a:pPr algn="l">
              <a:lnSpc>
                <a:spcPct val="150000"/>
              </a:lnSpc>
            </a:pP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Bayi</a:t>
            </a:r>
            <a:r>
              <a:rPr lang="en-ID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menangis</a:t>
            </a:r>
            <a:r>
              <a:rPr lang="en-ID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kuat</a:t>
            </a:r>
            <a:r>
              <a:rPr lang="en-ID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, Gerakan </a:t>
            </a:r>
            <a:r>
              <a:rPr lang="en-ID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aktif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, RR 54X/</a:t>
            </a: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menit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, HR 110X/</a:t>
            </a: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menit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, </a:t>
            </a: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suhu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ID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aksila</a:t>
            </a:r>
            <a:r>
              <a:rPr lang="en-ID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36,5 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° C,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saturasi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oksigen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90%</a:t>
            </a:r>
          </a:p>
          <a:p>
            <a:pPr algn="l">
              <a:lnSpc>
                <a:spcPct val="150000"/>
              </a:lnSpc>
            </a:pP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Mulut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: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bibir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merah</a:t>
            </a:r>
            <a:endParaRPr lang="en-US" sz="160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Dada : </a:t>
            </a:r>
            <a:r>
              <a:rPr lang="en-US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simetris</a:t>
            </a: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fusiformis, </a:t>
            </a:r>
            <a:r>
              <a:rPr lang="en-US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tidak</a:t>
            </a: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ada</a:t>
            </a: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retraksi</a:t>
            </a:r>
            <a:endParaRPr lang="en-US" sz="160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Jantung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paru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, abdomen :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dbn</a:t>
            </a:r>
            <a:endParaRPr lang="en-US" sz="160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Ekstrimitas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: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ujung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ekstrimitas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kebiruan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, CRT &lt; 3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detik</a:t>
            </a:r>
            <a:endParaRPr lang="en-US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New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ballard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score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sesuai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usia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kehamilan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34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minggu</a:t>
            </a:r>
            <a:endParaRPr lang="en-US" sz="160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Berat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lahir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bayi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2100 gram, Panjang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tubuh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46 cm dan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lingkar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kepala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31</a:t>
            </a:r>
            <a:endParaRPr lang="en-ID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F1C2CD-2BBA-4B27-8644-19D0247B3992}"/>
              </a:ext>
            </a:extLst>
          </p:cNvPr>
          <p:cNvSpPr txBox="1"/>
          <p:nvPr/>
        </p:nvSpPr>
        <p:spPr>
          <a:xfrm>
            <a:off x="2590800" y="4973782"/>
            <a:ext cx="5971309" cy="1894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</a:p>
          <a:p>
            <a:pPr algn="ctr"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NKB-SMK dan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afiksia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neonatorum</a:t>
            </a:r>
          </a:p>
          <a:p>
            <a:pPr algn="ctr">
              <a:lnSpc>
                <a:spcPct val="150000"/>
              </a:lnSpc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Dirawat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perinatology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skrining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infeksi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monitoring,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penghangatan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incubator dan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nutrisi</a:t>
            </a:r>
            <a:endParaRPr lang="en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FE7E69A-85C7-46D8-983D-8C4E8731538C}"/>
              </a:ext>
            </a:extLst>
          </p:cNvPr>
          <p:cNvCxnSpPr/>
          <p:nvPr/>
        </p:nvCxnSpPr>
        <p:spPr>
          <a:xfrm>
            <a:off x="5569527" y="5832764"/>
            <a:ext cx="0" cy="344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04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AFEF1120-27CF-404C-A049-C0F4BD3C61D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873" y="0"/>
            <a:ext cx="6941127" cy="473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19F184B3-8CAD-47AB-A6EB-502FE30C3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6712"/>
            <a:ext cx="57721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91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5E24E-59A7-417A-AF99-A6E7F70C1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7927"/>
            <a:ext cx="3913909" cy="5789036"/>
          </a:xfrm>
        </p:spPr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Pada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hari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3,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mrs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promia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mengeluh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asi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tidak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keluar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, BAB dan BAK normal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Pemeriksaan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fisik</a:t>
            </a:r>
            <a:endParaRPr lang="en-US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Compos mentis</a:t>
            </a:r>
          </a:p>
          <a:p>
            <a:pPr algn="l">
              <a:lnSpc>
                <a:spcPct val="150000"/>
              </a:lnSpc>
            </a:pPr>
            <a:r>
              <a:rPr lang="en-ID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BP : 100/70 mmHg</a:t>
            </a:r>
          </a:p>
          <a:p>
            <a:pPr algn="l">
              <a:lnSpc>
                <a:spcPct val="150000"/>
              </a:lnSpc>
            </a:pPr>
            <a:r>
              <a:rPr lang="en-ID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HR : 70 bpm</a:t>
            </a:r>
          </a:p>
          <a:p>
            <a:pPr algn="l">
              <a:lnSpc>
                <a:spcPct val="150000"/>
              </a:lnSpc>
            </a:pPr>
            <a:r>
              <a:rPr lang="en-ID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RR : 20 x/minute</a:t>
            </a:r>
          </a:p>
          <a:p>
            <a:pPr algn="l">
              <a:lnSpc>
                <a:spcPct val="150000"/>
              </a:lnSpc>
            </a:pPr>
            <a:r>
              <a:rPr lang="en-ID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Temperature: 36.6 </a:t>
            </a:r>
            <a:r>
              <a:rPr lang="en-ID" sz="16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oC</a:t>
            </a:r>
            <a:endParaRPr lang="en-ID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Payudara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: (-) inverted nipple,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craked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nipple, discharge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kekuningan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saat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payudara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ditekan</a:t>
            </a:r>
            <a:endParaRPr lang="en-US" sz="160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Abdomen :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dbn</a:t>
            </a:r>
            <a:endParaRPr lang="en-US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TFU :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dua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jari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dibawah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pusat</a:t>
            </a:r>
            <a:endParaRPr lang="en-US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Kontraksi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: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baik</a:t>
            </a:r>
            <a:endParaRPr lang="en-US" sz="160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Vagina :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locia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rubra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863B64-59C1-4C90-83B4-FB372FB6C5E4}"/>
              </a:ext>
            </a:extLst>
          </p:cNvPr>
          <p:cNvSpPr txBox="1"/>
          <p:nvPr/>
        </p:nvSpPr>
        <p:spPr>
          <a:xfrm>
            <a:off x="6096000" y="387927"/>
            <a:ext cx="4544291" cy="2264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Pemeriksaan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fisik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bayi</a:t>
            </a:r>
            <a:endParaRPr lang="en-US" sz="1600" dirty="0">
              <a:solidFill>
                <a:srgbClr val="202124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Kepala</a:t>
            </a: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: </a:t>
            </a:r>
            <a:r>
              <a:rPr lang="en-US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ubun</a:t>
            </a: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ubun</a:t>
            </a: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besar</a:t>
            </a: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terbuka</a:t>
            </a: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rata</a:t>
            </a:r>
          </a:p>
          <a:p>
            <a:pPr algn="l">
              <a:lnSpc>
                <a:spcPct val="150000"/>
              </a:lnSpc>
            </a:pP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Wajah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: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terlihat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icterus</a:t>
            </a:r>
          </a:p>
          <a:p>
            <a:pPr algn="l">
              <a:lnSpc>
                <a:spcPct val="150000"/>
              </a:lnSpc>
            </a:pP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Thorax :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simetris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 fusiform, (-)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retraksi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, Kramer 2</a:t>
            </a:r>
          </a:p>
          <a:p>
            <a:pPr algn="l">
              <a:lnSpc>
                <a:spcPct val="150000"/>
              </a:lnSpc>
            </a:pPr>
            <a:r>
              <a:rPr lang="en-US" sz="160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HR : 112 bpm, regular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RR : 48/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menit</a:t>
            </a:r>
            <a:r>
              <a:rPr lang="en-US" sz="1600" dirty="0">
                <a:solidFill>
                  <a:srgbClr val="202124"/>
                </a:solidFill>
                <a:latin typeface="Times New Roman" panose="02020603050405020304" pitchFamily="18" charset="0"/>
              </a:rPr>
              <a:t>, regular, (-) </a:t>
            </a:r>
            <a:r>
              <a:rPr lang="en-US" sz="1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ronchi</a:t>
            </a:r>
            <a:endParaRPr lang="en-US" sz="1600" dirty="0">
              <a:solidFill>
                <a:srgbClr val="202124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42CC0C-DCFE-46D7-B3F2-6CD35F6413B8}"/>
              </a:ext>
            </a:extLst>
          </p:cNvPr>
          <p:cNvSpPr txBox="1"/>
          <p:nvPr/>
        </p:nvSpPr>
        <p:spPr>
          <a:xfrm>
            <a:off x="6096000" y="2784764"/>
            <a:ext cx="4405745" cy="3002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</a:t>
            </a:r>
          </a:p>
          <a:p>
            <a:pPr algn="ctr"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NKB-SMK dan icterus neonatorum</a:t>
            </a:r>
          </a:p>
          <a:p>
            <a:pPr algn="ctr">
              <a:lnSpc>
                <a:spcPct val="150000"/>
              </a:lnSpc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Mrs.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Promia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menamakan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bayinya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neo,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mrs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promia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diberikan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edukasi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mengenai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pertumbuhan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dan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perkembangan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bayi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,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mrs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promia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dibolehkan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membawa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neo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pulang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pada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hari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ke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5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dengan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kondisi</a:t>
            </a:r>
            <a:r>
              <a:rPr lang="en-US" sz="1600" b="0" i="0" u="none" strike="noStrike" baseline="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baik</a:t>
            </a:r>
            <a:endParaRPr lang="en-US" sz="1600" b="0" i="0" u="none" strike="noStrike" baseline="0" dirty="0">
              <a:solidFill>
                <a:srgbClr val="202124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17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217441786 Kramer Ikterus">
            <a:extLst>
              <a:ext uri="{FF2B5EF4-FFF2-40B4-BE49-F238E27FC236}">
                <a16:creationId xmlns:a16="http://schemas.microsoft.com/office/drawing/2014/main" id="{88E38597-3E49-4D3E-9E69-D7011C8403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048" y="299928"/>
            <a:ext cx="4693607" cy="6258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151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505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OVC Kasus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OVC K</dc:title>
  <dc:creator>a n</dc:creator>
  <cp:lastModifiedBy>a n</cp:lastModifiedBy>
  <cp:revision>11</cp:revision>
  <dcterms:created xsi:type="dcterms:W3CDTF">2021-06-03T00:39:12Z</dcterms:created>
  <dcterms:modified xsi:type="dcterms:W3CDTF">2021-06-03T02:52:04Z</dcterms:modified>
</cp:coreProperties>
</file>