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81" r:id="rId17"/>
    <p:sldId id="282" r:id="rId18"/>
    <p:sldId id="283" r:id="rId19"/>
    <p:sldId id="284" r:id="rId20"/>
    <p:sldId id="285" r:id="rId21"/>
    <p:sldId id="271" r:id="rId22"/>
    <p:sldId id="273" r:id="rId23"/>
    <p:sldId id="274" r:id="rId24"/>
    <p:sldId id="275" r:id="rId25"/>
    <p:sldId id="272" r:id="rId26"/>
    <p:sldId id="276" r:id="rId27"/>
    <p:sldId id="277" r:id="rId28"/>
    <p:sldId id="278" r:id="rId29"/>
    <p:sldId id="279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8" y="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3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74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89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1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4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37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12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00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24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99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33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53CBD8AA-37B3-4E15-B0A8-C45FAC69D79C}" type="datetimeFigureOut">
              <a:rPr lang="en-US" smtClean="0"/>
              <a:t>10-Jun-21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9555DF6-BC53-4241-9174-5BFA0EA9E9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1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EEAB-E8E5-48DB-A968-128F5E6BC8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CERVICOVAGINITIS </a:t>
            </a:r>
            <a:r>
              <a:rPr lang="en-US" sz="4400" b="1" dirty="0" err="1"/>
              <a:t>ec</a:t>
            </a:r>
            <a:r>
              <a:rPr lang="en-US" sz="4400" b="1" dirty="0"/>
              <a:t> INFEKSI MULTIPLE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B3E02E-C96B-472C-BE99-31791B8758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468031"/>
            <a:ext cx="9144000" cy="1655762"/>
          </a:xfrm>
        </p:spPr>
        <p:txBody>
          <a:bodyPr>
            <a:normAutofit/>
          </a:bodyPr>
          <a:lstStyle/>
          <a:p>
            <a:r>
              <a:rPr lang="en-US" b="1" dirty="0"/>
              <a:t>BELLA AMELIA PUTRI – 1810211006</a:t>
            </a:r>
          </a:p>
          <a:p>
            <a:r>
              <a:rPr lang="en-US" b="1" dirty="0"/>
              <a:t>TUTORIAL A4</a:t>
            </a:r>
          </a:p>
        </p:txBody>
      </p:sp>
    </p:spTree>
    <p:extLst>
      <p:ext uri="{BB962C8B-B14F-4D97-AF65-F5344CB8AC3E}">
        <p14:creationId xmlns:p14="http://schemas.microsoft.com/office/powerpoint/2010/main" val="2662912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SERVISITIS GONORRHEA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Epidemiologi</a:t>
            </a:r>
            <a:endParaRPr lang="en-US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Umur</a:t>
            </a:r>
            <a:r>
              <a:rPr lang="en-US" sz="1800" dirty="0"/>
              <a:t> 21-26 </a:t>
            </a:r>
            <a:r>
              <a:rPr lang="en-US" sz="1800" dirty="0" err="1"/>
              <a:t>tahun</a:t>
            </a:r>
            <a:r>
              <a:rPr lang="en-US" sz="1800" dirty="0"/>
              <a:t>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 err="1">
                <a:sym typeface="Wingdings" panose="05000000000000000000" pitchFamily="2" charset="2"/>
              </a:rPr>
              <a:t>aktivitas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seksual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tinggi</a:t>
            </a:r>
            <a:endParaRPr lang="en-US" sz="1800" dirty="0">
              <a:sym typeface="Wingdings" panose="05000000000000000000" pitchFamily="2" charset="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>
                <a:sym typeface="Wingdings" panose="05000000000000000000" pitchFamily="2" charset="2"/>
              </a:rPr>
              <a:t>Setiap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tahun</a:t>
            </a:r>
            <a:r>
              <a:rPr lang="en-US" sz="1800" dirty="0">
                <a:sym typeface="Wingdings" panose="05000000000000000000" pitchFamily="2" charset="2"/>
              </a:rPr>
              <a:t> 48 </a:t>
            </a:r>
            <a:r>
              <a:rPr lang="en-US" sz="1800" dirty="0" err="1">
                <a:sym typeface="Wingdings" panose="05000000000000000000" pitchFamily="2" charset="2"/>
              </a:rPr>
              <a:t>juta</a:t>
            </a:r>
            <a:r>
              <a:rPr lang="en-US" sz="1800" dirty="0">
                <a:sym typeface="Wingdings" panose="05000000000000000000" pitchFamily="2" charset="2"/>
              </a:rPr>
              <a:t> orang </a:t>
            </a:r>
            <a:r>
              <a:rPr lang="en-US" sz="1800" dirty="0" err="1">
                <a:sym typeface="Wingdings" panose="05000000000000000000" pitchFamily="2" charset="2"/>
              </a:rPr>
              <a:t>dewasa</a:t>
            </a:r>
            <a:r>
              <a:rPr lang="en-US" sz="1800" dirty="0">
                <a:sym typeface="Wingdings" panose="05000000000000000000" pitchFamily="2" charset="2"/>
              </a:rPr>
              <a:t> yang </a:t>
            </a:r>
            <a:r>
              <a:rPr lang="en-US" sz="1800" dirty="0" err="1">
                <a:sym typeface="Wingdings" panose="05000000000000000000" pitchFamily="2" charset="2"/>
              </a:rPr>
              <a:t>terinfeksi</a:t>
            </a:r>
            <a:r>
              <a:rPr lang="en-US" sz="1800" dirty="0">
                <a:sym typeface="Wingdings" panose="05000000000000000000" pitchFamily="2" charset="2"/>
              </a:rPr>
              <a:t> STI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>
                <a:sym typeface="Wingdings" panose="05000000000000000000" pitchFamily="2" charset="2"/>
              </a:rPr>
              <a:t>Gonorrhea </a:t>
            </a:r>
            <a:r>
              <a:rPr lang="en-US" sz="1800" dirty="0" err="1">
                <a:sym typeface="Wingdings" panose="05000000000000000000" pitchFamily="2" charset="2"/>
              </a:rPr>
              <a:t>merupakan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penyakit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infeksi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menular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nomor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dua</a:t>
            </a:r>
            <a:r>
              <a:rPr lang="en-US" sz="1800" dirty="0">
                <a:sym typeface="Wingdings" panose="05000000000000000000" pitchFamily="2" charset="2"/>
              </a:rPr>
              <a:t> di US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>
                <a:sym typeface="Wingdings" panose="05000000000000000000" pitchFamily="2" charset="2"/>
              </a:rPr>
              <a:t>CDC </a:t>
            </a:r>
            <a:r>
              <a:rPr lang="en-US" sz="1800" dirty="0" err="1">
                <a:sym typeface="Wingdings" panose="05000000000000000000" pitchFamily="2" charset="2"/>
              </a:rPr>
              <a:t>memperkirakan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bahwa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lebih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dari</a:t>
            </a:r>
            <a:r>
              <a:rPr lang="en-US" sz="1800" dirty="0">
                <a:sym typeface="Wingdings" panose="05000000000000000000" pitchFamily="2" charset="2"/>
              </a:rPr>
              <a:t> 19 </a:t>
            </a:r>
            <a:r>
              <a:rPr lang="en-US" sz="1800" dirty="0" err="1">
                <a:sym typeface="Wingdings" panose="05000000000000000000" pitchFamily="2" charset="2"/>
              </a:rPr>
              <a:t>juta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kasus</a:t>
            </a:r>
            <a:r>
              <a:rPr lang="en-US" sz="1800" dirty="0">
                <a:sym typeface="Wingdings" panose="05000000000000000000" pitchFamily="2" charset="2"/>
              </a:rPr>
              <a:t> IMS </a:t>
            </a:r>
            <a:r>
              <a:rPr lang="en-US" sz="1800" dirty="0" err="1">
                <a:sym typeface="Wingdings" panose="05000000000000000000" pitchFamily="2" charset="2"/>
              </a:rPr>
              <a:t>baru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setiap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tahunnya</a:t>
            </a:r>
            <a:endParaRPr lang="en-US" sz="1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0652BF-9CF2-4A0F-8D65-87CDAF68E5BE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Faktor</a:t>
            </a:r>
            <a:r>
              <a:rPr lang="en-US" sz="1800" b="1" dirty="0"/>
              <a:t> </a:t>
            </a:r>
            <a:r>
              <a:rPr lang="en-US" sz="1800" b="1" dirty="0" err="1"/>
              <a:t>Risiko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Usia</a:t>
            </a:r>
            <a:r>
              <a:rPr lang="en-US" sz="1800" dirty="0"/>
              <a:t> </a:t>
            </a:r>
            <a:r>
              <a:rPr lang="en-US" sz="1800" dirty="0" err="1"/>
              <a:t>muda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Pasangan</a:t>
            </a:r>
            <a:r>
              <a:rPr lang="en-US" sz="1800" dirty="0"/>
              <a:t> sex yang </a:t>
            </a:r>
            <a:r>
              <a:rPr lang="en-US" sz="1800" dirty="0" err="1"/>
              <a:t>berganti</a:t>
            </a:r>
            <a:r>
              <a:rPr lang="en-US" sz="1800" dirty="0"/>
              <a:t> </a:t>
            </a:r>
            <a:r>
              <a:rPr lang="en-US" sz="1800" dirty="0" err="1"/>
              <a:t>ganti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Status </a:t>
            </a:r>
            <a:r>
              <a:rPr lang="en-US" sz="1800" dirty="0" err="1"/>
              <a:t>ekonomi</a:t>
            </a:r>
            <a:r>
              <a:rPr lang="en-US" sz="1800" dirty="0"/>
              <a:t> </a:t>
            </a:r>
            <a:r>
              <a:rPr lang="en-US" sz="1800" dirty="0" err="1"/>
              <a:t>rendah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Penggunaan</a:t>
            </a:r>
            <a:r>
              <a:rPr lang="en-US" sz="1800" dirty="0"/>
              <a:t> alcohol dan </a:t>
            </a:r>
            <a:r>
              <a:rPr lang="en-US" sz="1800" dirty="0" err="1"/>
              <a:t>obat</a:t>
            </a:r>
            <a:r>
              <a:rPr lang="en-US" sz="1800" dirty="0"/>
              <a:t> </a:t>
            </a:r>
            <a:r>
              <a:rPr lang="en-US" sz="1800" dirty="0" err="1"/>
              <a:t>obatan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Belum </a:t>
            </a:r>
            <a:r>
              <a:rPr lang="en-US" sz="1800" dirty="0" err="1"/>
              <a:t>berpengalaman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</a:t>
            </a:r>
            <a:r>
              <a:rPr lang="en-US" sz="1800" dirty="0" err="1"/>
              <a:t>kondom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Penggunaan</a:t>
            </a:r>
            <a:r>
              <a:rPr lang="en-US" sz="1800" dirty="0"/>
              <a:t> toilet duduk </a:t>
            </a:r>
            <a:r>
              <a:rPr lang="en-US" sz="1800" dirty="0" err="1"/>
              <a:t>ditempat</a:t>
            </a:r>
            <a:r>
              <a:rPr lang="en-US" sz="1800" dirty="0"/>
              <a:t> </a:t>
            </a:r>
            <a:r>
              <a:rPr lang="en-US" sz="1800" dirty="0" err="1"/>
              <a:t>umum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65744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SERVISITIS GONORRHEA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Gejala</a:t>
            </a:r>
            <a:r>
              <a:rPr lang="en-US" sz="1800" b="1" dirty="0"/>
              <a:t> Non-</a:t>
            </a:r>
            <a:r>
              <a:rPr lang="en-US" sz="1800" b="1" dirty="0" err="1"/>
              <a:t>Spesifik</a:t>
            </a:r>
            <a:endParaRPr lang="en-US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Umumnya</a:t>
            </a:r>
            <a:r>
              <a:rPr lang="en-US" sz="1800" dirty="0"/>
              <a:t> </a:t>
            </a:r>
            <a:r>
              <a:rPr lang="en-US" sz="1800" dirty="0" err="1"/>
              <a:t>asimptomatis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Peningkatan</a:t>
            </a:r>
            <a:r>
              <a:rPr lang="en-US" sz="1800" dirty="0"/>
              <a:t> vaginal discharge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Dysuria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Serviks</a:t>
            </a:r>
            <a:r>
              <a:rPr lang="en-US" sz="1800" dirty="0"/>
              <a:t> </a:t>
            </a:r>
            <a:r>
              <a:rPr lang="en-US" sz="1800" dirty="0" err="1"/>
              <a:t>eritema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dyspareunia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12D7D18-B813-41BF-8886-61A5AB5B84DB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 err="1"/>
              <a:t>Gejala</a:t>
            </a:r>
            <a:r>
              <a:rPr lang="en-US" sz="1800" b="1" dirty="0"/>
              <a:t> </a:t>
            </a:r>
            <a:r>
              <a:rPr lang="en-US" sz="1800" b="1" dirty="0" err="1"/>
              <a:t>Spesifik</a:t>
            </a:r>
            <a:r>
              <a:rPr lang="en-US" sz="1800" b="1" dirty="0"/>
              <a:t> Pada Wanita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 err="1"/>
              <a:t>Meningkatnya</a:t>
            </a:r>
            <a:r>
              <a:rPr lang="en-US" sz="1800" dirty="0"/>
              <a:t> vaginal discharge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/>
              <a:t>Dysuria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/>
              <a:t>Intermenstrual bleeding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/>
              <a:t>Nyeri </a:t>
            </a:r>
            <a:r>
              <a:rPr lang="en-US" sz="1800" dirty="0" err="1"/>
              <a:t>selama</a:t>
            </a:r>
            <a:r>
              <a:rPr lang="en-US" sz="1800" dirty="0"/>
              <a:t> </a:t>
            </a:r>
            <a:r>
              <a:rPr lang="en-US" sz="1800" dirty="0" err="1"/>
              <a:t>urinasi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/>
              <a:t>Nyeri </a:t>
            </a:r>
            <a:r>
              <a:rPr lang="en-US" sz="1800" dirty="0" err="1"/>
              <a:t>perut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96566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KANDIDIASIS VULVOVAGINALIS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Definisi</a:t>
            </a:r>
            <a:endParaRPr lang="en-US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Infeksi</a:t>
            </a:r>
            <a:r>
              <a:rPr lang="en-US" sz="1800" dirty="0"/>
              <a:t>  </a:t>
            </a:r>
            <a:r>
              <a:rPr lang="en-US" sz="1800" dirty="0" err="1"/>
              <a:t>mukosa</a:t>
            </a:r>
            <a:r>
              <a:rPr lang="en-US" sz="1800" dirty="0"/>
              <a:t> vagina </a:t>
            </a:r>
            <a:r>
              <a:rPr lang="en-US" sz="1800" dirty="0" err="1"/>
              <a:t>atau</a:t>
            </a:r>
            <a:r>
              <a:rPr lang="en-US" sz="1800" dirty="0"/>
              <a:t> vulva yang </a:t>
            </a:r>
            <a:r>
              <a:rPr lang="en-US" sz="1800" dirty="0" err="1"/>
              <a:t>disebabkan</a:t>
            </a:r>
            <a:r>
              <a:rPr lang="en-US" sz="1800" dirty="0"/>
              <a:t> oleh </a:t>
            </a:r>
            <a:r>
              <a:rPr lang="en-US" sz="1800" dirty="0" err="1"/>
              <a:t>jamur</a:t>
            </a:r>
            <a:r>
              <a:rPr lang="en-US" sz="1800" dirty="0"/>
              <a:t> </a:t>
            </a:r>
            <a:r>
              <a:rPr lang="en-US" sz="1800" dirty="0" err="1"/>
              <a:t>spesies</a:t>
            </a:r>
            <a:r>
              <a:rPr lang="en-US" sz="1800" dirty="0"/>
              <a:t> Candida.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Paling </a:t>
            </a:r>
            <a:r>
              <a:rPr lang="en-US" sz="1800" dirty="0" err="1"/>
              <a:t>sering</a:t>
            </a:r>
            <a:r>
              <a:rPr lang="en-US" sz="1800" dirty="0"/>
              <a:t> </a:t>
            </a:r>
            <a:r>
              <a:rPr lang="en-US" sz="1800" dirty="0" err="1"/>
              <a:t>disebabkan</a:t>
            </a:r>
            <a:r>
              <a:rPr lang="en-US" sz="1800" dirty="0"/>
              <a:t> oleh Candida albicans.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Candida albicans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berada</a:t>
            </a:r>
            <a:r>
              <a:rPr lang="en-US" sz="1800" dirty="0"/>
              <a:t> di </a:t>
            </a:r>
            <a:r>
              <a:rPr lang="en-US" sz="1800" dirty="0" err="1"/>
              <a:t>mulut</a:t>
            </a:r>
            <a:r>
              <a:rPr lang="en-US" sz="1800" dirty="0"/>
              <a:t>, rectum, dan vagina </a:t>
            </a:r>
            <a:r>
              <a:rPr lang="en-US" sz="1800" dirty="0" err="1"/>
              <a:t>sebagai</a:t>
            </a:r>
            <a:r>
              <a:rPr lang="en-US" sz="1800" dirty="0"/>
              <a:t> </a:t>
            </a:r>
            <a:r>
              <a:rPr lang="en-US" sz="1800" dirty="0" err="1"/>
              <a:t>komensal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0194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KANDIDIASIS VULVOVAGINALIS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Etiologi</a:t>
            </a:r>
            <a:endParaRPr lang="en-US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Jamur</a:t>
            </a:r>
            <a:r>
              <a:rPr lang="en-US" sz="1800" dirty="0"/>
              <a:t> candida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jamur</a:t>
            </a:r>
            <a:r>
              <a:rPr lang="en-US" sz="1800" dirty="0"/>
              <a:t> </a:t>
            </a:r>
            <a:r>
              <a:rPr lang="en-US" sz="1800" dirty="0" err="1"/>
              <a:t>dimorfik</a:t>
            </a:r>
            <a:r>
              <a:rPr lang="en-US" sz="1800" dirty="0"/>
              <a:t>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 err="1">
                <a:sym typeface="Wingdings" panose="05000000000000000000" pitchFamily="2" charset="2"/>
              </a:rPr>
              <a:t>komensal</a:t>
            </a:r>
            <a:r>
              <a:rPr lang="en-US" sz="1800" dirty="0">
                <a:sym typeface="Wingdings" panose="05000000000000000000" pitchFamily="2" charset="2"/>
              </a:rPr>
              <a:t> pada </a:t>
            </a:r>
            <a:r>
              <a:rPr lang="en-US" sz="1800" dirty="0" err="1">
                <a:sym typeface="Wingdings" panose="05000000000000000000" pitchFamily="2" charset="2"/>
              </a:rPr>
              <a:t>kulit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err="1">
                <a:sym typeface="Wingdings" panose="05000000000000000000" pitchFamily="2" charset="2"/>
              </a:rPr>
              <a:t>saluran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pencernaan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err="1">
                <a:sym typeface="Wingdings" panose="05000000000000000000" pitchFamily="2" charset="2"/>
              </a:rPr>
              <a:t>saluran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reproduksi</a:t>
            </a:r>
            <a:r>
              <a:rPr lang="en-US" sz="1800" dirty="0">
                <a:sym typeface="Wingdings" panose="05000000000000000000" pitchFamily="2" charset="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Candida albicans (80-90%) </a:t>
            </a:r>
            <a:r>
              <a:rPr lang="en-US" sz="1800" dirty="0">
                <a:sym typeface="Wingdings" panose="05000000000000000000" pitchFamily="2" charset="2"/>
              </a:rPr>
              <a:t> paling </a:t>
            </a:r>
            <a:r>
              <a:rPr lang="en-US" sz="1800" dirty="0" err="1">
                <a:sym typeface="Wingdings" panose="05000000000000000000" pitchFamily="2" charset="2"/>
              </a:rPr>
              <a:t>sering</a:t>
            </a:r>
            <a:endParaRPr lang="en-US" sz="1800" dirty="0">
              <a:sym typeface="Wingdings" panose="05000000000000000000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en-US" sz="1800" dirty="0">
                <a:sym typeface="Wingdings" panose="05000000000000000000" pitchFamily="2" charset="2"/>
              </a:rPr>
              <a:t>Candida glabrata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sym typeface="Wingdings" panose="05000000000000000000" pitchFamily="2" charset="2"/>
              </a:rPr>
              <a:t>Candida tropicalis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sym typeface="Wingdings" panose="05000000000000000000" pitchFamily="2" charset="2"/>
              </a:rPr>
              <a:t>Candida </a:t>
            </a:r>
            <a:r>
              <a:rPr lang="en-US" sz="1800" dirty="0" err="1">
                <a:sym typeface="Wingdings" panose="05000000000000000000" pitchFamily="2" charset="2"/>
              </a:rPr>
              <a:t>parapsilosis</a:t>
            </a:r>
            <a:endParaRPr lang="en-US" sz="1800" dirty="0">
              <a:sym typeface="Wingdings" panose="05000000000000000000" pitchFamily="2" charset="2"/>
            </a:endParaRPr>
          </a:p>
          <a:p>
            <a:pPr algn="just">
              <a:lnSpc>
                <a:spcPct val="150000"/>
              </a:lnSpc>
            </a:pPr>
            <a:r>
              <a:rPr lang="en-US" sz="1800" dirty="0">
                <a:sym typeface="Wingdings" panose="05000000000000000000" pitchFamily="2" charset="2"/>
              </a:rPr>
              <a:t>Candida </a:t>
            </a:r>
            <a:r>
              <a:rPr lang="en-US" sz="1800" dirty="0" err="1">
                <a:sym typeface="Wingdings" panose="05000000000000000000" pitchFamily="2" charset="2"/>
              </a:rPr>
              <a:t>krusei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6982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KANDIDIASIS VULVOVAGINALIS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Epidemiologi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Nomor</a:t>
            </a:r>
            <a:r>
              <a:rPr lang="en-US" sz="1800" dirty="0"/>
              <a:t> 2 </a:t>
            </a:r>
            <a:r>
              <a:rPr lang="en-US" sz="1800" dirty="0" err="1"/>
              <a:t>infeksi</a:t>
            </a:r>
            <a:r>
              <a:rPr lang="en-US" sz="1800" dirty="0"/>
              <a:t> vagina </a:t>
            </a:r>
            <a:r>
              <a:rPr lang="en-US" sz="1800" dirty="0" err="1"/>
              <a:t>terbanyak</a:t>
            </a:r>
            <a:r>
              <a:rPr lang="en-US" sz="18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sering</a:t>
            </a:r>
            <a:r>
              <a:rPr lang="en-US" sz="1800" dirty="0"/>
              <a:t> di </a:t>
            </a:r>
            <a:r>
              <a:rPr lang="en-US" sz="1800" dirty="0" err="1"/>
              <a:t>iklim</a:t>
            </a:r>
            <a:r>
              <a:rPr lang="en-US" sz="1800" dirty="0"/>
              <a:t> </a:t>
            </a:r>
            <a:r>
              <a:rPr lang="en-US" sz="1800" dirty="0" err="1"/>
              <a:t>hangat</a:t>
            </a:r>
            <a:r>
              <a:rPr lang="en-US" sz="1800" dirty="0"/>
              <a:t> (</a:t>
            </a:r>
            <a:r>
              <a:rPr lang="en-US" sz="1800" dirty="0" err="1"/>
              <a:t>peningkatan</a:t>
            </a:r>
            <a:r>
              <a:rPr lang="en-US" sz="1800" dirty="0"/>
              <a:t> </a:t>
            </a:r>
            <a:r>
              <a:rPr lang="en-US" sz="1800" dirty="0" err="1"/>
              <a:t>suhu</a:t>
            </a:r>
            <a:r>
              <a:rPr lang="en-US" sz="1800" dirty="0"/>
              <a:t> dan </a:t>
            </a:r>
            <a:r>
              <a:rPr lang="en-US" sz="1800" dirty="0" err="1"/>
              <a:t>kelembaban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70-75% Wanita </a:t>
            </a:r>
            <a:r>
              <a:rPr lang="en-US" sz="1800" dirty="0" err="1"/>
              <a:t>setidaknya</a:t>
            </a:r>
            <a:r>
              <a:rPr lang="en-US" sz="1800" dirty="0"/>
              <a:t> </a:t>
            </a:r>
            <a:r>
              <a:rPr lang="en-US" sz="1800" dirty="0" err="1"/>
              <a:t>sekali</a:t>
            </a:r>
            <a:r>
              <a:rPr lang="en-US" sz="1800" dirty="0"/>
              <a:t> </a:t>
            </a:r>
            <a:r>
              <a:rPr lang="en-US" sz="1800" dirty="0" err="1"/>
              <a:t>terinfeksi</a:t>
            </a:r>
            <a:r>
              <a:rPr lang="en-US" sz="1800" dirty="0"/>
              <a:t> KVV </a:t>
            </a:r>
            <a:r>
              <a:rPr lang="en-US" sz="1800" dirty="0" err="1"/>
              <a:t>selama</a:t>
            </a:r>
            <a:r>
              <a:rPr lang="en-US" sz="1800" dirty="0"/>
              <a:t> masa </a:t>
            </a:r>
            <a:r>
              <a:rPr lang="en-US" sz="1800" dirty="0" err="1"/>
              <a:t>hidupnya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40-45% </a:t>
            </a:r>
            <a:r>
              <a:rPr lang="en-US" sz="1800" dirty="0" err="1"/>
              <a:t>cenderung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</a:t>
            </a:r>
            <a:r>
              <a:rPr lang="en-US" sz="1800" dirty="0" err="1"/>
              <a:t>kekambuhan</a:t>
            </a:r>
            <a:r>
              <a:rPr lang="en-US" sz="18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5-8% Wanita </a:t>
            </a:r>
            <a:r>
              <a:rPr lang="en-US" sz="1800" dirty="0" err="1"/>
              <a:t>dewasa</a:t>
            </a:r>
            <a:r>
              <a:rPr lang="en-US" sz="1800" dirty="0"/>
              <a:t> </a:t>
            </a:r>
            <a:r>
              <a:rPr lang="en-US" sz="1800" dirty="0" err="1"/>
              <a:t>mengalami</a:t>
            </a:r>
            <a:r>
              <a:rPr lang="en-US" sz="1800" dirty="0"/>
              <a:t> KVV </a:t>
            </a:r>
            <a:r>
              <a:rPr lang="en-US" sz="1800" dirty="0" err="1"/>
              <a:t>berulang</a:t>
            </a:r>
            <a:endParaRPr lang="en-US" sz="1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0652BF-9CF2-4A0F-8D65-87CDAF68E5BE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Faktor</a:t>
            </a:r>
            <a:r>
              <a:rPr lang="en-US" sz="1800" b="1" dirty="0"/>
              <a:t> </a:t>
            </a:r>
            <a:r>
              <a:rPr lang="en-US" sz="1800" b="1" dirty="0" err="1"/>
              <a:t>Risiko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Iritasi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trauma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Pemakaian</a:t>
            </a:r>
            <a:r>
              <a:rPr lang="en-US" sz="1800" dirty="0"/>
              <a:t> </a:t>
            </a:r>
            <a:r>
              <a:rPr lang="en-US" sz="1800" dirty="0" err="1"/>
              <a:t>alat</a:t>
            </a:r>
            <a:r>
              <a:rPr lang="en-US" sz="1800" dirty="0"/>
              <a:t> </a:t>
            </a:r>
            <a:r>
              <a:rPr lang="en-US" sz="1800" dirty="0" err="1"/>
              <a:t>kontrasepsi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Rahim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Gangguan</a:t>
            </a:r>
            <a:r>
              <a:rPr lang="en-US" sz="1800" dirty="0"/>
              <a:t> hormonal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Pregnancy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Immunosupresi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361256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KANDIDIASIS VULVOVAGINALIS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Gejala</a:t>
            </a:r>
            <a:r>
              <a:rPr lang="en-US" sz="1800" b="1" dirty="0"/>
              <a:t> </a:t>
            </a:r>
            <a:r>
              <a:rPr lang="en-US" sz="1800" b="1" dirty="0" err="1"/>
              <a:t>Klinis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Pruritus pada vulva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Nyeri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Dyspareunia (</a:t>
            </a:r>
            <a:r>
              <a:rPr lang="en-US" sz="1800" dirty="0" err="1"/>
              <a:t>nyeri</a:t>
            </a:r>
            <a:r>
              <a:rPr lang="en-US" sz="1800" dirty="0"/>
              <a:t> pada area genital yang </a:t>
            </a:r>
            <a:r>
              <a:rPr lang="en-US" sz="1800" dirty="0" err="1"/>
              <a:t>persisten</a:t>
            </a:r>
            <a:r>
              <a:rPr lang="en-US" sz="1800" dirty="0"/>
              <a:t> </a:t>
            </a:r>
            <a:r>
              <a:rPr lang="en-US" sz="1800" dirty="0" err="1"/>
              <a:t>ataiu</a:t>
            </a:r>
            <a:r>
              <a:rPr lang="en-US" sz="1800" dirty="0"/>
              <a:t> </a:t>
            </a:r>
            <a:r>
              <a:rPr lang="en-US" sz="1800" dirty="0" err="1"/>
              <a:t>berulang</a:t>
            </a:r>
            <a:r>
              <a:rPr lang="en-US" sz="1800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Duh vagina </a:t>
            </a:r>
            <a:r>
              <a:rPr lang="en-US" sz="1800" dirty="0" err="1"/>
              <a:t>putih</a:t>
            </a:r>
            <a:r>
              <a:rPr lang="en-US" sz="1800" dirty="0"/>
              <a:t> </a:t>
            </a:r>
            <a:r>
              <a:rPr lang="en-US" sz="1800" dirty="0" err="1"/>
              <a:t>seperti</a:t>
            </a:r>
            <a:r>
              <a:rPr lang="en-US" sz="1800" dirty="0"/>
              <a:t> </a:t>
            </a:r>
            <a:r>
              <a:rPr lang="en-US" sz="1800" dirty="0" err="1"/>
              <a:t>krim</a:t>
            </a:r>
            <a:r>
              <a:rPr lang="en-US" sz="1800" dirty="0"/>
              <a:t>/ </a:t>
            </a:r>
            <a:r>
              <a:rPr lang="en-US" sz="1800" dirty="0" err="1"/>
              <a:t>keju</a:t>
            </a:r>
            <a:r>
              <a:rPr lang="en-US" sz="1800" dirty="0"/>
              <a:t>, </a:t>
            </a:r>
            <a:r>
              <a:rPr lang="en-US" sz="1800" dirty="0" err="1"/>
              <a:t>kuning</a:t>
            </a:r>
            <a:r>
              <a:rPr lang="en-US" sz="1800" dirty="0"/>
              <a:t> </a:t>
            </a:r>
            <a:r>
              <a:rPr lang="en-US" sz="1800" dirty="0" err="1"/>
              <a:t>tebal</a:t>
            </a:r>
            <a:r>
              <a:rPr lang="en-US" sz="1800" dirty="0"/>
              <a:t>, </a:t>
            </a:r>
            <a:r>
              <a:rPr lang="en-US" sz="1800" dirty="0" err="1"/>
              <a:t>bergumpal</a:t>
            </a:r>
            <a:r>
              <a:rPr lang="en-US" sz="1800" dirty="0"/>
              <a:t>, </a:t>
            </a:r>
            <a:r>
              <a:rPr lang="en-US" sz="1800" dirty="0" err="1"/>
              <a:t>tapi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cair</a:t>
            </a:r>
            <a:r>
              <a:rPr lang="en-US" sz="1800" dirty="0"/>
              <a:t> dan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berbau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Vulvar </a:t>
            </a:r>
            <a:r>
              <a:rPr lang="en-US" sz="1800" dirty="0" err="1"/>
              <a:t>eritema</a:t>
            </a:r>
            <a:r>
              <a:rPr lang="en-US" sz="1800" dirty="0"/>
              <a:t>, edema, </a:t>
            </a:r>
            <a:r>
              <a:rPr lang="en-US" sz="1800" dirty="0" err="1"/>
              <a:t>hiperemis</a:t>
            </a:r>
            <a:r>
              <a:rPr lang="en-US" sz="1800" dirty="0"/>
              <a:t>, </a:t>
            </a:r>
            <a:r>
              <a:rPr lang="en-US" sz="1800" dirty="0" err="1"/>
              <a:t>ekskoriasi</a:t>
            </a:r>
            <a:r>
              <a:rPr lang="en-US" sz="1800" dirty="0"/>
              <a:t>, </a:t>
            </a:r>
            <a:r>
              <a:rPr lang="en-US" sz="1800" dirty="0" err="1"/>
              <a:t>fisura</a:t>
            </a:r>
            <a:endParaRPr lang="en-US" sz="1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0652BF-9CF2-4A0F-8D65-87CDAF68E5BE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/>
              <a:t>Prognosis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Dubia</a:t>
            </a:r>
            <a:r>
              <a:rPr lang="en-US" sz="1800" dirty="0"/>
              <a:t> ad </a:t>
            </a:r>
            <a:r>
              <a:rPr lang="en-US" sz="1800" dirty="0" err="1"/>
              <a:t>bonam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Namun</a:t>
            </a:r>
            <a:r>
              <a:rPr lang="en-US" sz="1800" dirty="0"/>
              <a:t> </a:t>
            </a:r>
            <a:r>
              <a:rPr lang="en-US" sz="1800" dirty="0" err="1"/>
              <a:t>sering</a:t>
            </a:r>
            <a:r>
              <a:rPr lang="en-US" sz="1800" dirty="0"/>
              <a:t> </a:t>
            </a:r>
            <a:r>
              <a:rPr lang="en-US" sz="1800" dirty="0" err="1"/>
              <a:t>terjadi</a:t>
            </a:r>
            <a:r>
              <a:rPr lang="en-US" sz="1800" dirty="0"/>
              <a:t> </a:t>
            </a:r>
            <a:r>
              <a:rPr lang="en-US" sz="1800" dirty="0" err="1"/>
              <a:t>rekurensi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84801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C6B2F-8519-48BA-979D-FFD2BAFD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Bakteri</a:t>
            </a:r>
            <a:r>
              <a:rPr lang="en-US" b="1" dirty="0"/>
              <a:t> vaginosis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ACE53-416F-4FF0-B8C6-277428AAF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err="1"/>
              <a:t>Definisi</a:t>
            </a:r>
            <a:endParaRPr lang="en-US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/>
              <a:t>Infeksi</a:t>
            </a:r>
            <a:r>
              <a:rPr lang="en-US" dirty="0"/>
              <a:t> vagina </a:t>
            </a:r>
            <a:r>
              <a:rPr lang="en-US" dirty="0" err="1"/>
              <a:t>akibat</a:t>
            </a:r>
            <a:r>
              <a:rPr lang="en-US" dirty="0"/>
              <a:t> </a:t>
            </a:r>
            <a:r>
              <a:rPr lang="en-US" dirty="0" err="1"/>
              <a:t>ketidaknormalan</a:t>
            </a:r>
            <a:r>
              <a:rPr lang="en-US" dirty="0"/>
              <a:t> flora vagina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2390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C6B2F-8519-48BA-979D-FFD2BAFDB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Bakteri</a:t>
            </a:r>
            <a:r>
              <a:rPr lang="en-US" b="1" dirty="0"/>
              <a:t> vaginosis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ACE53-416F-4FF0-B8C6-277428AAF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err="1"/>
              <a:t>Etiologi</a:t>
            </a:r>
            <a:endParaRPr lang="en-US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lactobacillus dan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bakteri</a:t>
            </a:r>
            <a:r>
              <a:rPr lang="en-US" dirty="0"/>
              <a:t> </a:t>
            </a:r>
            <a:r>
              <a:rPr lang="en-US" dirty="0" err="1"/>
              <a:t>anaerob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 </a:t>
            </a:r>
            <a:r>
              <a:rPr lang="en-US" dirty="0" err="1"/>
              <a:t>Gardnella</a:t>
            </a:r>
            <a:r>
              <a:rPr lang="en-US" dirty="0"/>
              <a:t> vaginalis, </a:t>
            </a:r>
            <a:r>
              <a:rPr lang="en-US" dirty="0" err="1"/>
              <a:t>prevotella</a:t>
            </a:r>
            <a:r>
              <a:rPr lang="en-US" dirty="0"/>
              <a:t>, </a:t>
            </a:r>
            <a:r>
              <a:rPr lang="en-US" dirty="0" err="1"/>
              <a:t>mobiluncus</a:t>
            </a:r>
            <a:r>
              <a:rPr lang="en-US" dirty="0"/>
              <a:t> dan </a:t>
            </a:r>
            <a:r>
              <a:rPr lang="en-US" dirty="0" err="1"/>
              <a:t>bakteroides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: </a:t>
            </a:r>
            <a:r>
              <a:rPr lang="en-US" dirty="0" err="1"/>
              <a:t>Atopobium</a:t>
            </a:r>
            <a:r>
              <a:rPr lang="en-US" dirty="0"/>
              <a:t> </a:t>
            </a:r>
            <a:r>
              <a:rPr lang="en-US" dirty="0" err="1"/>
              <a:t>vaginae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015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Bakteri</a:t>
            </a:r>
            <a:r>
              <a:rPr lang="en-US" b="1" dirty="0"/>
              <a:t> vaginosis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Epidemiologi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Infeksi</a:t>
            </a:r>
            <a:r>
              <a:rPr lang="en-US" sz="1800" dirty="0"/>
              <a:t> </a:t>
            </a:r>
            <a:r>
              <a:rPr lang="en-US" sz="1800" dirty="0" err="1"/>
              <a:t>terserin</a:t>
            </a:r>
            <a:r>
              <a:rPr lang="en-US" sz="1800" dirty="0"/>
              <a:t> pada Wanita </a:t>
            </a:r>
            <a:r>
              <a:rPr lang="en-US" sz="1800" dirty="0" err="1"/>
              <a:t>subur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Awalanya</a:t>
            </a:r>
            <a:r>
              <a:rPr lang="en-US" sz="1800" dirty="0"/>
              <a:t> </a:t>
            </a:r>
            <a:r>
              <a:rPr lang="en-US" sz="1800" dirty="0" err="1"/>
              <a:t>dianggap</a:t>
            </a:r>
            <a:r>
              <a:rPr lang="en-US" sz="1800" dirty="0"/>
              <a:t> </a:t>
            </a:r>
            <a:r>
              <a:rPr lang="en-US" sz="1800" dirty="0" err="1"/>
              <a:t>bukan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IMS, </a:t>
            </a:r>
            <a:r>
              <a:rPr lang="en-US" sz="1800" dirty="0" err="1"/>
              <a:t>namun</a:t>
            </a:r>
            <a:r>
              <a:rPr lang="en-US" sz="1800" dirty="0"/>
              <a:t> </a:t>
            </a:r>
            <a:r>
              <a:rPr lang="en-US" sz="1800" dirty="0" err="1"/>
              <a:t>prevalensi</a:t>
            </a:r>
            <a:r>
              <a:rPr lang="en-US" sz="1800" dirty="0"/>
              <a:t> </a:t>
            </a:r>
            <a:r>
              <a:rPr lang="en-US" sz="1800" dirty="0" err="1"/>
              <a:t>semakin</a:t>
            </a:r>
            <a:r>
              <a:rPr lang="en-US" sz="1800" dirty="0"/>
              <a:t> </a:t>
            </a:r>
            <a:r>
              <a:rPr lang="en-US" sz="1800" dirty="0" err="1"/>
              <a:t>meningkat</a:t>
            </a:r>
            <a:r>
              <a:rPr lang="en-US" sz="1800" dirty="0"/>
              <a:t> </a:t>
            </a:r>
            <a:r>
              <a:rPr lang="en-US" sz="1800" dirty="0" err="1"/>
              <a:t>seiring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pada </a:t>
            </a:r>
            <a:r>
              <a:rPr lang="en-US" sz="1800" dirty="0" err="1"/>
              <a:t>perempuan</a:t>
            </a:r>
            <a:r>
              <a:rPr lang="en-US" sz="1800" dirty="0"/>
              <a:t> yang </a:t>
            </a:r>
            <a:r>
              <a:rPr lang="en-US" sz="1800" dirty="0" err="1"/>
              <a:t>sudah</a:t>
            </a:r>
            <a:r>
              <a:rPr lang="en-US" sz="1800" dirty="0"/>
              <a:t> </a:t>
            </a:r>
            <a:r>
              <a:rPr lang="en-US" sz="1800" dirty="0" err="1"/>
              <a:t>berhubungan</a:t>
            </a:r>
            <a:r>
              <a:rPr lang="en-US" sz="1800" dirty="0"/>
              <a:t> </a:t>
            </a:r>
            <a:r>
              <a:rPr lang="en-US" sz="1800" dirty="0" err="1"/>
              <a:t>seksual</a:t>
            </a:r>
            <a:endParaRPr lang="en-US" sz="1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0652BF-9CF2-4A0F-8D65-87CDAF68E5BE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Faktor</a:t>
            </a:r>
            <a:r>
              <a:rPr lang="en-US" sz="1800" b="1" dirty="0"/>
              <a:t> </a:t>
            </a:r>
            <a:r>
              <a:rPr lang="en-US" sz="1800" b="1" dirty="0" err="1"/>
              <a:t>Risiko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Douching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Berganti</a:t>
            </a:r>
            <a:r>
              <a:rPr lang="en-US" sz="1800" dirty="0"/>
              <a:t> </a:t>
            </a:r>
            <a:r>
              <a:rPr lang="en-US" sz="1800" dirty="0" err="1"/>
              <a:t>ganti</a:t>
            </a:r>
            <a:r>
              <a:rPr lang="en-US" sz="1800" dirty="0"/>
              <a:t> </a:t>
            </a:r>
            <a:r>
              <a:rPr lang="en-US" sz="1800" dirty="0" err="1"/>
              <a:t>pasangan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Merokok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Perubahan</a:t>
            </a:r>
            <a:r>
              <a:rPr lang="en-US" sz="1800" dirty="0"/>
              <a:t> </a:t>
            </a:r>
            <a:r>
              <a:rPr lang="en-US" sz="1800" dirty="0" err="1"/>
              <a:t>imunitas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616037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Bakteri</a:t>
            </a:r>
            <a:r>
              <a:rPr lang="en-US" b="1" dirty="0"/>
              <a:t> vaginosis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Gejala</a:t>
            </a:r>
            <a:r>
              <a:rPr lang="en-US" sz="1800" b="1" dirty="0"/>
              <a:t> </a:t>
            </a:r>
            <a:r>
              <a:rPr lang="en-US" sz="1800" b="1" dirty="0" err="1"/>
              <a:t>Klinis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50-75% vaginosis </a:t>
            </a:r>
            <a:r>
              <a:rPr lang="en-US" sz="1800" dirty="0" err="1"/>
              <a:t>asimptomatis</a:t>
            </a:r>
            <a:r>
              <a:rPr lang="en-US" sz="1800" dirty="0"/>
              <a:t>/ </a:t>
            </a:r>
            <a:r>
              <a:rPr lang="en-US" sz="1800" dirty="0" err="1"/>
              <a:t>gejala</a:t>
            </a:r>
            <a:r>
              <a:rPr lang="en-US" sz="1800" dirty="0"/>
              <a:t> </a:t>
            </a:r>
            <a:r>
              <a:rPr lang="en-US" sz="1800" dirty="0" err="1"/>
              <a:t>ringan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Disuria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Dispareunia</a:t>
            </a:r>
            <a:r>
              <a:rPr lang="en-US" sz="18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800" dirty="0"/>
              <a:t>Discharge </a:t>
            </a:r>
            <a:r>
              <a:rPr lang="en-US" sz="1800" dirty="0" err="1"/>
              <a:t>berwarna</a:t>
            </a:r>
            <a:r>
              <a:rPr lang="en-US" sz="1800" dirty="0"/>
              <a:t> </a:t>
            </a:r>
            <a:r>
              <a:rPr lang="en-US" sz="1800" dirty="0" err="1"/>
              <a:t>keabuan</a:t>
            </a:r>
            <a:r>
              <a:rPr lang="en-US" sz="1800" dirty="0"/>
              <a:t> dan </a:t>
            </a:r>
            <a:r>
              <a:rPr lang="en-US" sz="1800" dirty="0" err="1"/>
              <a:t>menempel</a:t>
            </a:r>
            <a:r>
              <a:rPr lang="en-US" sz="1800" dirty="0"/>
              <a:t> di </a:t>
            </a:r>
            <a:r>
              <a:rPr lang="en-US" sz="1800" dirty="0" err="1"/>
              <a:t>dinding</a:t>
            </a:r>
            <a:r>
              <a:rPr lang="en-US" sz="1800" dirty="0"/>
              <a:t> vagina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Ketiadaan</a:t>
            </a:r>
            <a:r>
              <a:rPr lang="en-US" sz="1800" dirty="0"/>
              <a:t> </a:t>
            </a:r>
            <a:r>
              <a:rPr lang="en-US" sz="1800" dirty="0" err="1"/>
              <a:t>inflamasi</a:t>
            </a:r>
            <a:r>
              <a:rPr lang="en-US" sz="1800" dirty="0"/>
              <a:t> vagina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0652BF-9CF2-4A0F-8D65-87CDAF68E5BE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Komplikasi</a:t>
            </a:r>
            <a:endParaRPr lang="en-US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Infeksi</a:t>
            </a:r>
            <a:r>
              <a:rPr lang="en-US" sz="1800" dirty="0"/>
              <a:t> </a:t>
            </a:r>
            <a:r>
              <a:rPr lang="en-US" sz="1800" dirty="0" err="1"/>
              <a:t>rekuren</a:t>
            </a:r>
            <a:r>
              <a:rPr lang="en-US" sz="1800" dirty="0"/>
              <a:t> yang </a:t>
            </a:r>
            <a:r>
              <a:rPr lang="en-US" sz="1800" dirty="0" err="1"/>
              <a:t>mengarah</a:t>
            </a:r>
            <a:r>
              <a:rPr lang="en-US" sz="1800" dirty="0"/>
              <a:t> pada PID (pelvic inflammatory disease) dan PID </a:t>
            </a:r>
            <a:r>
              <a:rPr lang="en-US" sz="1800" dirty="0" err="1"/>
              <a:t>akan</a:t>
            </a:r>
            <a:r>
              <a:rPr lang="en-US" sz="1800" dirty="0"/>
              <a:t> </a:t>
            </a:r>
            <a:r>
              <a:rPr lang="en-US" sz="1800" dirty="0" err="1"/>
              <a:t>mengarah</a:t>
            </a:r>
            <a:r>
              <a:rPr lang="en-US" sz="1800" dirty="0"/>
              <a:t> pada </a:t>
            </a:r>
            <a:r>
              <a:rPr lang="en-US" sz="1800" dirty="0" err="1"/>
              <a:t>aborsi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selulitis</a:t>
            </a:r>
            <a:r>
              <a:rPr lang="en-US" sz="1800" dirty="0"/>
              <a:t>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resiko</a:t>
            </a:r>
            <a:r>
              <a:rPr lang="en-US" sz="1800" dirty="0"/>
              <a:t> </a:t>
            </a:r>
            <a:r>
              <a:rPr lang="en-US" sz="1800" dirty="0" err="1"/>
              <a:t>histerektomi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2006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078ED-6F5D-4A79-88B1-39AB19C86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CERVICOVAGINITIS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D4FB5-8700-4826-BDEC-895219339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>
                <a:solidFill>
                  <a:srgbClr val="202124"/>
                </a:solidFill>
                <a:latin typeface="Rockwell" panose="02060603020205020403" pitchFamily="18" charset="0"/>
              </a:rPr>
              <a:t>Definisi</a:t>
            </a:r>
            <a:endParaRPr lang="en-US" sz="1800" b="1" i="0" dirty="0">
              <a:solidFill>
                <a:srgbClr val="202124"/>
              </a:solidFill>
              <a:effectLst/>
              <a:latin typeface="Rockwell" panose="02060603020205020403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b="0" i="0" dirty="0" err="1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Peradangan</a:t>
            </a:r>
            <a:r>
              <a:rPr lang="en-US" sz="1800" b="0" i="0" dirty="0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 pada </a:t>
            </a:r>
            <a:r>
              <a:rPr lang="en-US" sz="1800" b="0" i="0" dirty="0" err="1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mukosa</a:t>
            </a:r>
            <a:r>
              <a:rPr lang="en-US" sz="1800" b="0" i="0" dirty="0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 vagina, yang </a:t>
            </a:r>
            <a:r>
              <a:rPr lang="en-US" sz="1800" b="0" i="0" dirty="0" err="1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biasanya</a:t>
            </a:r>
            <a:r>
              <a:rPr lang="en-US" sz="1800" b="0" i="0" dirty="0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 </a:t>
            </a:r>
            <a:r>
              <a:rPr lang="en-US" sz="1800" b="0" i="0" dirty="0" err="1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disebabkan</a:t>
            </a:r>
            <a:r>
              <a:rPr lang="en-US" sz="1800" b="0" i="0" dirty="0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 oleh </a:t>
            </a:r>
            <a:r>
              <a:rPr lang="en-US" sz="1800" b="0" i="0" dirty="0" err="1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infeksi</a:t>
            </a:r>
            <a:r>
              <a:rPr lang="en-US" sz="1800" b="0" i="0" dirty="0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 </a:t>
            </a:r>
            <a:r>
              <a:rPr lang="en-US" sz="1800" b="0" i="0" dirty="0" err="1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jamur</a:t>
            </a:r>
            <a:r>
              <a:rPr lang="en-US" sz="1800" b="0" i="0" dirty="0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 (candida), </a:t>
            </a:r>
            <a:r>
              <a:rPr lang="en-US" sz="1800" b="0" i="0" dirty="0" err="1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bakteri</a:t>
            </a:r>
            <a:r>
              <a:rPr lang="en-US" sz="1800" b="0" i="0" dirty="0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 (vaginosis) dan protozoa yang </a:t>
            </a:r>
            <a:r>
              <a:rPr lang="en-US" sz="1800" b="0" i="0" dirty="0" err="1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disebabkan</a:t>
            </a:r>
            <a:r>
              <a:rPr lang="en-US" sz="1800" b="0" i="0" dirty="0">
                <a:solidFill>
                  <a:srgbClr val="202124"/>
                </a:solidFill>
                <a:effectLst/>
                <a:latin typeface="Rockwell" panose="02060603020205020403" pitchFamily="18" charset="0"/>
              </a:rPr>
              <a:t> oleh trichomonas vaginalis.</a:t>
            </a:r>
            <a:endParaRPr lang="en-US" sz="18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4811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Bakteri</a:t>
            </a:r>
            <a:r>
              <a:rPr lang="en-US" b="1" dirty="0"/>
              <a:t> vaginosis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Pencegahan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Jangan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vaginal </a:t>
            </a:r>
            <a:r>
              <a:rPr lang="en-US" sz="1800" dirty="0" err="1"/>
              <a:t>doiche</a:t>
            </a:r>
            <a:r>
              <a:rPr lang="en-US" sz="1800" dirty="0"/>
              <a:t>, </a:t>
            </a:r>
            <a:r>
              <a:rPr lang="en-US" sz="1800" dirty="0" err="1"/>
              <a:t>cukup</a:t>
            </a:r>
            <a:r>
              <a:rPr lang="en-US" sz="1800" dirty="0"/>
              <a:t> </a:t>
            </a:r>
            <a:r>
              <a:rPr lang="en-US" sz="1800" dirty="0" err="1"/>
              <a:t>gunakan</a:t>
            </a:r>
            <a:r>
              <a:rPr lang="en-US" sz="1800" dirty="0"/>
              <a:t> air </a:t>
            </a:r>
            <a:r>
              <a:rPr lang="en-US" sz="1800" dirty="0" err="1"/>
              <a:t>saja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Cebok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arah</a:t>
            </a:r>
            <a:r>
              <a:rPr lang="en-US" sz="1800" dirty="0"/>
              <a:t> </a:t>
            </a:r>
            <a:r>
              <a:rPr lang="en-US" sz="1800" dirty="0" err="1"/>
              <a:t>depan</a:t>
            </a:r>
            <a:r>
              <a:rPr lang="en-US" sz="1800" dirty="0"/>
              <a:t> (vagina) </a:t>
            </a:r>
            <a:r>
              <a:rPr lang="en-US" sz="1800" dirty="0" err="1"/>
              <a:t>ke</a:t>
            </a:r>
            <a:r>
              <a:rPr lang="en-US" sz="1800" dirty="0"/>
              <a:t> </a:t>
            </a:r>
            <a:r>
              <a:rPr lang="en-US" sz="1800" dirty="0" err="1"/>
              <a:t>belakang</a:t>
            </a:r>
            <a:r>
              <a:rPr lang="en-US" sz="1800" dirty="0"/>
              <a:t> (anus)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mencegah</a:t>
            </a:r>
            <a:r>
              <a:rPr lang="en-US" sz="1800" dirty="0"/>
              <a:t> </a:t>
            </a:r>
            <a:r>
              <a:rPr lang="en-US" sz="1800" dirty="0" err="1"/>
              <a:t>perpindahan</a:t>
            </a:r>
            <a:r>
              <a:rPr lang="en-US" sz="1800" dirty="0"/>
              <a:t> </a:t>
            </a:r>
            <a:r>
              <a:rPr lang="en-US" sz="1800" dirty="0" err="1"/>
              <a:t>bakteri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berganti</a:t>
            </a:r>
            <a:r>
              <a:rPr lang="en-US" sz="1800" dirty="0"/>
              <a:t> </a:t>
            </a:r>
            <a:r>
              <a:rPr lang="en-US" sz="1800" dirty="0" err="1"/>
              <a:t>ganti</a:t>
            </a:r>
            <a:r>
              <a:rPr lang="en-US" sz="1800" dirty="0"/>
              <a:t> </a:t>
            </a:r>
            <a:r>
              <a:rPr lang="en-US" sz="1800" dirty="0" err="1"/>
              <a:t>pasangan</a:t>
            </a:r>
            <a:r>
              <a:rPr lang="en-US" sz="18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Gunakan</a:t>
            </a:r>
            <a:r>
              <a:rPr lang="en-US" sz="1800" dirty="0"/>
              <a:t> </a:t>
            </a:r>
            <a:r>
              <a:rPr lang="en-US" sz="1800" dirty="0" err="1"/>
              <a:t>kondom</a:t>
            </a:r>
            <a:endParaRPr lang="en-US" sz="18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0652BF-9CF2-4A0F-8D65-87CDAF68E5BE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/>
              <a:t>Prognosis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Cure rate 80%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Apabila</a:t>
            </a:r>
            <a:r>
              <a:rPr lang="en-US" sz="1800" dirty="0"/>
              <a:t>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diobati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meningkatkan</a:t>
            </a:r>
            <a:r>
              <a:rPr lang="en-US" sz="1800" dirty="0"/>
              <a:t> </a:t>
            </a:r>
            <a:r>
              <a:rPr lang="en-US" sz="1800" dirty="0" err="1"/>
              <a:t>resiko</a:t>
            </a:r>
            <a:r>
              <a:rPr lang="en-US" sz="1800" dirty="0"/>
              <a:t> STI (</a:t>
            </a:r>
            <a:r>
              <a:rPr lang="en-US" sz="1800" dirty="0" err="1"/>
              <a:t>terutama</a:t>
            </a:r>
            <a:r>
              <a:rPr lang="en-US" sz="1800" dirty="0"/>
              <a:t> </a:t>
            </a:r>
            <a:r>
              <a:rPr lang="en-US" sz="1800" dirty="0" err="1"/>
              <a:t>gonorrhe</a:t>
            </a:r>
            <a:r>
              <a:rPr lang="en-US" sz="1800" dirty="0"/>
              <a:t>, </a:t>
            </a:r>
            <a:r>
              <a:rPr lang="en-US" sz="1800" dirty="0" err="1"/>
              <a:t>chlamidya</a:t>
            </a:r>
            <a:r>
              <a:rPr lang="en-US" sz="1800" dirty="0"/>
              <a:t>, </a:t>
            </a:r>
            <a:r>
              <a:rPr lang="en-US" sz="1800" dirty="0" err="1"/>
              <a:t>hpv</a:t>
            </a:r>
            <a:r>
              <a:rPr lang="en-US" sz="1800" dirty="0"/>
              <a:t>) dan </a:t>
            </a:r>
            <a:r>
              <a:rPr lang="en-US" sz="1800" dirty="0" err="1"/>
              <a:t>komplikasi</a:t>
            </a:r>
            <a:r>
              <a:rPr lang="en-US" sz="1800" dirty="0"/>
              <a:t> </a:t>
            </a:r>
            <a:r>
              <a:rPr lang="en-US" sz="1800" dirty="0" err="1"/>
              <a:t>kehamilan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53048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8A4E3-3FF5-4DC7-9947-5C3DB52E1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TATALAKSANA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1CC8991-85D5-4C7A-950A-DB62919A92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0306" y="1690688"/>
            <a:ext cx="8611388" cy="4517607"/>
          </a:xfrm>
        </p:spPr>
      </p:pic>
    </p:spTree>
    <p:extLst>
      <p:ext uri="{BB962C8B-B14F-4D97-AF65-F5344CB8AC3E}">
        <p14:creationId xmlns:p14="http://schemas.microsoft.com/office/powerpoint/2010/main" val="3575191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5799-3A5F-4AD4-B5DF-ACE5241E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8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CIPROFLOXACIN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78EF-7051-4C0D-809E-4907D700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7748"/>
            <a:ext cx="6096000" cy="543025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/>
              <a:t>Cara </a:t>
            </a:r>
            <a:r>
              <a:rPr lang="en-US" b="1" dirty="0" err="1"/>
              <a:t>Kerja</a:t>
            </a:r>
            <a:endParaRPr lang="en-US" b="1" dirty="0"/>
          </a:p>
          <a:p>
            <a:pPr algn="just">
              <a:lnSpc>
                <a:spcPct val="150000"/>
              </a:lnSpc>
            </a:pPr>
            <a:r>
              <a:rPr lang="en-US" dirty="0" err="1"/>
              <a:t>Menghambat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enzim</a:t>
            </a:r>
            <a:r>
              <a:rPr lang="en-US" dirty="0"/>
              <a:t> DNA gyrase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menghambat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sintesis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asam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nukleat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sel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bakteri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err="1"/>
              <a:t>Farmakokinetik</a:t>
            </a:r>
            <a:endParaRPr lang="en-US" b="1" dirty="0"/>
          </a:p>
          <a:p>
            <a:pPr algn="just">
              <a:lnSpc>
                <a:spcPct val="150000"/>
              </a:lnSpc>
            </a:pPr>
            <a:r>
              <a:rPr lang="en-US" dirty="0" err="1"/>
              <a:t>Diserap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cerna</a:t>
            </a:r>
            <a:r>
              <a:rPr lang="en-US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Bioaviabilitas</a:t>
            </a:r>
            <a:r>
              <a:rPr lang="en-US" dirty="0"/>
              <a:t> </a:t>
            </a:r>
            <a:r>
              <a:rPr lang="en-US" dirty="0" err="1"/>
              <a:t>sekitar</a:t>
            </a:r>
            <a:r>
              <a:rPr lang="en-US" dirty="0"/>
              <a:t> 70%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kehilangan</a:t>
            </a:r>
            <a:r>
              <a:rPr lang="en-US" dirty="0"/>
              <a:t> yang </a:t>
            </a:r>
            <a:r>
              <a:rPr lang="en-US" dirty="0" err="1"/>
              <a:t>bermakna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metabolism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Waktu </a:t>
            </a:r>
            <a:r>
              <a:rPr lang="en-US" dirty="0" err="1"/>
              <a:t>paruh</a:t>
            </a:r>
            <a:r>
              <a:rPr lang="en-US" dirty="0"/>
              <a:t> 9-10 jam.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b="1" dirty="0" err="1"/>
              <a:t>Farmakodinamik</a:t>
            </a:r>
            <a:endParaRPr lang="en-US" b="1" dirty="0"/>
          </a:p>
          <a:p>
            <a:pPr algn="just">
              <a:lnSpc>
                <a:spcPct val="150000"/>
              </a:lnSpc>
            </a:pPr>
            <a:r>
              <a:rPr lang="en-US" dirty="0" err="1"/>
              <a:t>Ikatan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protein serum 20-40%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interaksi</a:t>
            </a:r>
            <a:r>
              <a:rPr lang="en-US" dirty="0"/>
              <a:t> </a:t>
            </a:r>
            <a:r>
              <a:rPr lang="en-US" dirty="0" err="1"/>
              <a:t>ikatan</a:t>
            </a:r>
            <a:r>
              <a:rPr lang="en-US" dirty="0"/>
              <a:t> protein yang </a:t>
            </a:r>
            <a:r>
              <a:rPr lang="en-US" dirty="0" err="1"/>
              <a:t>bermakna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lain.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B7276A-0A8A-4B22-94C7-DA8BF67243B5}"/>
              </a:ext>
            </a:extLst>
          </p:cNvPr>
          <p:cNvSpPr txBox="1">
            <a:spLocks/>
          </p:cNvSpPr>
          <p:nvPr/>
        </p:nvSpPr>
        <p:spPr>
          <a:xfrm>
            <a:off x="6096000" y="1427748"/>
            <a:ext cx="6096000" cy="5430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 err="1"/>
              <a:t>Efek</a:t>
            </a:r>
            <a:r>
              <a:rPr lang="en-US" sz="1800" b="1" dirty="0"/>
              <a:t> </a:t>
            </a:r>
            <a:r>
              <a:rPr lang="en-US" sz="1800" b="1" dirty="0" err="1"/>
              <a:t>Samping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Gangguan</a:t>
            </a:r>
            <a:r>
              <a:rPr lang="en-US" sz="1800" b="1" dirty="0"/>
              <a:t> </a:t>
            </a:r>
            <a:r>
              <a:rPr lang="en-US" sz="1800" b="1" dirty="0" err="1"/>
              <a:t>pencernaan</a:t>
            </a:r>
            <a:r>
              <a:rPr lang="en-US" sz="1800" b="1" dirty="0"/>
              <a:t>: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 err="1"/>
              <a:t>Diare</a:t>
            </a:r>
            <a:r>
              <a:rPr lang="en-US" sz="1800" dirty="0"/>
              <a:t>, </a:t>
            </a:r>
            <a:r>
              <a:rPr lang="en-US" sz="1800" dirty="0" err="1"/>
              <a:t>mual</a:t>
            </a:r>
            <a:r>
              <a:rPr lang="en-US" sz="1800" dirty="0"/>
              <a:t>, </a:t>
            </a:r>
            <a:r>
              <a:rPr lang="en-US" sz="1800" dirty="0" err="1"/>
              <a:t>nyeri</a:t>
            </a:r>
            <a:r>
              <a:rPr lang="en-US" sz="1800" dirty="0"/>
              <a:t> pada </a:t>
            </a:r>
            <a:r>
              <a:rPr lang="en-US" sz="1800" dirty="0" err="1"/>
              <a:t>perut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Susunan</a:t>
            </a:r>
            <a:r>
              <a:rPr lang="en-US" sz="1800" b="1" dirty="0"/>
              <a:t> </a:t>
            </a:r>
            <a:r>
              <a:rPr lang="en-US" sz="1800" b="1" dirty="0" err="1"/>
              <a:t>saraf</a:t>
            </a:r>
            <a:r>
              <a:rPr lang="en-US" sz="1800" b="1" dirty="0"/>
              <a:t> </a:t>
            </a:r>
            <a:r>
              <a:rPr lang="en-US" sz="1800" b="1" dirty="0" err="1"/>
              <a:t>pusat</a:t>
            </a:r>
            <a:r>
              <a:rPr lang="en-US" sz="1800" b="1" dirty="0"/>
              <a:t>: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 err="1"/>
              <a:t>Sakit</a:t>
            </a:r>
            <a:r>
              <a:rPr lang="en-US" sz="1800" dirty="0"/>
              <a:t> </a:t>
            </a:r>
            <a:r>
              <a:rPr lang="en-US" sz="1800" dirty="0" err="1"/>
              <a:t>kepala</a:t>
            </a:r>
            <a:r>
              <a:rPr lang="en-US" sz="1800" dirty="0"/>
              <a:t>, </a:t>
            </a:r>
            <a:r>
              <a:rPr lang="en-US" sz="1800" dirty="0" err="1"/>
              <a:t>pusing</a:t>
            </a:r>
            <a:r>
              <a:rPr lang="en-US" sz="1800" dirty="0"/>
              <a:t>, </a:t>
            </a:r>
            <a:r>
              <a:rPr lang="en-US" sz="1800" dirty="0" err="1"/>
              <a:t>halusinasi</a:t>
            </a:r>
            <a:r>
              <a:rPr lang="en-US" sz="1800" dirty="0"/>
              <a:t>, </a:t>
            </a:r>
            <a:r>
              <a:rPr lang="en-US" sz="1800" dirty="0" err="1"/>
              <a:t>kejang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b="1" dirty="0"/>
              <a:t>Lain-lain: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 err="1"/>
              <a:t>Alergi</a:t>
            </a:r>
            <a:r>
              <a:rPr lang="en-US" sz="1800" dirty="0"/>
              <a:t>, </a:t>
            </a:r>
            <a:r>
              <a:rPr lang="en-US" sz="1800" dirty="0" err="1"/>
              <a:t>gatal</a:t>
            </a:r>
            <a:r>
              <a:rPr lang="en-US" sz="1800" dirty="0"/>
              <a:t>, </a:t>
            </a:r>
            <a:r>
              <a:rPr lang="en-US" sz="1800" dirty="0" err="1"/>
              <a:t>bengkak</a:t>
            </a:r>
            <a:r>
              <a:rPr lang="en-US" sz="1800" dirty="0"/>
              <a:t> di </a:t>
            </a:r>
            <a:r>
              <a:rPr lang="en-US" sz="1800" dirty="0" err="1"/>
              <a:t>mulut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tenggorokan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228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5799-3A5F-4AD4-B5DF-ACE5241E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8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SEFIKSIM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78EF-7051-4C0D-809E-4907D700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7748"/>
            <a:ext cx="6096000" cy="54302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/>
              <a:t>Cara </a:t>
            </a:r>
            <a:r>
              <a:rPr lang="en-US" sz="1800" b="1" dirty="0" err="1"/>
              <a:t>Kerja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Bakterisidal</a:t>
            </a:r>
            <a:r>
              <a:rPr lang="en-US" sz="1800" dirty="0"/>
              <a:t>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 err="1">
                <a:sym typeface="Wingdings" panose="05000000000000000000" pitchFamily="2" charset="2"/>
              </a:rPr>
              <a:t>menghambat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pembentukan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dinding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sel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bakteri</a:t>
            </a:r>
            <a:r>
              <a:rPr lang="en-US" sz="1800" dirty="0">
                <a:sym typeface="Wingdings" panose="05000000000000000000" pitchFamily="2" charset="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>
                <a:sym typeface="Wingdings" panose="05000000000000000000" pitchFamily="2" charset="2"/>
              </a:rPr>
              <a:t>Menghambat</a:t>
            </a:r>
            <a:r>
              <a:rPr lang="en-US" sz="1800" dirty="0">
                <a:sym typeface="Wingdings" panose="05000000000000000000" pitchFamily="2" charset="2"/>
              </a:rPr>
              <a:t> Langkah </a:t>
            </a:r>
            <a:r>
              <a:rPr lang="en-US" sz="1800" dirty="0" err="1">
                <a:sym typeface="Wingdings" panose="05000000000000000000" pitchFamily="2" charset="2"/>
              </a:rPr>
              <a:t>akhir</a:t>
            </a:r>
            <a:r>
              <a:rPr lang="en-US" sz="1800" dirty="0">
                <a:sym typeface="Wingdings" panose="05000000000000000000" pitchFamily="2" charset="2"/>
              </a:rPr>
              <a:t> transpeptidase </a:t>
            </a:r>
            <a:r>
              <a:rPr lang="en-US" sz="1800" dirty="0" err="1">
                <a:sym typeface="Wingdings" panose="05000000000000000000" pitchFamily="2" charset="2"/>
              </a:rPr>
              <a:t>sintesis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peptidoglikan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dengan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cara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berikatan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dengan</a:t>
            </a:r>
            <a:r>
              <a:rPr lang="en-US" sz="1800" dirty="0">
                <a:sym typeface="Wingdings" panose="05000000000000000000" pitchFamily="2" charset="2"/>
              </a:rPr>
              <a:t> protein </a:t>
            </a:r>
            <a:r>
              <a:rPr lang="en-US" sz="1800" dirty="0" err="1">
                <a:sym typeface="Wingdings" panose="05000000000000000000" pitchFamily="2" charset="2"/>
              </a:rPr>
              <a:t>pengikat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penisilin</a:t>
            </a:r>
            <a:r>
              <a:rPr lang="en-US" sz="1800" dirty="0">
                <a:sym typeface="Wingdings" panose="05000000000000000000" pitchFamily="2" charset="2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800" dirty="0">
                <a:sym typeface="Wingdings" panose="05000000000000000000" pitchFamily="2" charset="2"/>
              </a:rPr>
              <a:t>Ketika </a:t>
            </a:r>
            <a:r>
              <a:rPr lang="en-US" sz="1800" dirty="0" err="1">
                <a:sym typeface="Wingdings" panose="05000000000000000000" pitchFamily="2" charset="2"/>
              </a:rPr>
              <a:t>pembetukan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dinding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sel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terhambat</a:t>
            </a:r>
            <a:r>
              <a:rPr lang="en-US" sz="1800" dirty="0">
                <a:sym typeface="Wingdings" panose="05000000000000000000" pitchFamily="2" charset="2"/>
              </a:rPr>
              <a:t>, </a:t>
            </a:r>
            <a:r>
              <a:rPr lang="en-US" sz="1800" dirty="0" err="1">
                <a:sym typeface="Wingdings" panose="05000000000000000000" pitchFamily="2" charset="2"/>
              </a:rPr>
              <a:t>aktivitas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enzim</a:t>
            </a:r>
            <a:r>
              <a:rPr lang="en-US" sz="1800" dirty="0">
                <a:sym typeface="Wingdings" panose="05000000000000000000" pitchFamily="2" charset="2"/>
              </a:rPr>
              <a:t> autolysin dan murein hydrolase (</a:t>
            </a:r>
            <a:r>
              <a:rPr lang="en-US" sz="1800" dirty="0" err="1">
                <a:sym typeface="Wingdings" panose="05000000000000000000" pitchFamily="2" charset="2"/>
              </a:rPr>
              <a:t>enzim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autolitik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dinding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sel</a:t>
            </a:r>
            <a:r>
              <a:rPr lang="en-US" sz="1800" dirty="0">
                <a:sym typeface="Wingdings" panose="05000000000000000000" pitchFamily="2" charset="2"/>
              </a:rPr>
              <a:t>) </a:t>
            </a:r>
            <a:r>
              <a:rPr lang="en-US" sz="1800" dirty="0" err="1">
                <a:sym typeface="Wingdings" panose="05000000000000000000" pitchFamily="2" charset="2"/>
              </a:rPr>
              <a:t>tetap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berlanjut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akibatnya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mengalami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lisis</a:t>
            </a:r>
            <a:r>
              <a:rPr lang="en-US" sz="1800" dirty="0"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B7276A-0A8A-4B22-94C7-DA8BF67243B5}"/>
              </a:ext>
            </a:extLst>
          </p:cNvPr>
          <p:cNvSpPr txBox="1">
            <a:spLocks/>
          </p:cNvSpPr>
          <p:nvPr/>
        </p:nvSpPr>
        <p:spPr>
          <a:xfrm>
            <a:off x="6096000" y="1427748"/>
            <a:ext cx="6096000" cy="5430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 err="1"/>
              <a:t>Efek</a:t>
            </a:r>
            <a:r>
              <a:rPr lang="en-US" sz="1800" b="1" dirty="0"/>
              <a:t> </a:t>
            </a:r>
            <a:r>
              <a:rPr lang="en-US" sz="1800" b="1" dirty="0" err="1"/>
              <a:t>Samping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Reaksi</a:t>
            </a:r>
            <a:r>
              <a:rPr lang="en-US" sz="1800" b="1" dirty="0"/>
              <a:t> </a:t>
            </a:r>
            <a:r>
              <a:rPr lang="en-US" sz="1800" b="1" dirty="0" err="1"/>
              <a:t>hipersensitivitas</a:t>
            </a:r>
            <a:r>
              <a:rPr lang="en-US" sz="1800" b="1" dirty="0"/>
              <a:t> </a:t>
            </a:r>
            <a:r>
              <a:rPr lang="en-US" sz="1800" b="1" dirty="0" err="1"/>
              <a:t>seperti</a:t>
            </a:r>
            <a:r>
              <a:rPr lang="en-US" sz="1800" b="1" dirty="0"/>
              <a:t> </a:t>
            </a:r>
            <a:r>
              <a:rPr lang="en-US" sz="1800" b="1" dirty="0" err="1"/>
              <a:t>kulit</a:t>
            </a:r>
            <a:r>
              <a:rPr lang="en-US" sz="1800" b="1" dirty="0"/>
              <a:t> </a:t>
            </a:r>
            <a:r>
              <a:rPr lang="en-US" sz="1800" b="1" dirty="0" err="1"/>
              <a:t>kemerahan</a:t>
            </a:r>
            <a:r>
              <a:rPr lang="en-US" sz="1800" b="1" dirty="0"/>
              <a:t>, </a:t>
            </a:r>
            <a:r>
              <a:rPr lang="en-US" sz="1800" b="1" dirty="0" err="1"/>
              <a:t>gatal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Gangguan</a:t>
            </a:r>
            <a:r>
              <a:rPr lang="en-US" sz="1800" b="1" dirty="0"/>
              <a:t> </a:t>
            </a:r>
            <a:r>
              <a:rPr lang="en-US" sz="1800" b="1" dirty="0" err="1"/>
              <a:t>fungsi</a:t>
            </a:r>
            <a:r>
              <a:rPr lang="en-US" sz="1800" b="1" dirty="0"/>
              <a:t> </a:t>
            </a:r>
            <a:r>
              <a:rPr lang="en-US" sz="1800" b="1" dirty="0" err="1"/>
              <a:t>ginjal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Gangguan</a:t>
            </a:r>
            <a:r>
              <a:rPr lang="en-US" sz="1800" b="1" dirty="0"/>
              <a:t> </a:t>
            </a:r>
            <a:r>
              <a:rPr lang="en-US" sz="1800" b="1" dirty="0" err="1"/>
              <a:t>saluran</a:t>
            </a:r>
            <a:r>
              <a:rPr lang="en-US" sz="1800" b="1" dirty="0"/>
              <a:t> </a:t>
            </a:r>
            <a:r>
              <a:rPr lang="en-US" sz="1800" b="1" dirty="0" err="1"/>
              <a:t>cerna</a:t>
            </a:r>
            <a:r>
              <a:rPr lang="en-US" sz="1800" b="1" dirty="0"/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Nyeri </a:t>
            </a:r>
            <a:r>
              <a:rPr lang="en-US" sz="1800" dirty="0" err="1"/>
              <a:t>perut</a:t>
            </a:r>
            <a:r>
              <a:rPr lang="en-US" sz="1800" dirty="0"/>
              <a:t>, </a:t>
            </a:r>
            <a:r>
              <a:rPr lang="en-US" sz="1800" dirty="0" err="1"/>
              <a:t>diare</a:t>
            </a:r>
            <a:r>
              <a:rPr lang="en-US" sz="1800" dirty="0"/>
              <a:t>, </a:t>
            </a:r>
            <a:r>
              <a:rPr lang="en-US" sz="1800" dirty="0" err="1"/>
              <a:t>mual</a:t>
            </a:r>
            <a:r>
              <a:rPr lang="en-US" sz="1800" dirty="0"/>
              <a:t>, </a:t>
            </a:r>
            <a:r>
              <a:rPr lang="en-US" sz="1800" dirty="0" err="1"/>
              <a:t>muntah</a:t>
            </a:r>
            <a:r>
              <a:rPr lang="en-US" sz="1800" dirty="0"/>
              <a:t>, rasa </a:t>
            </a:r>
            <a:r>
              <a:rPr lang="en-US" sz="1800" dirty="0" err="1"/>
              <a:t>penuh</a:t>
            </a:r>
            <a:r>
              <a:rPr lang="en-US" sz="1800" dirty="0"/>
              <a:t> pada </a:t>
            </a:r>
            <a:r>
              <a:rPr lang="en-US" sz="1800" dirty="0" err="1"/>
              <a:t>lambung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Demam</a:t>
            </a:r>
            <a:r>
              <a:rPr lang="en-US" sz="1800" b="1" dirty="0"/>
              <a:t> 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303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5799-3A5F-4AD4-B5DF-ACE5241E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8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KANAMISIN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78EF-7051-4C0D-809E-4907D700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7748"/>
            <a:ext cx="6096000" cy="54302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/>
              <a:t>Cara </a:t>
            </a:r>
            <a:r>
              <a:rPr lang="en-US" sz="1800" b="1" dirty="0" err="1"/>
              <a:t>Kerja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Mengikat</a:t>
            </a:r>
            <a:r>
              <a:rPr lang="en-US" sz="1800" dirty="0"/>
              <a:t> protein 30S pada </a:t>
            </a:r>
            <a:r>
              <a:rPr lang="en-US" sz="1800" dirty="0" err="1"/>
              <a:t>bakteri</a:t>
            </a:r>
            <a:r>
              <a:rPr lang="en-US" sz="1800" dirty="0"/>
              <a:t> </a:t>
            </a:r>
            <a:r>
              <a:rPr lang="en-US" sz="1800" dirty="0" err="1"/>
              <a:t>sehinggan</a:t>
            </a:r>
            <a:r>
              <a:rPr lang="en-US" sz="1800" dirty="0"/>
              <a:t> </a:t>
            </a:r>
            <a:r>
              <a:rPr lang="en-US" sz="1800" dirty="0" err="1"/>
              <a:t>menyebabkan</a:t>
            </a:r>
            <a:r>
              <a:rPr lang="en-US" sz="1800" dirty="0"/>
              <a:t> </a:t>
            </a:r>
            <a:r>
              <a:rPr lang="en-US" sz="1800" dirty="0" err="1"/>
              <a:t>kesalahan</a:t>
            </a:r>
            <a:r>
              <a:rPr lang="en-US" sz="1800" dirty="0"/>
              <a:t> </a:t>
            </a:r>
            <a:r>
              <a:rPr lang="en-US" sz="1800" dirty="0" err="1"/>
              <a:t>pembacaan</a:t>
            </a:r>
            <a:r>
              <a:rPr lang="en-US" sz="1800" dirty="0"/>
              <a:t> DNA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mensintesis</a:t>
            </a:r>
            <a:r>
              <a:rPr lang="en-US" sz="1800" dirty="0"/>
              <a:t> protein yang </a:t>
            </a:r>
            <a:r>
              <a:rPr lang="en-US" sz="1800" dirty="0" err="1"/>
              <a:t>diperlukan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pertumbuhan</a:t>
            </a:r>
            <a:r>
              <a:rPr lang="en-US" sz="1800" dirty="0"/>
              <a:t> dan </a:t>
            </a:r>
            <a:r>
              <a:rPr lang="en-US" sz="1800" dirty="0" err="1"/>
              <a:t>perkembangan</a:t>
            </a:r>
            <a:r>
              <a:rPr lang="en-US" sz="1800" dirty="0"/>
              <a:t> </a:t>
            </a:r>
            <a:r>
              <a:rPr lang="en-US" sz="1800" dirty="0" err="1"/>
              <a:t>bakteri</a:t>
            </a:r>
            <a:r>
              <a:rPr lang="en-US" sz="1800" dirty="0"/>
              <a:t>. </a:t>
            </a:r>
            <a:r>
              <a:rPr lang="en-US" sz="1800" dirty="0" err="1"/>
              <a:t>Akibatnya</a:t>
            </a:r>
            <a:r>
              <a:rPr lang="en-US" sz="1800" dirty="0"/>
              <a:t> </a:t>
            </a:r>
            <a:r>
              <a:rPr lang="en-US" sz="1800" dirty="0" err="1"/>
              <a:t>terjadi</a:t>
            </a:r>
            <a:r>
              <a:rPr lang="en-US" sz="1800" dirty="0"/>
              <a:t> </a:t>
            </a:r>
            <a:r>
              <a:rPr lang="en-US" sz="1800" dirty="0" err="1"/>
              <a:t>kematian</a:t>
            </a:r>
            <a:r>
              <a:rPr lang="en-US" sz="1800" dirty="0"/>
              <a:t>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bakteri</a:t>
            </a:r>
            <a:r>
              <a:rPr lang="en-US" sz="18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B7276A-0A8A-4B22-94C7-DA8BF67243B5}"/>
              </a:ext>
            </a:extLst>
          </p:cNvPr>
          <p:cNvSpPr txBox="1">
            <a:spLocks/>
          </p:cNvSpPr>
          <p:nvPr/>
        </p:nvSpPr>
        <p:spPr>
          <a:xfrm>
            <a:off x="6096000" y="1427748"/>
            <a:ext cx="6096000" cy="5430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 err="1"/>
              <a:t>Efek</a:t>
            </a:r>
            <a:r>
              <a:rPr lang="en-US" sz="1800" b="1" dirty="0"/>
              <a:t> </a:t>
            </a:r>
            <a:r>
              <a:rPr lang="en-US" sz="1800" b="1" dirty="0" err="1"/>
              <a:t>Samping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b="1" dirty="0"/>
              <a:t>Rasa </a:t>
            </a:r>
            <a:r>
              <a:rPr lang="en-US" sz="1800" b="1" dirty="0" err="1"/>
              <a:t>nyeri</a:t>
            </a:r>
            <a:r>
              <a:rPr lang="en-US" sz="1800" b="1" dirty="0"/>
              <a:t> pada </a:t>
            </a:r>
            <a:r>
              <a:rPr lang="en-US" sz="1800" b="1" dirty="0" err="1"/>
              <a:t>titik</a:t>
            </a:r>
            <a:r>
              <a:rPr lang="en-US" sz="1800" b="1" dirty="0"/>
              <a:t> </a:t>
            </a:r>
            <a:r>
              <a:rPr lang="en-US" sz="1800" b="1" dirty="0" err="1"/>
              <a:t>penyuntikan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Permasalahan</a:t>
            </a:r>
            <a:r>
              <a:rPr lang="en-US" sz="1800" b="1" dirty="0"/>
              <a:t> pada </a:t>
            </a:r>
            <a:r>
              <a:rPr lang="en-US" sz="1800" b="1" dirty="0" err="1"/>
              <a:t>ginjal</a:t>
            </a:r>
            <a:r>
              <a:rPr lang="en-US" sz="1800" b="1" dirty="0"/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Kesulitan</a:t>
            </a:r>
            <a:r>
              <a:rPr lang="en-US" sz="1800" dirty="0"/>
              <a:t> </a:t>
            </a:r>
            <a:r>
              <a:rPr lang="en-US" sz="1800" dirty="0" err="1"/>
              <a:t>berkemih</a:t>
            </a:r>
            <a:r>
              <a:rPr lang="en-US" sz="1800" dirty="0"/>
              <a:t>, </a:t>
            </a:r>
            <a:r>
              <a:rPr lang="en-US" sz="1800" dirty="0" err="1"/>
              <a:t>perubahan</a:t>
            </a:r>
            <a:r>
              <a:rPr lang="en-US" sz="1800" dirty="0"/>
              <a:t> volume </a:t>
            </a:r>
            <a:r>
              <a:rPr lang="en-US" sz="1800" dirty="0" err="1"/>
              <a:t>urin</a:t>
            </a:r>
            <a:r>
              <a:rPr lang="en-US" sz="1800" dirty="0"/>
              <a:t>, </a:t>
            </a:r>
            <a:r>
              <a:rPr lang="en-US" sz="1800" dirty="0" err="1"/>
              <a:t>adanya</a:t>
            </a:r>
            <a:r>
              <a:rPr lang="en-US" sz="1800" dirty="0"/>
              <a:t> </a:t>
            </a:r>
            <a:r>
              <a:rPr lang="en-US" sz="1800" dirty="0" err="1"/>
              <a:t>darah</a:t>
            </a:r>
            <a:r>
              <a:rPr lang="en-US" sz="1800" dirty="0"/>
              <a:t> pada </a:t>
            </a:r>
            <a:r>
              <a:rPr lang="en-US" sz="1800" dirty="0" err="1"/>
              <a:t>urin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Sistem</a:t>
            </a:r>
            <a:r>
              <a:rPr lang="en-US" sz="1800" b="1" dirty="0"/>
              <a:t> </a:t>
            </a:r>
            <a:r>
              <a:rPr lang="en-US" sz="1800" b="1" dirty="0" err="1"/>
              <a:t>saraf</a:t>
            </a:r>
            <a:r>
              <a:rPr lang="en-US" sz="1800" b="1" dirty="0"/>
              <a:t> </a:t>
            </a:r>
            <a:r>
              <a:rPr lang="en-US" sz="1800" b="1" dirty="0" err="1"/>
              <a:t>pusat</a:t>
            </a:r>
            <a:r>
              <a:rPr lang="en-US" sz="1800" b="1" dirty="0"/>
              <a:t>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Gangguan</a:t>
            </a:r>
            <a:r>
              <a:rPr lang="en-US" sz="1800" dirty="0"/>
              <a:t> </a:t>
            </a:r>
            <a:r>
              <a:rPr lang="en-US" sz="1800" dirty="0" err="1"/>
              <a:t>keseimbangan</a:t>
            </a:r>
            <a:r>
              <a:rPr lang="en-US" sz="1800" dirty="0"/>
              <a:t>, </a:t>
            </a:r>
            <a:r>
              <a:rPr lang="en-US" sz="1800" dirty="0" err="1"/>
              <a:t>kepala</a:t>
            </a:r>
            <a:r>
              <a:rPr lang="en-US" sz="1800" dirty="0"/>
              <a:t> </a:t>
            </a:r>
            <a:r>
              <a:rPr lang="en-US" sz="1800" dirty="0" err="1"/>
              <a:t>pusing</a:t>
            </a:r>
            <a:r>
              <a:rPr lang="en-US" sz="1800" dirty="0"/>
              <a:t>, </a:t>
            </a:r>
            <a:r>
              <a:rPr lang="en-US" sz="1800" dirty="0" err="1"/>
              <a:t>kehilangan</a:t>
            </a:r>
            <a:r>
              <a:rPr lang="en-US" sz="1800" dirty="0"/>
              <a:t> </a:t>
            </a:r>
            <a:r>
              <a:rPr lang="en-US" sz="1800" dirty="0" err="1"/>
              <a:t>kesaran</a:t>
            </a:r>
            <a:r>
              <a:rPr lang="en-US" sz="1800" dirty="0"/>
              <a:t>, </a:t>
            </a:r>
            <a:r>
              <a:rPr lang="en-US" sz="1800" dirty="0" err="1"/>
              <a:t>kehilangan</a:t>
            </a:r>
            <a:r>
              <a:rPr lang="en-US" sz="1800" dirty="0"/>
              <a:t> </a:t>
            </a:r>
            <a:r>
              <a:rPr lang="en-US" sz="1800" dirty="0" err="1"/>
              <a:t>pendengaran</a:t>
            </a:r>
            <a:r>
              <a:rPr lang="en-US" sz="1800" dirty="0"/>
              <a:t>, </a:t>
            </a:r>
            <a:r>
              <a:rPr lang="en-US" sz="1800" dirty="0" err="1"/>
              <a:t>telinga</a:t>
            </a:r>
            <a:r>
              <a:rPr lang="en-US" sz="1800" dirty="0"/>
              <a:t> </a:t>
            </a:r>
            <a:r>
              <a:rPr lang="en-US" sz="1800" dirty="0" err="1"/>
              <a:t>berdenging</a:t>
            </a:r>
            <a:r>
              <a:rPr lang="en-US" sz="1800" dirty="0"/>
              <a:t>, </a:t>
            </a:r>
            <a:r>
              <a:rPr lang="en-US" sz="1800" dirty="0" err="1"/>
              <a:t>lemah</a:t>
            </a:r>
            <a:r>
              <a:rPr lang="en-US" sz="1800" dirty="0"/>
              <a:t> </a:t>
            </a:r>
            <a:r>
              <a:rPr lang="en-US" sz="1800" dirty="0" err="1"/>
              <a:t>otot</a:t>
            </a:r>
            <a:r>
              <a:rPr lang="en-US" sz="1800" dirty="0"/>
              <a:t>, rasa </a:t>
            </a:r>
            <a:r>
              <a:rPr lang="en-US" sz="1800" dirty="0" err="1"/>
              <a:t>terbakar</a:t>
            </a:r>
            <a:r>
              <a:rPr lang="en-US" sz="1800" dirty="0"/>
              <a:t>, </a:t>
            </a:r>
            <a:r>
              <a:rPr lang="en-US" sz="1800" dirty="0" err="1"/>
              <a:t>mati</a:t>
            </a:r>
            <a:r>
              <a:rPr lang="en-US" sz="1800" dirty="0"/>
              <a:t> rasa, </a:t>
            </a:r>
            <a:r>
              <a:rPr lang="en-US" sz="1800" dirty="0" err="1"/>
              <a:t>kesemutan</a:t>
            </a:r>
            <a:r>
              <a:rPr lang="en-US" sz="1800" dirty="0"/>
              <a:t>, </a:t>
            </a:r>
            <a:r>
              <a:rPr lang="en-US" sz="1800" dirty="0" err="1"/>
              <a:t>kejang</a:t>
            </a:r>
            <a:r>
              <a:rPr lang="en-US" sz="1800" dirty="0"/>
              <a:t>, </a:t>
            </a:r>
            <a:r>
              <a:rPr lang="en-US" sz="1800" dirty="0" err="1"/>
              <a:t>kram</a:t>
            </a:r>
            <a:r>
              <a:rPr lang="en-US" sz="1800" dirty="0"/>
              <a:t> </a:t>
            </a:r>
            <a:r>
              <a:rPr lang="en-US" sz="1800" dirty="0" err="1"/>
              <a:t>otot</a:t>
            </a:r>
            <a:r>
              <a:rPr lang="en-US" sz="1800" dirty="0"/>
              <a:t>, </a:t>
            </a:r>
            <a:r>
              <a:rPr lang="en-US" sz="1800" dirty="0" err="1"/>
              <a:t>mual</a:t>
            </a:r>
            <a:r>
              <a:rPr lang="en-US" sz="1800" dirty="0"/>
              <a:t>, </a:t>
            </a:r>
            <a:r>
              <a:rPr lang="en-US" sz="1800" dirty="0" err="1"/>
              <a:t>muntah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501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1ED25-1AE7-4C34-8405-B98E7EDD3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TATALAKSANA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0A6DA44-A516-4B07-BCF4-4810955D2A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720" y="1690688"/>
            <a:ext cx="7844560" cy="4544675"/>
          </a:xfrm>
        </p:spPr>
      </p:pic>
    </p:spTree>
    <p:extLst>
      <p:ext uri="{BB962C8B-B14F-4D97-AF65-F5344CB8AC3E}">
        <p14:creationId xmlns:p14="http://schemas.microsoft.com/office/powerpoint/2010/main" val="9053074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5799-3A5F-4AD4-B5DF-ACE5241E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8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METRONIDAZOLE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78EF-7051-4C0D-809E-4907D700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7748"/>
            <a:ext cx="6096000" cy="54302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/>
              <a:t>Cara </a:t>
            </a:r>
            <a:r>
              <a:rPr lang="en-US" sz="1800" b="1" dirty="0" err="1"/>
              <a:t>Kerja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Menghambat</a:t>
            </a:r>
            <a:r>
              <a:rPr lang="en-US" sz="1800" dirty="0"/>
              <a:t> </a:t>
            </a:r>
            <a:r>
              <a:rPr lang="en-US" sz="1800" dirty="0" err="1"/>
              <a:t>sintesis</a:t>
            </a:r>
            <a:r>
              <a:rPr lang="en-US" sz="1800" dirty="0"/>
              <a:t> </a:t>
            </a:r>
            <a:r>
              <a:rPr lang="en-US" sz="1800" dirty="0" err="1"/>
              <a:t>nukleat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merusak</a:t>
            </a:r>
            <a:r>
              <a:rPr lang="en-US" sz="1800" dirty="0"/>
              <a:t> DNA.</a:t>
            </a:r>
            <a:endParaRPr lang="en-US" sz="1800" dirty="0">
              <a:sym typeface="Wingdings" panose="05000000000000000000" pitchFamily="2" charset="2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Farmakokinetik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Diabsorbsi</a:t>
            </a:r>
            <a:r>
              <a:rPr lang="en-US" sz="1800" dirty="0"/>
              <a:t> peroral </a:t>
            </a:r>
            <a:r>
              <a:rPr lang="en-US" sz="1800" dirty="0" err="1"/>
              <a:t>sekitar</a:t>
            </a:r>
            <a:r>
              <a:rPr lang="en-US" sz="1800" dirty="0"/>
              <a:t> 80% dan </a:t>
            </a:r>
            <a:r>
              <a:rPr lang="en-US" sz="1800" dirty="0" err="1"/>
              <a:t>didistribusikan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luas</a:t>
            </a:r>
            <a:r>
              <a:rPr lang="en-US" sz="1800" dirty="0"/>
              <a:t> di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tubuh</a:t>
            </a:r>
            <a:r>
              <a:rPr lang="en-US" sz="1800" dirty="0"/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Dimetabolisme</a:t>
            </a:r>
            <a:r>
              <a:rPr lang="en-US" sz="1800" dirty="0"/>
              <a:t> di </a:t>
            </a:r>
            <a:r>
              <a:rPr lang="en-US" sz="1800" dirty="0" err="1"/>
              <a:t>hepar</a:t>
            </a:r>
            <a:r>
              <a:rPr lang="en-US" sz="1800" dirty="0"/>
              <a:t> </a:t>
            </a:r>
            <a:r>
              <a:rPr lang="en-US" sz="1800" dirty="0" err="1"/>
              <a:t>sehingga</a:t>
            </a:r>
            <a:r>
              <a:rPr lang="en-US" sz="1800" dirty="0"/>
              <a:t> </a:t>
            </a:r>
            <a:r>
              <a:rPr lang="en-US" sz="1800" dirty="0" err="1"/>
              <a:t>dosis</a:t>
            </a:r>
            <a:r>
              <a:rPr lang="en-US" sz="1800" dirty="0"/>
              <a:t>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diturunkan</a:t>
            </a:r>
            <a:r>
              <a:rPr lang="en-US" sz="1800" dirty="0"/>
              <a:t> </a:t>
            </a:r>
            <a:r>
              <a:rPr lang="en-US" sz="1800" dirty="0" err="1"/>
              <a:t>apabila</a:t>
            </a:r>
            <a:r>
              <a:rPr lang="en-US" sz="1800" dirty="0"/>
              <a:t> </a:t>
            </a:r>
            <a:r>
              <a:rPr lang="en-US" sz="1800" dirty="0" err="1"/>
              <a:t>diberikan</a:t>
            </a:r>
            <a:r>
              <a:rPr lang="en-US" sz="1800" dirty="0"/>
              <a:t> pada </a:t>
            </a:r>
            <a:r>
              <a:rPr lang="en-US" sz="1800" dirty="0" err="1"/>
              <a:t>penderita</a:t>
            </a:r>
            <a:r>
              <a:rPr lang="en-US" sz="1800" dirty="0"/>
              <a:t> </a:t>
            </a:r>
            <a:r>
              <a:rPr lang="en-US" sz="1800" dirty="0" err="1"/>
              <a:t>gangguan</a:t>
            </a:r>
            <a:r>
              <a:rPr lang="en-US" sz="1800" dirty="0"/>
              <a:t> </a:t>
            </a:r>
            <a:r>
              <a:rPr lang="en-US" sz="1800" dirty="0" err="1"/>
              <a:t>hepar</a:t>
            </a:r>
            <a:r>
              <a:rPr lang="en-US" sz="1800" dirty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Dieksresikan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urin</a:t>
            </a:r>
            <a:r>
              <a:rPr lang="en-US" sz="1800" dirty="0"/>
              <a:t> dan </a:t>
            </a:r>
            <a:r>
              <a:rPr lang="en-US" sz="1800" dirty="0" err="1"/>
              <a:t>feses</a:t>
            </a:r>
            <a:r>
              <a:rPr lang="en-US" sz="1800" dirty="0"/>
              <a:t>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B7276A-0A8A-4B22-94C7-DA8BF67243B5}"/>
              </a:ext>
            </a:extLst>
          </p:cNvPr>
          <p:cNvSpPr txBox="1">
            <a:spLocks/>
          </p:cNvSpPr>
          <p:nvPr/>
        </p:nvSpPr>
        <p:spPr>
          <a:xfrm>
            <a:off x="6096000" y="1427748"/>
            <a:ext cx="6096000" cy="5430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 err="1"/>
              <a:t>Efek</a:t>
            </a:r>
            <a:r>
              <a:rPr lang="en-US" sz="1800" b="1" dirty="0"/>
              <a:t> </a:t>
            </a:r>
            <a:r>
              <a:rPr lang="en-US" sz="1800" b="1" dirty="0" err="1"/>
              <a:t>Samping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Umum</a:t>
            </a:r>
            <a:r>
              <a:rPr lang="en-US" sz="1800" b="1" dirty="0"/>
              <a:t>: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 err="1"/>
              <a:t>Gangguan</a:t>
            </a:r>
            <a:r>
              <a:rPr lang="en-US" sz="1800" dirty="0"/>
              <a:t> </a:t>
            </a:r>
            <a:r>
              <a:rPr lang="en-US" sz="1800" dirty="0" err="1"/>
              <a:t>pengecapan</a:t>
            </a:r>
            <a:r>
              <a:rPr lang="en-US" sz="1800" dirty="0"/>
              <a:t>, </a:t>
            </a:r>
            <a:r>
              <a:rPr lang="en-US" sz="1800" dirty="0" err="1"/>
              <a:t>lidah</a:t>
            </a:r>
            <a:r>
              <a:rPr lang="en-US" sz="1800" dirty="0"/>
              <a:t> </a:t>
            </a:r>
            <a:r>
              <a:rPr lang="en-US" sz="1800" dirty="0" err="1"/>
              <a:t>kasar</a:t>
            </a:r>
            <a:r>
              <a:rPr lang="en-US" sz="1800" dirty="0"/>
              <a:t>, </a:t>
            </a:r>
            <a:r>
              <a:rPr lang="en-US" sz="1800" dirty="0" err="1"/>
              <a:t>kehilangan</a:t>
            </a:r>
            <a:r>
              <a:rPr lang="en-US" sz="1800" dirty="0"/>
              <a:t> </a:t>
            </a:r>
            <a:r>
              <a:rPr lang="en-US" sz="1800" dirty="0" err="1"/>
              <a:t>nafsu</a:t>
            </a:r>
            <a:r>
              <a:rPr lang="en-US" sz="1800" dirty="0"/>
              <a:t> </a:t>
            </a:r>
            <a:r>
              <a:rPr lang="en-US" sz="1800" dirty="0" err="1"/>
              <a:t>makan</a:t>
            </a:r>
            <a:r>
              <a:rPr lang="en-US" sz="1800" dirty="0"/>
              <a:t>, </a:t>
            </a:r>
            <a:r>
              <a:rPr lang="en-US" sz="1800" dirty="0" err="1"/>
              <a:t>penurunan</a:t>
            </a:r>
            <a:r>
              <a:rPr lang="en-US" sz="1800" dirty="0"/>
              <a:t> </a:t>
            </a:r>
            <a:r>
              <a:rPr lang="en-US" sz="1800" dirty="0" err="1"/>
              <a:t>berat</a:t>
            </a:r>
            <a:r>
              <a:rPr lang="en-US" sz="1800" dirty="0"/>
              <a:t> badan, </a:t>
            </a:r>
            <a:r>
              <a:rPr lang="en-US" sz="1800" dirty="0" err="1"/>
              <a:t>mual</a:t>
            </a:r>
            <a:r>
              <a:rPr lang="en-US" sz="1800" dirty="0"/>
              <a:t>, </a:t>
            </a:r>
            <a:r>
              <a:rPr lang="en-US" sz="1800" dirty="0" err="1"/>
              <a:t>muntah</a:t>
            </a:r>
            <a:r>
              <a:rPr lang="en-US" sz="1800" dirty="0"/>
              <a:t>, </a:t>
            </a:r>
            <a:r>
              <a:rPr lang="en-US" sz="1800" dirty="0" err="1"/>
              <a:t>sakit</a:t>
            </a:r>
            <a:r>
              <a:rPr lang="en-US" sz="1800" dirty="0"/>
              <a:t> </a:t>
            </a:r>
            <a:r>
              <a:rPr lang="en-US" sz="1800" dirty="0" err="1"/>
              <a:t>perut</a:t>
            </a:r>
            <a:r>
              <a:rPr lang="en-US" sz="1800" dirty="0"/>
              <a:t>, </a:t>
            </a:r>
            <a:r>
              <a:rPr lang="en-US" sz="1800" dirty="0" err="1"/>
              <a:t>diare</a:t>
            </a:r>
            <a:r>
              <a:rPr lang="en-US" sz="1800" dirty="0"/>
              <a:t>, </a:t>
            </a:r>
            <a:r>
              <a:rPr lang="en-US" sz="1800" dirty="0" err="1"/>
              <a:t>sakit</a:t>
            </a:r>
            <a:r>
              <a:rPr lang="en-US" sz="1800" dirty="0"/>
              <a:t> </a:t>
            </a:r>
            <a:r>
              <a:rPr lang="en-US" sz="1800" dirty="0" err="1"/>
              <a:t>kepala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b="1" dirty="0" err="1"/>
              <a:t>Jarang</a:t>
            </a:r>
            <a:r>
              <a:rPr lang="en-US" sz="1800" b="1" dirty="0"/>
              <a:t>: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 err="1"/>
              <a:t>Hipersensitivitas</a:t>
            </a:r>
            <a:r>
              <a:rPr lang="en-US" sz="1800" dirty="0"/>
              <a:t> (</a:t>
            </a:r>
            <a:r>
              <a:rPr lang="en-US" sz="1800" dirty="0" err="1"/>
              <a:t>ruam</a:t>
            </a:r>
            <a:r>
              <a:rPr lang="en-US" sz="1800" dirty="0"/>
              <a:t>, </a:t>
            </a:r>
            <a:r>
              <a:rPr lang="en-US" sz="1800" dirty="0" err="1"/>
              <a:t>gatal</a:t>
            </a:r>
            <a:r>
              <a:rPr lang="en-US" sz="1800" dirty="0"/>
              <a:t>, </a:t>
            </a:r>
            <a:r>
              <a:rPr lang="en-US" sz="1800" dirty="0" err="1"/>
              <a:t>kemerahan</a:t>
            </a:r>
            <a:r>
              <a:rPr lang="en-US" sz="1800" dirty="0"/>
              <a:t>, </a:t>
            </a:r>
            <a:r>
              <a:rPr lang="en-US" sz="1800" dirty="0" err="1"/>
              <a:t>demam</a:t>
            </a:r>
            <a:r>
              <a:rPr lang="en-US" sz="1800" dirty="0"/>
              <a:t>), </a:t>
            </a:r>
            <a:r>
              <a:rPr lang="en-US" sz="1800" dirty="0" err="1"/>
              <a:t>sakit</a:t>
            </a:r>
            <a:r>
              <a:rPr lang="en-US" sz="1800" dirty="0"/>
              <a:t> </a:t>
            </a:r>
            <a:r>
              <a:rPr lang="en-US" sz="1800" dirty="0" err="1"/>
              <a:t>kepala</a:t>
            </a:r>
            <a:r>
              <a:rPr lang="en-US" sz="1800" dirty="0"/>
              <a:t>, </a:t>
            </a:r>
            <a:r>
              <a:rPr lang="en-US" sz="1800" dirty="0" err="1"/>
              <a:t>lesu</a:t>
            </a:r>
            <a:r>
              <a:rPr lang="en-US" sz="1800" dirty="0"/>
              <a:t>, </a:t>
            </a:r>
            <a:r>
              <a:rPr lang="en-US" sz="1800" dirty="0" err="1"/>
              <a:t>mengantuk</a:t>
            </a:r>
            <a:r>
              <a:rPr lang="en-US" sz="1800" dirty="0"/>
              <a:t>, </a:t>
            </a:r>
            <a:r>
              <a:rPr lang="en-US" sz="1800" dirty="0" err="1"/>
              <a:t>pusing</a:t>
            </a:r>
            <a:r>
              <a:rPr lang="en-US" sz="1800" dirty="0"/>
              <a:t>, glossitis, stomatitis, </a:t>
            </a:r>
            <a:r>
              <a:rPr lang="en-US" sz="1800" dirty="0" err="1"/>
              <a:t>urin</a:t>
            </a:r>
            <a:r>
              <a:rPr lang="en-US" sz="1800" dirty="0"/>
              <a:t> </a:t>
            </a:r>
            <a:r>
              <a:rPr lang="en-US" sz="1800" dirty="0" err="1"/>
              <a:t>gelap</a:t>
            </a:r>
            <a:r>
              <a:rPr lang="en-US" sz="1800" dirty="0"/>
              <a:t>, </a:t>
            </a:r>
            <a:r>
              <a:rPr lang="en-US" sz="1800" dirty="0" err="1"/>
              <a:t>parestesia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683728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5799-3A5F-4AD4-B5DF-ACE5241E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85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FLUKANAZOL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78EF-7051-4C0D-809E-4907D700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7748"/>
            <a:ext cx="6096000" cy="54302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/>
              <a:t>Cara </a:t>
            </a:r>
            <a:r>
              <a:rPr lang="en-US" sz="1800" b="1" dirty="0" err="1"/>
              <a:t>Kerja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Menghambat</a:t>
            </a:r>
            <a:r>
              <a:rPr lang="en-US" sz="1800" dirty="0"/>
              <a:t> 14 alfa </a:t>
            </a:r>
            <a:r>
              <a:rPr lang="en-US" sz="1800" dirty="0" err="1"/>
              <a:t>demetilase</a:t>
            </a:r>
            <a:r>
              <a:rPr lang="en-US" sz="1800" dirty="0"/>
              <a:t>, </a:t>
            </a:r>
            <a:r>
              <a:rPr lang="en-US" sz="1800" dirty="0" err="1"/>
              <a:t>enzim</a:t>
            </a:r>
            <a:r>
              <a:rPr lang="en-US" sz="1800" dirty="0"/>
              <a:t> yang </a:t>
            </a:r>
            <a:r>
              <a:rPr lang="en-US" sz="1800" dirty="0" err="1"/>
              <a:t>bertanggung</a:t>
            </a:r>
            <a:r>
              <a:rPr lang="en-US" sz="1800" dirty="0"/>
              <a:t> </a:t>
            </a:r>
            <a:r>
              <a:rPr lang="en-US" sz="1800" dirty="0" err="1"/>
              <a:t>jawab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sintesis</a:t>
            </a:r>
            <a:r>
              <a:rPr lang="en-US" sz="1800" dirty="0"/>
              <a:t> ergosterol, yang </a:t>
            </a:r>
            <a:r>
              <a:rPr lang="en-US" sz="1800" dirty="0" err="1"/>
              <a:t>merupakan</a:t>
            </a:r>
            <a:r>
              <a:rPr lang="en-US" sz="1800" dirty="0"/>
              <a:t> sterol </a:t>
            </a:r>
            <a:r>
              <a:rPr lang="en-US" sz="1800" dirty="0" err="1"/>
              <a:t>utama</a:t>
            </a:r>
            <a:r>
              <a:rPr lang="en-US" sz="1800" dirty="0"/>
              <a:t> membrane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jamur</a:t>
            </a:r>
            <a:r>
              <a:rPr lang="en-US" sz="1800" dirty="0"/>
              <a:t>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 err="1">
                <a:sym typeface="Wingdings" panose="05000000000000000000" pitchFamily="2" charset="2"/>
              </a:rPr>
              <a:t>merusak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dinding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sel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jamur</a:t>
            </a:r>
            <a:endParaRPr lang="en-US" sz="1800" dirty="0">
              <a:sym typeface="Wingdings" panose="05000000000000000000" pitchFamily="2" charset="2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B7276A-0A8A-4B22-94C7-DA8BF67243B5}"/>
              </a:ext>
            </a:extLst>
          </p:cNvPr>
          <p:cNvSpPr txBox="1">
            <a:spLocks/>
          </p:cNvSpPr>
          <p:nvPr/>
        </p:nvSpPr>
        <p:spPr>
          <a:xfrm>
            <a:off x="6096000" y="1427748"/>
            <a:ext cx="6096000" cy="54302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 err="1"/>
              <a:t>Efek</a:t>
            </a:r>
            <a:r>
              <a:rPr lang="en-US" sz="1800" b="1" dirty="0"/>
              <a:t> </a:t>
            </a:r>
            <a:r>
              <a:rPr lang="en-US" sz="1800" b="1" dirty="0" err="1"/>
              <a:t>Samping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Mual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Muntah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Sakit</a:t>
            </a:r>
            <a:r>
              <a:rPr lang="en-US" sz="1800" dirty="0"/>
              <a:t> </a:t>
            </a:r>
            <a:r>
              <a:rPr lang="en-US" sz="1800" dirty="0" err="1"/>
              <a:t>kepala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Ruam</a:t>
            </a:r>
            <a:r>
              <a:rPr lang="en-US" sz="1800" dirty="0"/>
              <a:t> pada </a:t>
            </a:r>
            <a:r>
              <a:rPr lang="en-US" sz="1800" dirty="0" err="1"/>
              <a:t>kulit</a:t>
            </a:r>
            <a:endParaRPr lang="en-US" sz="1800" dirty="0"/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945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5799-3A5F-4AD4-B5DF-ACE5241E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85"/>
            <a:ext cx="10515600" cy="1325563"/>
          </a:xfrm>
        </p:spPr>
        <p:txBody>
          <a:bodyPr/>
          <a:lstStyle/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78EF-7051-4C0D-809E-4907D700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7748"/>
            <a:ext cx="6096000" cy="54302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/>
              <a:t>Cara </a:t>
            </a:r>
            <a:r>
              <a:rPr lang="en-US" sz="1800" b="1" dirty="0" err="1"/>
              <a:t>Kerja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Mengganggu</a:t>
            </a:r>
            <a:r>
              <a:rPr lang="en-US" sz="1800" dirty="0"/>
              <a:t> </a:t>
            </a:r>
            <a:r>
              <a:rPr lang="en-US" sz="1800" dirty="0" err="1"/>
              <a:t>sintesis</a:t>
            </a:r>
            <a:r>
              <a:rPr lang="en-US" sz="1800" dirty="0"/>
              <a:t> membrane </a:t>
            </a:r>
            <a:r>
              <a:rPr lang="en-US" sz="1800" dirty="0" err="1"/>
              <a:t>sel</a:t>
            </a:r>
            <a:r>
              <a:rPr lang="en-US" sz="1800" dirty="0"/>
              <a:t> </a:t>
            </a:r>
            <a:r>
              <a:rPr lang="en-US" sz="1800" dirty="0" err="1"/>
              <a:t>jamur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cara</a:t>
            </a:r>
            <a:r>
              <a:rPr lang="en-US" sz="1800" dirty="0"/>
              <a:t> </a:t>
            </a:r>
            <a:r>
              <a:rPr lang="en-US" sz="1800" dirty="0" err="1"/>
              <a:t>menghambat</a:t>
            </a:r>
            <a:r>
              <a:rPr lang="en-US" sz="1800" dirty="0"/>
              <a:t> </a:t>
            </a:r>
            <a:r>
              <a:rPr lang="en-US" sz="1800" dirty="0" err="1"/>
              <a:t>enzim</a:t>
            </a:r>
            <a:r>
              <a:rPr lang="en-US" sz="1800" dirty="0"/>
              <a:t> </a:t>
            </a:r>
            <a:r>
              <a:rPr lang="en-US" sz="1800" dirty="0" err="1"/>
              <a:t>sitokrom</a:t>
            </a:r>
            <a:r>
              <a:rPr lang="en-US" sz="1800" dirty="0"/>
              <a:t> p-450 14 alfa </a:t>
            </a:r>
            <a:r>
              <a:rPr lang="en-US" sz="1800" dirty="0" err="1"/>
              <a:t>demetilase</a:t>
            </a:r>
            <a:endParaRPr 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B7276A-0A8A-4B22-94C7-DA8BF67243B5}"/>
              </a:ext>
            </a:extLst>
          </p:cNvPr>
          <p:cNvSpPr txBox="1">
            <a:spLocks/>
          </p:cNvSpPr>
          <p:nvPr/>
        </p:nvSpPr>
        <p:spPr>
          <a:xfrm>
            <a:off x="6096000" y="1427748"/>
            <a:ext cx="6096000" cy="5430252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 err="1"/>
              <a:t>Efek</a:t>
            </a:r>
            <a:r>
              <a:rPr lang="en-US" sz="1800" b="1" dirty="0"/>
              <a:t> </a:t>
            </a:r>
            <a:r>
              <a:rPr lang="en-US" sz="1800" b="1" dirty="0" err="1"/>
              <a:t>Samping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Mual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Sakit</a:t>
            </a:r>
            <a:r>
              <a:rPr lang="en-US" sz="1800" dirty="0"/>
              <a:t> </a:t>
            </a:r>
            <a:r>
              <a:rPr lang="en-US" sz="1800" dirty="0" err="1"/>
              <a:t>perut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Dispepsia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Konstipasi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Sakit</a:t>
            </a:r>
            <a:r>
              <a:rPr lang="en-US" sz="1800" dirty="0"/>
              <a:t> </a:t>
            </a:r>
            <a:r>
              <a:rPr lang="en-US" sz="1800" dirty="0" err="1"/>
              <a:t>kepala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Pusing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Kenaikan</a:t>
            </a:r>
            <a:r>
              <a:rPr lang="en-US" sz="1800" dirty="0"/>
              <a:t> </a:t>
            </a:r>
            <a:r>
              <a:rPr lang="en-US" sz="1800" dirty="0" err="1"/>
              <a:t>enzim</a:t>
            </a:r>
            <a:r>
              <a:rPr lang="en-US" sz="1800" dirty="0"/>
              <a:t> </a:t>
            </a:r>
            <a:r>
              <a:rPr lang="en-US" sz="1800" dirty="0" err="1"/>
              <a:t>hati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Gangguan</a:t>
            </a:r>
            <a:r>
              <a:rPr lang="en-US" sz="1800" dirty="0"/>
              <a:t> </a:t>
            </a:r>
            <a:r>
              <a:rPr lang="en-US" sz="1800" dirty="0" err="1"/>
              <a:t>haid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Alergi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Hepatitis dan icterus </a:t>
            </a:r>
            <a:r>
              <a:rPr lang="en-US" sz="1800" dirty="0" err="1"/>
              <a:t>kolestatik</a:t>
            </a:r>
            <a:r>
              <a:rPr lang="en-US" sz="1800" dirty="0"/>
              <a:t> </a:t>
            </a:r>
            <a:r>
              <a:rPr lang="en-US" sz="1800" dirty="0" err="1"/>
              <a:t>bila</a:t>
            </a:r>
            <a:r>
              <a:rPr lang="en-US" sz="1800" dirty="0"/>
              <a:t> </a:t>
            </a:r>
            <a:r>
              <a:rPr lang="en-US" sz="1800" dirty="0" err="1"/>
              <a:t>pengobatan</a:t>
            </a:r>
            <a:r>
              <a:rPr lang="en-US" sz="1800" dirty="0"/>
              <a:t> </a:t>
            </a:r>
            <a:r>
              <a:rPr lang="en-US" sz="1800" dirty="0" err="1"/>
              <a:t>lebih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1 </a:t>
            </a:r>
            <a:r>
              <a:rPr lang="en-US" sz="1800" dirty="0" err="1"/>
              <a:t>bulan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Neuropati</a:t>
            </a:r>
            <a:r>
              <a:rPr lang="en-US" sz="1800" dirty="0"/>
              <a:t> </a:t>
            </a:r>
            <a:r>
              <a:rPr lang="en-US" sz="1800" dirty="0" err="1"/>
              <a:t>perifer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Hipokalemia</a:t>
            </a:r>
            <a:r>
              <a:rPr lang="en-US" sz="18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Rambut</a:t>
            </a:r>
            <a:r>
              <a:rPr lang="en-US" sz="1800" dirty="0"/>
              <a:t> </a:t>
            </a:r>
            <a:r>
              <a:rPr lang="en-US" sz="1800" dirty="0" err="1"/>
              <a:t>rontok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Sindrom</a:t>
            </a:r>
            <a:r>
              <a:rPr lang="en-US" sz="1800" dirty="0"/>
              <a:t> steven </a:t>
            </a:r>
            <a:r>
              <a:rPr lang="en-US" sz="1800" dirty="0" err="1"/>
              <a:t>johnson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98401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05799-3A5F-4AD4-B5DF-ACE5241EC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185"/>
            <a:ext cx="10515600" cy="1325563"/>
          </a:xfrm>
        </p:spPr>
        <p:txBody>
          <a:bodyPr/>
          <a:lstStyle/>
          <a:p>
            <a:pPr algn="ctr"/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978EF-7051-4C0D-809E-4907D7008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27748"/>
            <a:ext cx="6096000" cy="54302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/>
              <a:t>Cara </a:t>
            </a:r>
            <a:r>
              <a:rPr lang="en-US" sz="1800" b="1" dirty="0" err="1"/>
              <a:t>Kerja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Mengganggu</a:t>
            </a:r>
            <a:r>
              <a:rPr lang="en-US" sz="1800" dirty="0"/>
              <a:t> </a:t>
            </a:r>
            <a:r>
              <a:rPr lang="en-US" sz="1800" dirty="0" err="1"/>
              <a:t>sintesis</a:t>
            </a:r>
            <a:r>
              <a:rPr lang="en-US" sz="1800" dirty="0"/>
              <a:t> lemak pada </a:t>
            </a:r>
            <a:r>
              <a:rPr lang="en-US" sz="1800" dirty="0" err="1"/>
              <a:t>jamur</a:t>
            </a:r>
            <a:r>
              <a:rPr lang="en-US" sz="1800" dirty="0"/>
              <a:t> </a:t>
            </a:r>
            <a:r>
              <a:rPr lang="en-US" sz="1800" dirty="0">
                <a:sym typeface="Wingdings" panose="05000000000000000000" pitchFamily="2" charset="2"/>
              </a:rPr>
              <a:t> </a:t>
            </a:r>
            <a:r>
              <a:rPr lang="en-US" sz="1800" dirty="0" err="1">
                <a:sym typeface="Wingdings" panose="05000000000000000000" pitchFamily="2" charset="2"/>
              </a:rPr>
              <a:t>menyebabkan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perubahan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permeabilitas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dinding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sel</a:t>
            </a:r>
            <a:r>
              <a:rPr lang="en-US" sz="1800" dirty="0">
                <a:sym typeface="Wingdings" panose="05000000000000000000" pitchFamily="2" charset="2"/>
              </a:rPr>
              <a:t>  </a:t>
            </a:r>
            <a:r>
              <a:rPr lang="en-US" sz="1800" dirty="0" err="1">
                <a:sym typeface="Wingdings" panose="05000000000000000000" pitchFamily="2" charset="2"/>
              </a:rPr>
              <a:t>dinding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sel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jamur</a:t>
            </a: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err="1">
                <a:sym typeface="Wingdings" panose="05000000000000000000" pitchFamily="2" charset="2"/>
              </a:rPr>
              <a:t>rontok</a:t>
            </a:r>
            <a:endParaRPr 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B7276A-0A8A-4B22-94C7-DA8BF67243B5}"/>
              </a:ext>
            </a:extLst>
          </p:cNvPr>
          <p:cNvSpPr txBox="1">
            <a:spLocks/>
          </p:cNvSpPr>
          <p:nvPr/>
        </p:nvSpPr>
        <p:spPr>
          <a:xfrm>
            <a:off x="6096000" y="1427748"/>
            <a:ext cx="6096000" cy="5430252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 err="1"/>
              <a:t>Efek</a:t>
            </a:r>
            <a:r>
              <a:rPr lang="en-US" sz="1800" b="1" dirty="0"/>
              <a:t> </a:t>
            </a:r>
            <a:r>
              <a:rPr lang="en-US" sz="1800" b="1" dirty="0" err="1"/>
              <a:t>Samping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Kulit</a:t>
            </a:r>
            <a:r>
              <a:rPr lang="en-US" sz="1800" dirty="0"/>
              <a:t> </a:t>
            </a:r>
            <a:r>
              <a:rPr lang="en-US" sz="1800" dirty="0" err="1"/>
              <a:t>menjadi</a:t>
            </a:r>
            <a:r>
              <a:rPr lang="en-US" sz="1800" dirty="0"/>
              <a:t> </a:t>
            </a:r>
            <a:r>
              <a:rPr lang="en-US" sz="1800" dirty="0" err="1"/>
              <a:t>kemerahan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Rasa </a:t>
            </a:r>
            <a:r>
              <a:rPr lang="en-US" sz="1800" dirty="0" err="1"/>
              <a:t>terbakar</a:t>
            </a:r>
            <a:r>
              <a:rPr lang="en-US" sz="1800" dirty="0"/>
              <a:t> pada </a:t>
            </a:r>
            <a:r>
              <a:rPr lang="en-US" sz="1800" dirty="0" err="1"/>
              <a:t>kulit</a:t>
            </a:r>
            <a:r>
              <a:rPr lang="en-US" sz="1800" dirty="0"/>
              <a:t> yang </a:t>
            </a:r>
            <a:r>
              <a:rPr lang="en-US" sz="1800" dirty="0" err="1"/>
              <a:t>diolesi</a:t>
            </a:r>
            <a:r>
              <a:rPr lang="en-US" sz="1800" dirty="0"/>
              <a:t> </a:t>
            </a:r>
            <a:r>
              <a:rPr lang="en-US" sz="1800" dirty="0" err="1"/>
              <a:t>krim</a:t>
            </a:r>
            <a:r>
              <a:rPr lang="en-US" sz="1800" dirty="0"/>
              <a:t> </a:t>
            </a:r>
            <a:r>
              <a:rPr lang="en-US" sz="1800" dirty="0" err="1"/>
              <a:t>obat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Rasa </a:t>
            </a:r>
            <a:r>
              <a:rPr lang="en-US" sz="1800" dirty="0" err="1"/>
              <a:t>gatal</a:t>
            </a:r>
            <a:r>
              <a:rPr lang="en-US" sz="1800" dirty="0"/>
              <a:t> </a:t>
            </a:r>
            <a:r>
              <a:rPr lang="en-US" sz="1800" dirty="0" err="1"/>
              <a:t>disekitar</a:t>
            </a:r>
            <a:r>
              <a:rPr lang="en-US" sz="1800" dirty="0"/>
              <a:t> </a:t>
            </a:r>
            <a:r>
              <a:rPr lang="en-US" sz="1800" dirty="0" err="1"/>
              <a:t>luka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Iritasi</a:t>
            </a:r>
            <a:r>
              <a:rPr lang="en-US" sz="1800" dirty="0"/>
              <a:t> </a:t>
            </a:r>
            <a:r>
              <a:rPr lang="en-US" sz="1800" dirty="0" err="1"/>
              <a:t>ringan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Kulit</a:t>
            </a:r>
            <a:r>
              <a:rPr lang="en-US" sz="1800" dirty="0"/>
              <a:t> </a:t>
            </a:r>
            <a:r>
              <a:rPr lang="en-US" sz="1800" dirty="0" err="1"/>
              <a:t>luar</a:t>
            </a:r>
            <a:r>
              <a:rPr lang="en-US" sz="1800" dirty="0"/>
              <a:t> yang </a:t>
            </a:r>
            <a:r>
              <a:rPr lang="en-US" sz="1800" dirty="0" err="1"/>
              <a:t>terkelupas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1605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TRICHOMONIASIS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Definisi</a:t>
            </a:r>
            <a:endParaRPr lang="en-US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Penyakit</a:t>
            </a:r>
            <a:r>
              <a:rPr lang="en-US" sz="1800" dirty="0"/>
              <a:t> </a:t>
            </a:r>
            <a:r>
              <a:rPr lang="en-US" sz="1800" dirty="0" err="1"/>
              <a:t>infeksi</a:t>
            </a:r>
            <a:r>
              <a:rPr lang="en-US" sz="1800" dirty="0"/>
              <a:t> protozoa yang </a:t>
            </a:r>
            <a:r>
              <a:rPr lang="en-US" sz="1800" dirty="0" err="1"/>
              <a:t>siebabkan</a:t>
            </a:r>
            <a:r>
              <a:rPr lang="en-US" sz="1800" dirty="0"/>
              <a:t> oleh Trichomonas vaginalis (TV) </a:t>
            </a:r>
            <a:r>
              <a:rPr lang="en-US" sz="1800" dirty="0" err="1"/>
              <a:t>biasanya</a:t>
            </a:r>
            <a:r>
              <a:rPr lang="en-US" sz="1800" dirty="0"/>
              <a:t> </a:t>
            </a:r>
            <a:r>
              <a:rPr lang="en-US" sz="1800" dirty="0" err="1"/>
              <a:t>ditularkan</a:t>
            </a:r>
            <a:r>
              <a:rPr lang="en-US" sz="1800" dirty="0"/>
              <a:t> </a:t>
            </a:r>
            <a:r>
              <a:rPr lang="en-US" sz="1800" dirty="0" err="1"/>
              <a:t>melalui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seksual</a:t>
            </a:r>
            <a:r>
              <a:rPr lang="en-US" sz="1800" dirty="0"/>
              <a:t> dan </a:t>
            </a:r>
            <a:r>
              <a:rPr lang="en-US" sz="1800" dirty="0" err="1"/>
              <a:t>sering</a:t>
            </a:r>
            <a:r>
              <a:rPr lang="en-US" sz="1800" dirty="0"/>
              <a:t> </a:t>
            </a:r>
            <a:r>
              <a:rPr lang="en-US" sz="1800" dirty="0" err="1"/>
              <a:t>menyerang</a:t>
            </a:r>
            <a:r>
              <a:rPr lang="en-US" sz="1800" dirty="0"/>
              <a:t> tractus urogenitalis </a:t>
            </a:r>
            <a:r>
              <a:rPr lang="en-US" sz="1800" dirty="0" err="1"/>
              <a:t>bagian</a:t>
            </a:r>
            <a:r>
              <a:rPr lang="en-US" sz="1800" dirty="0"/>
              <a:t> </a:t>
            </a:r>
            <a:r>
              <a:rPr lang="en-US" sz="1800" dirty="0" err="1"/>
              <a:t>bawah</a:t>
            </a:r>
            <a:r>
              <a:rPr lang="en-US" sz="1800" dirty="0"/>
              <a:t> </a:t>
            </a:r>
            <a:r>
              <a:rPr lang="en-US" sz="1800" dirty="0" err="1"/>
              <a:t>baik</a:t>
            </a:r>
            <a:r>
              <a:rPr lang="en-US" sz="1800" dirty="0"/>
              <a:t> pada </a:t>
            </a:r>
            <a:r>
              <a:rPr lang="en-US" sz="1800" dirty="0" err="1"/>
              <a:t>perempuan</a:t>
            </a:r>
            <a:r>
              <a:rPr lang="en-US" sz="1800" dirty="0"/>
              <a:t> </a:t>
            </a:r>
            <a:r>
              <a:rPr lang="en-US" sz="1800" dirty="0" err="1"/>
              <a:t>maupun</a:t>
            </a:r>
            <a:r>
              <a:rPr lang="en-US" sz="1800" dirty="0"/>
              <a:t> </a:t>
            </a:r>
            <a:r>
              <a:rPr lang="en-US" sz="1800" dirty="0" err="1"/>
              <a:t>pria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14343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TRICHOMONIASIS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b="1" dirty="0" err="1"/>
              <a:t>Etiologi</a:t>
            </a:r>
            <a:endParaRPr lang="en-US" b="1" dirty="0"/>
          </a:p>
          <a:p>
            <a:pPr algn="just">
              <a:lnSpc>
                <a:spcPct val="150000"/>
              </a:lnSpc>
            </a:pPr>
            <a:r>
              <a:rPr lang="en-US" dirty="0"/>
              <a:t>Protozoa </a:t>
            </a:r>
            <a:r>
              <a:rPr lang="en-US" dirty="0" err="1"/>
              <a:t>uniseluler</a:t>
            </a:r>
            <a:r>
              <a:rPr lang="en-US" dirty="0"/>
              <a:t> </a:t>
            </a:r>
            <a:r>
              <a:rPr lang="en-US" dirty="0" err="1"/>
              <a:t>berbentuk</a:t>
            </a:r>
            <a:r>
              <a:rPr lang="en-US" dirty="0"/>
              <a:t> piriform </a:t>
            </a:r>
            <a:r>
              <a:rPr lang="en-US" dirty="0" err="1"/>
              <a:t>berflagel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leukosit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/>
              <a:t>Memiliki</a:t>
            </a:r>
            <a:r>
              <a:rPr lang="en-US" dirty="0"/>
              <a:t> 4 </a:t>
            </a:r>
            <a:r>
              <a:rPr lang="en-US" dirty="0" err="1"/>
              <a:t>flagel</a:t>
            </a:r>
            <a:r>
              <a:rPr lang="en-US" dirty="0"/>
              <a:t> anterior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Membran</a:t>
            </a:r>
            <a:r>
              <a:rPr lang="en-US" dirty="0"/>
              <a:t> </a:t>
            </a:r>
            <a:r>
              <a:rPr lang="en-US" dirty="0" err="1"/>
              <a:t>berundulasi</a:t>
            </a:r>
            <a:r>
              <a:rPr lang="en-US" dirty="0"/>
              <a:t> di </a:t>
            </a:r>
            <a:r>
              <a:rPr lang="en-US" dirty="0" err="1"/>
              <a:t>sisinya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ujung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yang </a:t>
            </a:r>
            <a:r>
              <a:rPr lang="en-US" dirty="0" err="1"/>
              <a:t>panjang</a:t>
            </a:r>
            <a:r>
              <a:rPr lang="en-US" dirty="0"/>
              <a:t> dan </a:t>
            </a:r>
            <a:r>
              <a:rPr lang="en-US" dirty="0" err="1"/>
              <a:t>tajam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aksostil</a:t>
            </a:r>
            <a:r>
              <a:rPr lang="en-US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Parasit</a:t>
            </a:r>
            <a:r>
              <a:rPr lang="en-US" dirty="0"/>
              <a:t> </a:t>
            </a:r>
            <a:r>
              <a:rPr lang="en-US" dirty="0" err="1"/>
              <a:t>berkembang</a:t>
            </a:r>
            <a:r>
              <a:rPr lang="en-US" dirty="0"/>
              <a:t> </a:t>
            </a:r>
            <a:r>
              <a:rPr lang="en-US" dirty="0" err="1"/>
              <a:t>biak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pembelahan</a:t>
            </a:r>
            <a:r>
              <a:rPr lang="en-US" dirty="0"/>
              <a:t> biner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menular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seksual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toilet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lewat</a:t>
            </a:r>
            <a:r>
              <a:rPr lang="en-US" dirty="0"/>
              <a:t> </a:t>
            </a:r>
            <a:r>
              <a:rPr lang="en-US" dirty="0" err="1"/>
              <a:t>sarung</a:t>
            </a:r>
            <a:r>
              <a:rPr lang="en-US" dirty="0"/>
              <a:t> </a:t>
            </a:r>
            <a:r>
              <a:rPr lang="en-US" dirty="0" err="1"/>
              <a:t>tangan</a:t>
            </a:r>
            <a:r>
              <a:rPr lang="en-US" dirty="0"/>
              <a:t> </a:t>
            </a:r>
            <a:r>
              <a:rPr lang="en-US" dirty="0" err="1"/>
              <a:t>pemeriksaan</a:t>
            </a:r>
            <a:r>
              <a:rPr lang="en-US" dirty="0"/>
              <a:t> yang </a:t>
            </a:r>
            <a:r>
              <a:rPr lang="en-US" dirty="0" err="1"/>
              <a:t>terkontaminasi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581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TRICHOMONIASIS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Epidemiologi</a:t>
            </a:r>
            <a:endParaRPr lang="en-US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/>
              <a:t>1,6-7,3 % Wanita Indonesia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D0652BF-9CF2-4A0F-8D65-87CDAF68E5BE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Faktor</a:t>
            </a:r>
            <a:r>
              <a:rPr lang="en-US" sz="1800" b="1" dirty="0"/>
              <a:t> </a:t>
            </a:r>
            <a:r>
              <a:rPr lang="en-US" sz="1800" b="1" dirty="0" err="1"/>
              <a:t>Risiko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Usia</a:t>
            </a:r>
            <a:r>
              <a:rPr lang="en-US" sz="1800" dirty="0"/>
              <a:t> </a:t>
            </a:r>
            <a:r>
              <a:rPr lang="en-US" sz="1800" dirty="0" err="1"/>
              <a:t>tua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Douching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Berganti</a:t>
            </a:r>
            <a:r>
              <a:rPr lang="en-US" sz="1800" dirty="0"/>
              <a:t> </a:t>
            </a:r>
            <a:r>
              <a:rPr lang="en-US" sz="1800" dirty="0" err="1"/>
              <a:t>ganti</a:t>
            </a:r>
            <a:r>
              <a:rPr lang="en-US" sz="1800" dirty="0"/>
              <a:t> </a:t>
            </a:r>
            <a:r>
              <a:rPr lang="en-US" sz="1800" dirty="0" err="1"/>
              <a:t>pasangan</a:t>
            </a:r>
            <a:r>
              <a:rPr lang="en-US" sz="1800" dirty="0"/>
              <a:t> </a:t>
            </a:r>
            <a:r>
              <a:rPr lang="en-US" sz="1800" dirty="0" err="1"/>
              <a:t>seksual</a:t>
            </a:r>
            <a:r>
              <a:rPr lang="en-US" sz="1800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menggunakan</a:t>
            </a:r>
            <a:r>
              <a:rPr lang="en-US" sz="1800" dirty="0"/>
              <a:t> barrier </a:t>
            </a:r>
            <a:r>
              <a:rPr lang="en-US" sz="1800" dirty="0" err="1"/>
              <a:t>proteksi</a:t>
            </a:r>
            <a:r>
              <a:rPr lang="en-US" sz="1800" dirty="0"/>
              <a:t> </a:t>
            </a:r>
            <a:r>
              <a:rPr lang="en-US" sz="1800" dirty="0" err="1"/>
              <a:t>saat</a:t>
            </a:r>
            <a:r>
              <a:rPr lang="en-US" sz="1800" dirty="0"/>
              <a:t> </a:t>
            </a:r>
            <a:r>
              <a:rPr lang="en-US" sz="1800" dirty="0" err="1"/>
              <a:t>berhubungan</a:t>
            </a:r>
            <a:r>
              <a:rPr lang="en-US" sz="1800" dirty="0"/>
              <a:t> </a:t>
            </a:r>
            <a:r>
              <a:rPr lang="en-US" sz="1800" dirty="0" err="1"/>
              <a:t>seksual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STI </a:t>
            </a:r>
            <a:r>
              <a:rPr lang="en-US" sz="1800" dirty="0" err="1"/>
              <a:t>rekuren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Pengggunaan</a:t>
            </a:r>
            <a:r>
              <a:rPr lang="en-US" sz="1800" dirty="0"/>
              <a:t> </a:t>
            </a:r>
            <a:r>
              <a:rPr lang="en-US" sz="1800" dirty="0" err="1"/>
              <a:t>obat</a:t>
            </a:r>
            <a:r>
              <a:rPr lang="en-US" sz="1800" dirty="0"/>
              <a:t> </a:t>
            </a:r>
            <a:r>
              <a:rPr lang="en-US" sz="1800" dirty="0" err="1"/>
              <a:t>injeksi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94852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TRICHOMONIASIS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Gejala</a:t>
            </a:r>
            <a:r>
              <a:rPr lang="en-US" sz="1800" b="1" dirty="0"/>
              <a:t> </a:t>
            </a:r>
            <a:r>
              <a:rPr lang="en-US" sz="1800" b="1" dirty="0" err="1"/>
              <a:t>Klinis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Keputihan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Pruritus/ </a:t>
            </a:r>
            <a:r>
              <a:rPr lang="en-US" sz="1800" dirty="0" err="1"/>
              <a:t>gatal</a:t>
            </a:r>
            <a:r>
              <a:rPr lang="en-US" sz="1800" dirty="0"/>
              <a:t> pada vulva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Iritasi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Duh </a:t>
            </a:r>
            <a:r>
              <a:rPr lang="en-US" sz="1800" dirty="0" err="1"/>
              <a:t>tubuh</a:t>
            </a:r>
            <a:r>
              <a:rPr lang="en-US" sz="1800" dirty="0"/>
              <a:t> vagina </a:t>
            </a:r>
            <a:r>
              <a:rPr lang="en-US" sz="1800" dirty="0" err="1"/>
              <a:t>bau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Iritasi</a:t>
            </a:r>
            <a:r>
              <a:rPr lang="en-US" sz="1800" dirty="0"/>
              <a:t> dan </a:t>
            </a:r>
            <a:r>
              <a:rPr lang="en-US" sz="1800" dirty="0" err="1"/>
              <a:t>gatal</a:t>
            </a:r>
            <a:r>
              <a:rPr lang="en-US" sz="1800" dirty="0"/>
              <a:t> pada introitus 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Disuria</a:t>
            </a:r>
            <a:r>
              <a:rPr lang="en-US" sz="1800" dirty="0"/>
              <a:t> dan </a:t>
            </a:r>
            <a:r>
              <a:rPr lang="en-US" sz="1800" dirty="0" err="1"/>
              <a:t>peningkatan</a:t>
            </a:r>
            <a:r>
              <a:rPr lang="en-US" sz="1800" dirty="0"/>
              <a:t> </a:t>
            </a:r>
            <a:r>
              <a:rPr lang="en-US" sz="1800" dirty="0" err="1"/>
              <a:t>frekuensi</a:t>
            </a:r>
            <a:r>
              <a:rPr lang="en-US" sz="1800" dirty="0"/>
              <a:t> </a:t>
            </a:r>
            <a:r>
              <a:rPr lang="en-US" sz="1800" dirty="0" err="1"/>
              <a:t>mikturisi</a:t>
            </a:r>
            <a:endParaRPr 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0D76B96-C86E-465A-B8C3-EC8D21AB5155}"/>
              </a:ext>
            </a:extLst>
          </p:cNvPr>
          <p:cNvSpPr txBox="1">
            <a:spLocks/>
          </p:cNvSpPr>
          <p:nvPr/>
        </p:nvSpPr>
        <p:spPr>
          <a:xfrm>
            <a:off x="5979695" y="1825625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b="1" dirty="0"/>
              <a:t>Tanda </a:t>
            </a:r>
            <a:r>
              <a:rPr lang="en-US" b="1" dirty="0" err="1"/>
              <a:t>Klinis</a:t>
            </a:r>
            <a:endParaRPr lang="en-US" b="1" dirty="0"/>
          </a:p>
          <a:p>
            <a:pPr algn="just">
              <a:lnSpc>
                <a:spcPct val="150000"/>
              </a:lnSpc>
            </a:pPr>
            <a:r>
              <a:rPr lang="en-US" dirty="0"/>
              <a:t>Discharge </a:t>
            </a:r>
            <a:r>
              <a:rPr lang="en-US" dirty="0" err="1"/>
              <a:t>kuning</a:t>
            </a:r>
            <a:r>
              <a:rPr lang="en-US" dirty="0"/>
              <a:t> </a:t>
            </a:r>
            <a:r>
              <a:rPr lang="en-US" dirty="0" err="1"/>
              <a:t>kehijauan</a:t>
            </a:r>
            <a:r>
              <a:rPr lang="en-US" dirty="0"/>
              <a:t>, </a:t>
            </a:r>
            <a:r>
              <a:rPr lang="en-US" dirty="0" err="1"/>
              <a:t>berbusa</a:t>
            </a:r>
            <a:r>
              <a:rPr lang="en-US" dirty="0"/>
              <a:t> pada 10-30% </a:t>
            </a:r>
            <a:r>
              <a:rPr lang="en-US" dirty="0" err="1"/>
              <a:t>kasus</a:t>
            </a:r>
            <a:r>
              <a:rPr lang="en-US" dirty="0"/>
              <a:t>, </a:t>
            </a:r>
            <a:r>
              <a:rPr lang="en-US" dirty="0" err="1"/>
              <a:t>bau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err="1"/>
              <a:t>Inflamasi</a:t>
            </a:r>
            <a:r>
              <a:rPr lang="en-US" dirty="0"/>
              <a:t>/ </a:t>
            </a:r>
            <a:r>
              <a:rPr lang="en-US" dirty="0" err="1"/>
              <a:t>eritema</a:t>
            </a:r>
            <a:r>
              <a:rPr lang="en-US" dirty="0"/>
              <a:t> edema vulva, pruritus, </a:t>
            </a:r>
            <a:r>
              <a:rPr lang="en-US" dirty="0" err="1"/>
              <a:t>nyeri</a:t>
            </a:r>
            <a:r>
              <a:rPr lang="en-US" dirty="0"/>
              <a:t> pada </a:t>
            </a:r>
            <a:r>
              <a:rPr lang="en-US" dirty="0" err="1"/>
              <a:t>dinding</a:t>
            </a:r>
            <a:r>
              <a:rPr lang="en-US" dirty="0"/>
              <a:t> vagina</a:t>
            </a:r>
          </a:p>
          <a:p>
            <a:pPr algn="just">
              <a:lnSpc>
                <a:spcPct val="150000"/>
              </a:lnSpc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hemoragik</a:t>
            </a:r>
            <a:r>
              <a:rPr lang="en-US" dirty="0"/>
              <a:t> pada </a:t>
            </a:r>
            <a:r>
              <a:rPr lang="en-US" dirty="0" err="1"/>
              <a:t>dinding</a:t>
            </a:r>
            <a:r>
              <a:rPr lang="en-US" dirty="0"/>
              <a:t> dan </a:t>
            </a:r>
            <a:r>
              <a:rPr lang="en-US" dirty="0" err="1"/>
              <a:t>portio</a:t>
            </a:r>
            <a:r>
              <a:rPr lang="en-US" dirty="0"/>
              <a:t> vagina (strawberry cervix/ </a:t>
            </a:r>
            <a:r>
              <a:rPr lang="en-US" dirty="0" err="1"/>
              <a:t>kolpitis</a:t>
            </a:r>
            <a:r>
              <a:rPr lang="en-US" dirty="0"/>
              <a:t> </a:t>
            </a:r>
            <a:r>
              <a:rPr lang="en-US" dirty="0" err="1"/>
              <a:t>maskularis</a:t>
            </a:r>
            <a:r>
              <a:rPr lang="en-US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Pada Wanita </a:t>
            </a:r>
            <a:r>
              <a:rPr lang="en-US" dirty="0" err="1"/>
              <a:t>hamil</a:t>
            </a:r>
            <a:r>
              <a:rPr lang="en-US" dirty="0"/>
              <a:t>: premature rupture membrane, BBLR dan abortus </a:t>
            </a:r>
          </a:p>
        </p:txBody>
      </p:sp>
    </p:spTree>
    <p:extLst>
      <p:ext uri="{BB962C8B-B14F-4D97-AF65-F5344CB8AC3E}">
        <p14:creationId xmlns:p14="http://schemas.microsoft.com/office/powerpoint/2010/main" val="3637354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1706"/>
            <a:ext cx="10058400" cy="1609344"/>
          </a:xfrm>
        </p:spPr>
        <p:txBody>
          <a:bodyPr/>
          <a:lstStyle/>
          <a:p>
            <a:r>
              <a:rPr lang="en-US" b="1" dirty="0"/>
              <a:t>TRICHOMONIASIS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558" y="1434014"/>
            <a:ext cx="5257800" cy="435133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Komplikasi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Pada Wanita </a:t>
            </a:r>
            <a:r>
              <a:rPr lang="en-US" sz="1800" dirty="0" err="1"/>
              <a:t>hamil</a:t>
            </a:r>
            <a:r>
              <a:rPr lang="en-US" sz="1800" dirty="0"/>
              <a:t>: premature rupture membrane, BBLR dan abortus 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ditularkan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vertical </a:t>
            </a:r>
            <a:r>
              <a:rPr lang="en-US" sz="1800" dirty="0" err="1"/>
              <a:t>kepada</a:t>
            </a:r>
            <a:r>
              <a:rPr lang="en-US" sz="1800" dirty="0"/>
              <a:t> </a:t>
            </a:r>
            <a:r>
              <a:rPr lang="en-US" sz="1800" dirty="0" err="1"/>
              <a:t>bayi</a:t>
            </a:r>
            <a:r>
              <a:rPr lang="en-US" sz="1800" dirty="0"/>
              <a:t> </a:t>
            </a:r>
            <a:r>
              <a:rPr lang="en-US" sz="1800" dirty="0" err="1"/>
              <a:t>baru</a:t>
            </a:r>
            <a:r>
              <a:rPr lang="en-US" sz="1800" dirty="0"/>
              <a:t> </a:t>
            </a:r>
            <a:r>
              <a:rPr lang="en-US" sz="1800" dirty="0" err="1"/>
              <a:t>lahir</a:t>
            </a:r>
            <a:r>
              <a:rPr lang="en-US" sz="1800" dirty="0"/>
              <a:t> </a:t>
            </a:r>
            <a:r>
              <a:rPr lang="en-US" sz="1800" dirty="0" err="1"/>
              <a:t>menyebabkan</a:t>
            </a:r>
            <a:r>
              <a:rPr lang="en-US" sz="1800" dirty="0"/>
              <a:t> vaginitis, UTI </a:t>
            </a:r>
            <a:r>
              <a:rPr lang="en-US" sz="1800" dirty="0" err="1"/>
              <a:t>ataupun</a:t>
            </a:r>
            <a:r>
              <a:rPr lang="en-US" sz="1800" dirty="0"/>
              <a:t> </a:t>
            </a:r>
            <a:r>
              <a:rPr lang="en-US" sz="1800" dirty="0" err="1"/>
              <a:t>infeksi</a:t>
            </a:r>
            <a:r>
              <a:rPr lang="en-US" sz="1800" dirty="0"/>
              <a:t> </a:t>
            </a:r>
            <a:r>
              <a:rPr lang="en-US" sz="1800" dirty="0" err="1"/>
              <a:t>saluran</a:t>
            </a:r>
            <a:r>
              <a:rPr lang="en-US" sz="1800" dirty="0"/>
              <a:t> </a:t>
            </a:r>
            <a:r>
              <a:rPr lang="en-US" sz="1800" dirty="0" err="1"/>
              <a:t>respirasi</a:t>
            </a:r>
            <a:endParaRPr lang="en-US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07121D7-A76B-42FA-9BCA-AFC3FC5D48D3}"/>
              </a:ext>
            </a:extLst>
          </p:cNvPr>
          <p:cNvSpPr txBox="1">
            <a:spLocks/>
          </p:cNvSpPr>
          <p:nvPr/>
        </p:nvSpPr>
        <p:spPr>
          <a:xfrm>
            <a:off x="6721642" y="1434014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 err="1"/>
              <a:t>Pencegahan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berganti</a:t>
            </a:r>
            <a:r>
              <a:rPr lang="en-US" sz="1800" dirty="0"/>
              <a:t> </a:t>
            </a:r>
            <a:r>
              <a:rPr lang="en-US" sz="1800" dirty="0" err="1"/>
              <a:t>ganti</a:t>
            </a:r>
            <a:r>
              <a:rPr lang="en-US" sz="1800" dirty="0"/>
              <a:t> </a:t>
            </a:r>
            <a:r>
              <a:rPr lang="en-US" sz="1800" dirty="0" err="1"/>
              <a:t>pasangan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Gunakan</a:t>
            </a:r>
            <a:r>
              <a:rPr lang="en-US" sz="1800" dirty="0"/>
              <a:t> </a:t>
            </a:r>
            <a:r>
              <a:rPr lang="en-US" sz="1800" dirty="0" err="1"/>
              <a:t>kondom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Membicarakan</a:t>
            </a:r>
            <a:r>
              <a:rPr lang="en-US" sz="1800" dirty="0"/>
              <a:t> </a:t>
            </a:r>
            <a:r>
              <a:rPr lang="en-US" sz="1800" dirty="0" err="1"/>
              <a:t>risiko</a:t>
            </a:r>
            <a:r>
              <a:rPr lang="en-US" sz="1800" dirty="0"/>
              <a:t> STD </a:t>
            </a:r>
            <a:r>
              <a:rPr lang="en-US" sz="1800" dirty="0" err="1"/>
              <a:t>sebelum</a:t>
            </a:r>
            <a:r>
              <a:rPr lang="en-US" sz="1800" dirty="0"/>
              <a:t> </a:t>
            </a:r>
            <a:r>
              <a:rPr lang="en-US" sz="1800" dirty="0" err="1"/>
              <a:t>melakukan</a:t>
            </a:r>
            <a:r>
              <a:rPr lang="en-US" sz="1800" dirty="0"/>
              <a:t> </a:t>
            </a:r>
            <a:r>
              <a:rPr lang="en-US" sz="1800" dirty="0" err="1"/>
              <a:t>hubungan</a:t>
            </a:r>
            <a:r>
              <a:rPr lang="en-US" sz="1800" dirty="0"/>
              <a:t> </a:t>
            </a:r>
            <a:r>
              <a:rPr lang="en-US" sz="1800" dirty="0" err="1"/>
              <a:t>seksual</a:t>
            </a:r>
            <a:r>
              <a:rPr lang="en-US" sz="1800" dirty="0"/>
              <a:t> </a:t>
            </a:r>
            <a:r>
              <a:rPr lang="en-US" sz="1800" dirty="0" err="1"/>
              <a:t>bersama</a:t>
            </a:r>
            <a:r>
              <a:rPr lang="en-US" sz="1800" dirty="0"/>
              <a:t> </a:t>
            </a:r>
            <a:r>
              <a:rPr lang="en-US" sz="1800" dirty="0" err="1"/>
              <a:t>pasangan</a:t>
            </a:r>
            <a:r>
              <a:rPr lang="en-US" sz="1800" dirty="0"/>
              <a:t> </a:t>
            </a:r>
            <a:r>
              <a:rPr lang="en-US" sz="1800" dirty="0" err="1"/>
              <a:t>baru</a:t>
            </a:r>
            <a:endParaRPr lang="en-US" sz="18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6D706F-7FD7-4CAB-A9F7-534E06C3E271}"/>
              </a:ext>
            </a:extLst>
          </p:cNvPr>
          <p:cNvSpPr txBox="1">
            <a:spLocks/>
          </p:cNvSpPr>
          <p:nvPr/>
        </p:nvSpPr>
        <p:spPr>
          <a:xfrm>
            <a:off x="3467100" y="4141077"/>
            <a:ext cx="5257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b="1" dirty="0"/>
              <a:t>Prognosis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/>
              <a:t>90-95% cure rate </a:t>
            </a:r>
            <a:r>
              <a:rPr lang="en-US" sz="1800" dirty="0" err="1"/>
              <a:t>dengan</a:t>
            </a:r>
            <a:r>
              <a:rPr lang="en-US" sz="1800" dirty="0"/>
              <a:t> metronidazole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reinfeksi</a:t>
            </a:r>
            <a:r>
              <a:rPr lang="en-US" sz="1800" dirty="0"/>
              <a:t> 3 </a:t>
            </a:r>
            <a:r>
              <a:rPr lang="en-US" sz="1800" dirty="0" err="1"/>
              <a:t>bulan</a:t>
            </a:r>
            <a:r>
              <a:rPr lang="en-US" sz="1800" dirty="0"/>
              <a:t> </a:t>
            </a:r>
            <a:r>
              <a:rPr lang="en-US" sz="1800" dirty="0" err="1"/>
              <a:t>kemudian</a:t>
            </a:r>
            <a:r>
              <a:rPr lang="en-US" sz="1800" dirty="0"/>
              <a:t> </a:t>
            </a:r>
          </a:p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800" dirty="0"/>
              <a:t>Pada yang </a:t>
            </a:r>
            <a:r>
              <a:rPr lang="en-US" sz="1800" dirty="0" err="1"/>
              <a:t>aktif</a:t>
            </a:r>
            <a:r>
              <a:rPr lang="en-US" sz="1800" dirty="0"/>
              <a:t> </a:t>
            </a:r>
            <a:r>
              <a:rPr lang="en-US" sz="1800" dirty="0" err="1"/>
              <a:t>berhubungan</a:t>
            </a:r>
            <a:r>
              <a:rPr lang="en-US" sz="1800" dirty="0"/>
              <a:t> </a:t>
            </a:r>
            <a:r>
              <a:rPr lang="en-US" sz="1800" dirty="0" err="1"/>
              <a:t>seksual</a:t>
            </a:r>
            <a:r>
              <a:rPr lang="en-US" sz="1800" dirty="0"/>
              <a:t> </a:t>
            </a:r>
            <a:r>
              <a:rPr lang="en-US" sz="1800" dirty="0" err="1"/>
              <a:t>maka</a:t>
            </a:r>
            <a:r>
              <a:rPr lang="en-US" sz="1800" dirty="0"/>
              <a:t> </a:t>
            </a:r>
            <a:r>
              <a:rPr lang="en-US" sz="1800" dirty="0" err="1"/>
              <a:t>lakukan</a:t>
            </a:r>
            <a:r>
              <a:rPr lang="en-US" sz="1800" dirty="0"/>
              <a:t> follow up 3 </a:t>
            </a:r>
            <a:r>
              <a:rPr lang="en-US" sz="1800" dirty="0" err="1"/>
              <a:t>bulan</a:t>
            </a:r>
            <a:r>
              <a:rPr lang="en-US" sz="1800" dirty="0"/>
              <a:t> </a:t>
            </a:r>
            <a:r>
              <a:rPr lang="en-US" sz="1800" dirty="0" err="1"/>
              <a:t>kedepan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10445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SERVISITIS GONORRHEA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Definisi</a:t>
            </a:r>
            <a:endParaRPr lang="en-US" sz="1800" b="1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Servisitis</a:t>
            </a:r>
            <a:r>
              <a:rPr lang="en-US" sz="1800" dirty="0"/>
              <a:t> </a:t>
            </a:r>
            <a:r>
              <a:rPr lang="en-US" sz="1800" dirty="0" err="1"/>
              <a:t>merupakan</a:t>
            </a:r>
            <a:r>
              <a:rPr lang="en-US" sz="1800" dirty="0"/>
              <a:t> </a:t>
            </a:r>
            <a:r>
              <a:rPr lang="en-US" sz="1800" dirty="0" err="1"/>
              <a:t>sindrom</a:t>
            </a:r>
            <a:r>
              <a:rPr lang="en-US" sz="1800" dirty="0"/>
              <a:t> </a:t>
            </a:r>
            <a:r>
              <a:rPr lang="en-US" sz="1800" dirty="0" err="1"/>
              <a:t>peradangan</a:t>
            </a:r>
            <a:r>
              <a:rPr lang="en-US" sz="1800" dirty="0"/>
              <a:t> </a:t>
            </a:r>
            <a:r>
              <a:rPr lang="en-US" sz="1800" dirty="0" err="1"/>
              <a:t>serviks</a:t>
            </a:r>
            <a:r>
              <a:rPr lang="en-US" sz="1800" dirty="0"/>
              <a:t> dan </a:t>
            </a:r>
            <a:r>
              <a:rPr lang="en-US" sz="1800" dirty="0" err="1"/>
              <a:t>manifestasi</a:t>
            </a:r>
            <a:r>
              <a:rPr lang="en-US" sz="1800" dirty="0"/>
              <a:t> </a:t>
            </a:r>
            <a:r>
              <a:rPr lang="en-US" sz="1800" dirty="0" err="1"/>
              <a:t>umum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IMS </a:t>
            </a:r>
            <a:r>
              <a:rPr lang="en-US" sz="1800" dirty="0" err="1"/>
              <a:t>seperti</a:t>
            </a:r>
            <a:r>
              <a:rPr lang="en-US" sz="1800" dirty="0"/>
              <a:t> Neisseria gonorrhoeae dan </a:t>
            </a:r>
            <a:r>
              <a:rPr lang="en-US" sz="1800" dirty="0" err="1"/>
              <a:t>Chlamidya</a:t>
            </a:r>
            <a:r>
              <a:rPr lang="en-US" sz="1800" dirty="0"/>
              <a:t> trachomatis.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1800" dirty="0" err="1"/>
              <a:t>Servisitis</a:t>
            </a:r>
            <a:r>
              <a:rPr lang="en-US" sz="1800" dirty="0"/>
              <a:t> </a:t>
            </a:r>
            <a:r>
              <a:rPr lang="en-US" sz="1800" dirty="0" err="1"/>
              <a:t>gonore</a:t>
            </a:r>
            <a:r>
              <a:rPr lang="en-US" sz="1800" dirty="0"/>
              <a:t> </a:t>
            </a:r>
            <a:r>
              <a:rPr lang="en-US" sz="1800" dirty="0" err="1"/>
              <a:t>adalah</a:t>
            </a:r>
            <a:r>
              <a:rPr lang="en-US" sz="1800" dirty="0"/>
              <a:t> </a:t>
            </a:r>
            <a:r>
              <a:rPr lang="en-US" sz="1800" dirty="0" err="1"/>
              <a:t>radang</a:t>
            </a:r>
            <a:r>
              <a:rPr lang="en-US" sz="1800" dirty="0"/>
              <a:t> </a:t>
            </a:r>
            <a:r>
              <a:rPr lang="en-US" sz="1800" dirty="0" err="1"/>
              <a:t>serviks</a:t>
            </a:r>
            <a:r>
              <a:rPr lang="en-US" sz="1800" dirty="0"/>
              <a:t> yang </a:t>
            </a:r>
            <a:r>
              <a:rPr lang="en-US" sz="1800" dirty="0" err="1"/>
              <a:t>disebabkan</a:t>
            </a:r>
            <a:r>
              <a:rPr lang="en-US" sz="1800" dirty="0"/>
              <a:t> oleh </a:t>
            </a:r>
            <a:r>
              <a:rPr lang="en-US" sz="1800" dirty="0" err="1"/>
              <a:t>bakteri</a:t>
            </a:r>
            <a:r>
              <a:rPr lang="en-US" sz="1800" dirty="0"/>
              <a:t> Neisseria </a:t>
            </a:r>
            <a:r>
              <a:rPr lang="en-US" sz="1800" dirty="0" err="1"/>
              <a:t>gonnorhoease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gonokokus</a:t>
            </a:r>
            <a:r>
              <a:rPr lang="en-US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373026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3C7CD-F333-4F2A-9E7E-A81954057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SERVISITIS GONORRHEA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2CAECC-285C-41F9-AB84-11EB699FF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1800" b="1" dirty="0" err="1"/>
              <a:t>Etiologi</a:t>
            </a:r>
            <a:endParaRPr lang="en-US" sz="1800" b="1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Bakteri</a:t>
            </a:r>
            <a:r>
              <a:rPr lang="en-US" sz="1800" dirty="0"/>
              <a:t> kokus gram negative (0,6x1,0 mm)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Diplokokkus</a:t>
            </a:r>
            <a:r>
              <a:rPr lang="en-US" sz="1800" dirty="0"/>
              <a:t> non </a:t>
            </a:r>
            <a:r>
              <a:rPr lang="en-US" sz="1800" dirty="0" err="1"/>
              <a:t>motil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Tak</a:t>
            </a:r>
            <a:r>
              <a:rPr lang="en-US" sz="1800" dirty="0"/>
              <a:t> </a:t>
            </a:r>
            <a:r>
              <a:rPr lang="en-US" sz="1800" dirty="0" err="1"/>
              <a:t>mempunyai</a:t>
            </a:r>
            <a:r>
              <a:rPr lang="en-US" sz="1800" dirty="0"/>
              <a:t> flagella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Tak</a:t>
            </a:r>
            <a:r>
              <a:rPr lang="en-US" sz="1800" dirty="0"/>
              <a:t> </a:t>
            </a:r>
            <a:r>
              <a:rPr lang="en-US" sz="1800" dirty="0" err="1"/>
              <a:t>berspora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 err="1"/>
              <a:t>Mempunyai</a:t>
            </a:r>
            <a:r>
              <a:rPr lang="en-US" sz="1800" dirty="0"/>
              <a:t> pili (stain </a:t>
            </a:r>
            <a:r>
              <a:rPr lang="en-US" sz="1800" dirty="0" err="1"/>
              <a:t>virulen</a:t>
            </a:r>
            <a:r>
              <a:rPr lang="en-US" sz="1800" dirty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mempunyai</a:t>
            </a:r>
            <a:r>
              <a:rPr lang="en-US" sz="1800" dirty="0"/>
              <a:t> </a:t>
            </a:r>
            <a:r>
              <a:rPr lang="en-US" sz="1800" dirty="0" err="1"/>
              <a:t>kapsul</a:t>
            </a:r>
            <a:r>
              <a:rPr lang="en-US" sz="1800" dirty="0"/>
              <a:t> </a:t>
            </a:r>
            <a:r>
              <a:rPr lang="en-US" sz="1800" dirty="0" err="1"/>
              <a:t>polisakarida</a:t>
            </a:r>
            <a:endParaRPr lang="en-US" sz="1800" dirty="0"/>
          </a:p>
          <a:p>
            <a:pPr algn="just">
              <a:lnSpc>
                <a:spcPct val="150000"/>
              </a:lnSpc>
            </a:pPr>
            <a:r>
              <a:rPr lang="en-US" sz="1800" dirty="0"/>
              <a:t>70% homolog. </a:t>
            </a:r>
          </a:p>
        </p:txBody>
      </p:sp>
    </p:spTree>
    <p:extLst>
      <p:ext uri="{BB962C8B-B14F-4D97-AF65-F5344CB8AC3E}">
        <p14:creationId xmlns:p14="http://schemas.microsoft.com/office/powerpoint/2010/main" val="27982911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138</TotalTime>
  <Words>1310</Words>
  <Application>Microsoft Office PowerPoint</Application>
  <PresentationFormat>Widescreen</PresentationFormat>
  <Paragraphs>243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Rockwell</vt:lpstr>
      <vt:lpstr>Rockwell Condensed</vt:lpstr>
      <vt:lpstr>Wingdings</vt:lpstr>
      <vt:lpstr>Wood Type</vt:lpstr>
      <vt:lpstr>CERVICOVAGINITIS ec INFEKSI MULTIPLE</vt:lpstr>
      <vt:lpstr>CERVICOVAGINITIS</vt:lpstr>
      <vt:lpstr>TRICHOMONIASIS</vt:lpstr>
      <vt:lpstr>TRICHOMONIASIS</vt:lpstr>
      <vt:lpstr>TRICHOMONIASIS</vt:lpstr>
      <vt:lpstr>TRICHOMONIASIS</vt:lpstr>
      <vt:lpstr>TRICHOMONIASIS</vt:lpstr>
      <vt:lpstr>SERVISITIS GONORRHEA</vt:lpstr>
      <vt:lpstr>SERVISITIS GONORRHEA</vt:lpstr>
      <vt:lpstr>SERVISITIS GONORRHEA</vt:lpstr>
      <vt:lpstr>SERVISITIS GONORRHEA</vt:lpstr>
      <vt:lpstr>KANDIDIASIS VULVOVAGINALIS</vt:lpstr>
      <vt:lpstr>KANDIDIASIS VULVOVAGINALIS</vt:lpstr>
      <vt:lpstr>KANDIDIASIS VULVOVAGINALIS</vt:lpstr>
      <vt:lpstr>KANDIDIASIS VULVOVAGINALIS</vt:lpstr>
      <vt:lpstr>Bakteri vaginosis</vt:lpstr>
      <vt:lpstr>Bakteri vaginosis</vt:lpstr>
      <vt:lpstr>Bakteri vaginosis</vt:lpstr>
      <vt:lpstr>Bakteri vaginosis</vt:lpstr>
      <vt:lpstr>Bakteri vaginosis</vt:lpstr>
      <vt:lpstr>TATALAKSANA</vt:lpstr>
      <vt:lpstr>CIPROFLOXACIN</vt:lpstr>
      <vt:lpstr>SEFIKSIM</vt:lpstr>
      <vt:lpstr>KANAMISIN</vt:lpstr>
      <vt:lpstr>TATALAKSANA</vt:lpstr>
      <vt:lpstr>METRONIDAZOLE</vt:lpstr>
      <vt:lpstr>FLUKANAZOL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CERVICOVAGINITIS</dc:title>
  <dc:creator>Bella Amelia Putri</dc:creator>
  <cp:lastModifiedBy>Bella Amelia Putri</cp:lastModifiedBy>
  <cp:revision>18</cp:revision>
  <dcterms:created xsi:type="dcterms:W3CDTF">2021-06-09T21:56:14Z</dcterms:created>
  <dcterms:modified xsi:type="dcterms:W3CDTF">2021-06-10T02:49:30Z</dcterms:modified>
</cp:coreProperties>
</file>