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7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86" r:id="rId24"/>
    <p:sldId id="279" r:id="rId25"/>
    <p:sldId id="280" r:id="rId26"/>
    <p:sldId id="281" r:id="rId27"/>
    <p:sldId id="282" r:id="rId28"/>
    <p:sldId id="285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31" d="100"/>
          <a:sy n="31" d="100"/>
        </p:scale>
        <p:origin x="90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CAB2-7A0B-4ED4-A738-3F54AA454961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A1A-45EE-46B6-BF2D-66FB285301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3464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CAB2-7A0B-4ED4-A738-3F54AA454961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A1A-45EE-46B6-BF2D-66FB285301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327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CAB2-7A0B-4ED4-A738-3F54AA454961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A1A-45EE-46B6-BF2D-66FB285301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74099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CAB2-7A0B-4ED4-A738-3F54AA454961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A1A-45EE-46B6-BF2D-66FB2853017E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0305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CAB2-7A0B-4ED4-A738-3F54AA454961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A1A-45EE-46B6-BF2D-66FB285301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0212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CAB2-7A0B-4ED4-A738-3F54AA454961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A1A-45EE-46B6-BF2D-66FB285301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5075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CAB2-7A0B-4ED4-A738-3F54AA454961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A1A-45EE-46B6-BF2D-66FB285301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00797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CAB2-7A0B-4ED4-A738-3F54AA454961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A1A-45EE-46B6-BF2D-66FB285301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22745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CAB2-7A0B-4ED4-A738-3F54AA454961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A1A-45EE-46B6-BF2D-66FB285301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2147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CAB2-7A0B-4ED4-A738-3F54AA454961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A1A-45EE-46B6-BF2D-66FB285301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9906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CAB2-7A0B-4ED4-A738-3F54AA454961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A1A-45EE-46B6-BF2D-66FB285301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116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CAB2-7A0B-4ED4-A738-3F54AA454961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A1A-45EE-46B6-BF2D-66FB285301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5476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CAB2-7A0B-4ED4-A738-3F54AA454961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A1A-45EE-46B6-BF2D-66FB285301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8530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CAB2-7A0B-4ED4-A738-3F54AA454961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A1A-45EE-46B6-BF2D-66FB285301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397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CAB2-7A0B-4ED4-A738-3F54AA454961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A1A-45EE-46B6-BF2D-66FB285301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9871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CAB2-7A0B-4ED4-A738-3F54AA454961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A1A-45EE-46B6-BF2D-66FB285301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257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CAB2-7A0B-4ED4-A738-3F54AA454961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8FA1A-45EE-46B6-BF2D-66FB285301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3156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57CCAB2-7A0B-4ED4-A738-3F54AA454961}" type="datetimeFigureOut">
              <a:rPr lang="en-ID" smtClean="0"/>
              <a:t>10/06/2021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8FA1A-45EE-46B6-BF2D-66FB285301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06108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4CB70-B504-45FE-85B3-8CDD120BB7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Kontrasepsi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2004D-5EA0-4AA7-88ED-1734BD82DA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D" dirty="0" smtClean="0"/>
              <a:t>Irsyadio </a:t>
            </a:r>
            <a:r>
              <a:rPr lang="en-ID" dirty="0" err="1" smtClean="0"/>
              <a:t>Raihansa</a:t>
            </a:r>
            <a:r>
              <a:rPr lang="en-ID" dirty="0" smtClean="0"/>
              <a:t> hadi	</a:t>
            </a:r>
          </a:p>
          <a:p>
            <a:r>
              <a:rPr lang="en-ID" smtClean="0"/>
              <a:t>1810211088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79084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249A-3B1B-4788-8828-C2C85BED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Kontrasepsi</a:t>
            </a:r>
            <a:r>
              <a:rPr lang="en-ID" dirty="0"/>
              <a:t> </a:t>
            </a:r>
            <a:r>
              <a:rPr lang="en-ID" dirty="0" err="1"/>
              <a:t>sederhana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perempuan</a:t>
            </a:r>
            <a:r>
              <a:rPr lang="en-ID" dirty="0"/>
              <a:t/>
            </a:r>
            <a:br>
              <a:rPr lang="en-ID" dirty="0"/>
            </a:br>
            <a:r>
              <a:rPr lang="en-ID" dirty="0" err="1"/>
              <a:t>Pessarium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A3323-3A44-4669-9545-BD4EC990BD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Kontraindikasi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6BB9C-C705-492D-9A3C-F6998FFA5E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Sistokel</a:t>
            </a:r>
            <a:r>
              <a:rPr lang="en-US" dirty="0"/>
              <a:t> </a:t>
            </a:r>
            <a:r>
              <a:rPr lang="en-US" dirty="0" err="1"/>
              <a:t>berat</a:t>
            </a:r>
            <a:endParaRPr lang="en-US" dirty="0"/>
          </a:p>
          <a:p>
            <a:r>
              <a:rPr lang="en-US" dirty="0"/>
              <a:t>Prolapse uteri</a:t>
            </a:r>
          </a:p>
          <a:p>
            <a:r>
              <a:rPr lang="en-US" dirty="0"/>
              <a:t>Fistula vagina</a:t>
            </a:r>
          </a:p>
          <a:p>
            <a:r>
              <a:rPr lang="en-US" dirty="0" err="1"/>
              <a:t>Hiperantefleksio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hiperretrofleksio</a:t>
            </a:r>
            <a:r>
              <a:rPr lang="en-US" dirty="0"/>
              <a:t> uteri</a:t>
            </a:r>
            <a:endParaRPr lang="en-ID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3E8A84-F742-4784-8A01-976814A7F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Kelemahan</a:t>
            </a:r>
            <a:endParaRPr lang="en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F56011-E0BC-43B2-9AC7-BE7B914D907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Biasanya</a:t>
            </a:r>
            <a:r>
              <a:rPr lang="en-US" dirty="0"/>
              <a:t> Wanita </a:t>
            </a:r>
            <a:r>
              <a:rPr lang="en-US" dirty="0" err="1"/>
              <a:t>terpelajar</a:t>
            </a:r>
            <a:endParaRPr lang="en-US" dirty="0"/>
          </a:p>
          <a:p>
            <a:r>
              <a:rPr lang="en-ID" dirty="0" err="1"/>
              <a:t>Pemakaian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teratur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menyebabkan</a:t>
            </a:r>
            <a:r>
              <a:rPr lang="en-ID" dirty="0"/>
              <a:t> </a:t>
            </a:r>
            <a:r>
              <a:rPr lang="en-ID" dirty="0" err="1"/>
              <a:t>kegagalan</a:t>
            </a:r>
            <a:endParaRPr lang="en-ID" dirty="0"/>
          </a:p>
          <a:p>
            <a:r>
              <a:rPr lang="en-ID" dirty="0"/>
              <a:t>Tingkat </a:t>
            </a:r>
            <a:r>
              <a:rPr lang="en-ID" dirty="0" err="1"/>
              <a:t>kegagalan</a:t>
            </a:r>
            <a:r>
              <a:rPr lang="en-ID" dirty="0"/>
              <a:t> </a:t>
            </a:r>
            <a:r>
              <a:rPr lang="en-ID" dirty="0" err="1"/>
              <a:t>lebih</a:t>
            </a:r>
            <a:r>
              <a:rPr lang="en-ID" dirty="0"/>
              <a:t> </a:t>
            </a:r>
            <a:r>
              <a:rPr lang="en-ID" dirty="0" err="1"/>
              <a:t>tinggi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pil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IUD</a:t>
            </a:r>
          </a:p>
        </p:txBody>
      </p:sp>
    </p:spTree>
    <p:extLst>
      <p:ext uri="{BB962C8B-B14F-4D97-AF65-F5344CB8AC3E}">
        <p14:creationId xmlns:p14="http://schemas.microsoft.com/office/powerpoint/2010/main" val="1418038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A556-73F9-49BE-AAF4-B3EDE35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Kontrasepsi</a:t>
            </a:r>
            <a:r>
              <a:rPr lang="en-US" dirty="0"/>
              <a:t> Hormonal</a:t>
            </a:r>
            <a:br>
              <a:rPr lang="en-US" dirty="0"/>
            </a:br>
            <a:r>
              <a:rPr lang="en-US" dirty="0" err="1"/>
              <a:t>Pil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Kombinasi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00FD3-07DF-4AE8-AFD1-2C97EAF02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0345" y="6014374"/>
            <a:ext cx="4745855" cy="7770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21 Hari Estrogen + </a:t>
            </a:r>
            <a:r>
              <a:rPr lang="en-US" sz="2000" dirty="0" err="1"/>
              <a:t>Progesteron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7 Hari </a:t>
            </a:r>
            <a:r>
              <a:rPr lang="en-US" sz="2000" dirty="0" err="1"/>
              <a:t>Suspensi</a:t>
            </a:r>
            <a:r>
              <a:rPr lang="en-US" sz="2000" dirty="0"/>
              <a:t> / Placebo</a:t>
            </a:r>
            <a:endParaRPr lang="en-ID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B51463-3B3F-47C6-B61C-431E500E4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32474"/>
            <a:ext cx="4810796" cy="35819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90645C-F5F4-4A6B-BBAA-9EC0AFB4BFCC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1164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Kandungan : Estrogen sintetik dan Progesteron sintetik</a:t>
            </a:r>
          </a:p>
          <a:p>
            <a:r>
              <a:rPr lang="en-US"/>
              <a:t>Mekanisme Kerja</a:t>
            </a:r>
            <a:endParaRPr lang="en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DC3F9E-D1EA-4A0A-B661-B9FAEC3AE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142695"/>
            <a:ext cx="5257800" cy="248308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301373-AD49-43E5-A0E8-A61F5275770D}"/>
              </a:ext>
            </a:extLst>
          </p:cNvPr>
          <p:cNvSpPr txBox="1">
            <a:spLocks/>
          </p:cNvSpPr>
          <p:nvPr/>
        </p:nvSpPr>
        <p:spPr>
          <a:xfrm>
            <a:off x="1197745" y="6013403"/>
            <a:ext cx="4745855" cy="777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/>
              <a:t>Menekan</a:t>
            </a:r>
            <a:r>
              <a:rPr lang="en-US" sz="2000" dirty="0"/>
              <a:t> </a:t>
            </a:r>
            <a:r>
              <a:rPr lang="en-US" sz="2000" dirty="0" err="1"/>
              <a:t>sekresi</a:t>
            </a:r>
            <a:r>
              <a:rPr lang="en-US" sz="2000" dirty="0"/>
              <a:t> LH dan FSH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mencegah</a:t>
            </a:r>
            <a:r>
              <a:rPr lang="en-US" sz="2000" dirty="0"/>
              <a:t> </a:t>
            </a:r>
            <a:r>
              <a:rPr lang="en-US" sz="2000" dirty="0" err="1"/>
              <a:t>ovulasi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100094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A556-73F9-49BE-AAF4-B3EDE35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Kontrasepsi</a:t>
            </a:r>
            <a:r>
              <a:rPr lang="en-US" dirty="0"/>
              <a:t> Hormonal</a:t>
            </a:r>
            <a:br>
              <a:rPr lang="en-US" dirty="0"/>
            </a:br>
            <a:r>
              <a:rPr lang="en-US" dirty="0" err="1"/>
              <a:t>Pil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Kombinasi</a:t>
            </a:r>
            <a:endParaRPr lang="en-ID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F26967-AC1B-40E0-B513-63570E9FE7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Keuntungan</a:t>
            </a:r>
            <a:endParaRPr lang="en-ID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0C397FA-550D-4852-BDD9-99B8D2AFF9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ovulasi</a:t>
            </a:r>
            <a:endParaRPr lang="en-US" dirty="0"/>
          </a:p>
          <a:p>
            <a:r>
              <a:rPr lang="en-US" dirty="0" err="1"/>
              <a:t>Lendir</a:t>
            </a:r>
            <a:r>
              <a:rPr lang="en-US" dirty="0"/>
              <a:t> </a:t>
            </a:r>
            <a:r>
              <a:rPr lang="en-US" dirty="0" err="1"/>
              <a:t>serviks</a:t>
            </a:r>
            <a:r>
              <a:rPr lang="en-US" dirty="0"/>
              <a:t> uteri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kental</a:t>
            </a:r>
            <a:r>
              <a:rPr lang="en-US" dirty="0"/>
              <a:t> -&gt; </a:t>
            </a:r>
            <a:r>
              <a:rPr lang="en-US" dirty="0" err="1"/>
              <a:t>menghalangi</a:t>
            </a:r>
            <a:r>
              <a:rPr lang="en-US" dirty="0"/>
              <a:t> </a:t>
            </a:r>
            <a:r>
              <a:rPr lang="en-US" dirty="0" err="1"/>
              <a:t>sperma</a:t>
            </a:r>
            <a:r>
              <a:rPr lang="en-US" dirty="0"/>
              <a:t> </a:t>
            </a:r>
            <a:r>
              <a:rPr lang="en-US" dirty="0" err="1"/>
              <a:t>masuk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Kontra</a:t>
            </a:r>
            <a:r>
              <a:rPr lang="en-US" dirty="0"/>
              <a:t> </a:t>
            </a:r>
            <a:r>
              <a:rPr lang="en-US" dirty="0" err="1"/>
              <a:t>Indikasi</a:t>
            </a:r>
            <a:endParaRPr lang="en-US" dirty="0"/>
          </a:p>
          <a:p>
            <a:r>
              <a:rPr lang="en-US" dirty="0" err="1"/>
              <a:t>Mutlak</a:t>
            </a:r>
            <a:r>
              <a:rPr lang="en-US" dirty="0"/>
              <a:t> : Endometriosis (tumor </a:t>
            </a:r>
            <a:r>
              <a:rPr lang="en-US" dirty="0" err="1"/>
              <a:t>akibat</a:t>
            </a:r>
            <a:r>
              <a:rPr lang="en-US" dirty="0"/>
              <a:t> estrogen),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(</a:t>
            </a:r>
            <a:r>
              <a:rPr lang="en-US" dirty="0" err="1"/>
              <a:t>akut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kronis</a:t>
            </a:r>
            <a:r>
              <a:rPr lang="en-US" dirty="0"/>
              <a:t>), Riwayat </a:t>
            </a:r>
            <a:r>
              <a:rPr lang="en-US" dirty="0" err="1"/>
              <a:t>trombo</a:t>
            </a:r>
            <a:r>
              <a:rPr lang="en-US" dirty="0"/>
              <a:t>-emboli, </a:t>
            </a:r>
            <a:r>
              <a:rPr lang="en-US" dirty="0" err="1"/>
              <a:t>kelainan</a:t>
            </a:r>
            <a:r>
              <a:rPr lang="en-US" dirty="0"/>
              <a:t> </a:t>
            </a:r>
            <a:r>
              <a:rPr lang="en-US" dirty="0" err="1"/>
              <a:t>serebro</a:t>
            </a:r>
            <a:r>
              <a:rPr lang="en-US" dirty="0"/>
              <a:t> </a:t>
            </a:r>
            <a:r>
              <a:rPr lang="en-US" dirty="0" err="1"/>
              <a:t>vaskuler</a:t>
            </a:r>
            <a:r>
              <a:rPr lang="en-US" dirty="0"/>
              <a:t>, DM dan </a:t>
            </a:r>
            <a:r>
              <a:rPr lang="en-US" dirty="0" err="1"/>
              <a:t>kehamilan</a:t>
            </a:r>
            <a:endParaRPr lang="en-US" dirty="0"/>
          </a:p>
          <a:p>
            <a:r>
              <a:rPr lang="en-US" dirty="0" err="1"/>
              <a:t>Relatif</a:t>
            </a:r>
            <a:r>
              <a:rPr lang="en-US" dirty="0"/>
              <a:t> : </a:t>
            </a:r>
            <a:r>
              <a:rPr lang="en-US" dirty="0" err="1"/>
              <a:t>Depresi</a:t>
            </a:r>
            <a:r>
              <a:rPr lang="en-US" dirty="0"/>
              <a:t>, </a:t>
            </a:r>
            <a:r>
              <a:rPr lang="en-US" dirty="0" err="1"/>
              <a:t>migrain</a:t>
            </a:r>
            <a:r>
              <a:rPr lang="en-US" dirty="0"/>
              <a:t>, </a:t>
            </a:r>
            <a:r>
              <a:rPr lang="en-US" dirty="0" err="1"/>
              <a:t>mioma</a:t>
            </a:r>
            <a:r>
              <a:rPr lang="en-US" dirty="0"/>
              <a:t> uteri, </a:t>
            </a:r>
            <a:r>
              <a:rPr lang="en-US" dirty="0" err="1"/>
              <a:t>hipertensi</a:t>
            </a:r>
            <a:r>
              <a:rPr lang="en-US" dirty="0"/>
              <a:t>, </a:t>
            </a:r>
            <a:r>
              <a:rPr lang="en-US" dirty="0" err="1"/>
              <a:t>oligomenorea</a:t>
            </a:r>
            <a:r>
              <a:rPr lang="en-US" dirty="0"/>
              <a:t> dan </a:t>
            </a:r>
            <a:r>
              <a:rPr lang="en-US" dirty="0" err="1"/>
              <a:t>amenorea</a:t>
            </a:r>
            <a:r>
              <a:rPr lang="en-US" dirty="0"/>
              <a:t>.(</a:t>
            </a:r>
            <a:r>
              <a:rPr lang="en-US" dirty="0" err="1"/>
              <a:t>diawasi</a:t>
            </a:r>
            <a:r>
              <a:rPr lang="en-US" dirty="0"/>
              <a:t> 3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).</a:t>
            </a:r>
          </a:p>
          <a:p>
            <a:endParaRPr lang="en-ID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5EDCC18-390C-4F2C-94A2-A6983770B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Samping</a:t>
            </a:r>
            <a:endParaRPr lang="en-ID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61442D8-E3DF-40F7-AC37-4B6E8181D33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Estrogen : Rasa </a:t>
            </a:r>
            <a:r>
              <a:rPr lang="en-US" dirty="0" err="1"/>
              <a:t>mual</a:t>
            </a:r>
            <a:r>
              <a:rPr lang="en-US" dirty="0"/>
              <a:t>, </a:t>
            </a:r>
            <a:r>
              <a:rPr lang="en-US" dirty="0" err="1"/>
              <a:t>retensi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, </a:t>
            </a:r>
            <a:r>
              <a:rPr lang="en-US" dirty="0" err="1"/>
              <a:t>sakit</a:t>
            </a:r>
            <a:r>
              <a:rPr lang="en-US" dirty="0"/>
              <a:t> </a:t>
            </a:r>
            <a:r>
              <a:rPr lang="en-US" dirty="0" err="1"/>
              <a:t>kepala</a:t>
            </a:r>
            <a:r>
              <a:rPr lang="en-US" dirty="0"/>
              <a:t>, </a:t>
            </a:r>
            <a:r>
              <a:rPr lang="en-US" dirty="0" err="1"/>
              <a:t>nyeri</a:t>
            </a:r>
            <a:r>
              <a:rPr lang="en-US" dirty="0"/>
              <a:t> mammae, fluor albus</a:t>
            </a:r>
          </a:p>
          <a:p>
            <a:r>
              <a:rPr lang="en-US" dirty="0" err="1"/>
              <a:t>Progesteron</a:t>
            </a:r>
            <a:r>
              <a:rPr lang="en-US" dirty="0"/>
              <a:t> : </a:t>
            </a:r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teratur</a:t>
            </a:r>
            <a:r>
              <a:rPr lang="en-US" dirty="0"/>
              <a:t>, </a:t>
            </a:r>
            <a:r>
              <a:rPr lang="en-US" dirty="0" err="1"/>
              <a:t>bertambah</a:t>
            </a:r>
            <a:r>
              <a:rPr lang="en-US" dirty="0"/>
              <a:t> </a:t>
            </a:r>
            <a:r>
              <a:rPr lang="en-US" dirty="0" err="1"/>
              <a:t>nafsu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dan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badan, </a:t>
            </a:r>
            <a:r>
              <a:rPr lang="en-US" dirty="0" err="1"/>
              <a:t>akne</a:t>
            </a:r>
            <a:r>
              <a:rPr lang="en-US" dirty="0"/>
              <a:t>, </a:t>
            </a:r>
            <a:r>
              <a:rPr lang="en-US" dirty="0" err="1"/>
              <a:t>alopesia</a:t>
            </a:r>
            <a:r>
              <a:rPr lang="en-US" dirty="0"/>
              <a:t>, </a:t>
            </a:r>
            <a:r>
              <a:rPr lang="en-US" dirty="0" err="1"/>
              <a:t>terkadang</a:t>
            </a:r>
            <a:r>
              <a:rPr lang="en-US" dirty="0"/>
              <a:t> </a:t>
            </a:r>
            <a:r>
              <a:rPr lang="en-US" dirty="0" err="1"/>
              <a:t>mamae</a:t>
            </a:r>
            <a:r>
              <a:rPr lang="en-US" dirty="0"/>
              <a:t> </a:t>
            </a:r>
            <a:r>
              <a:rPr lang="en-US" dirty="0" err="1"/>
              <a:t>mengecil</a:t>
            </a:r>
            <a:r>
              <a:rPr lang="en-US" dirty="0"/>
              <a:t>, fluor albus, dan </a:t>
            </a:r>
            <a:r>
              <a:rPr lang="en-US" dirty="0" err="1"/>
              <a:t>hipomenorea</a:t>
            </a:r>
            <a:endParaRPr lang="en-US" dirty="0"/>
          </a:p>
          <a:p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: </a:t>
            </a:r>
            <a:r>
              <a:rPr lang="en-US" dirty="0" err="1"/>
              <a:t>trombo</a:t>
            </a:r>
            <a:r>
              <a:rPr lang="en-US" dirty="0"/>
              <a:t>-emboli, </a:t>
            </a:r>
            <a:r>
              <a:rPr lang="en-US" dirty="0" err="1"/>
              <a:t>tromboflrbitis</a:t>
            </a:r>
            <a:r>
              <a:rPr lang="en-US" dirty="0"/>
              <a:t>, emboli </a:t>
            </a:r>
            <a:r>
              <a:rPr lang="en-US" dirty="0" err="1"/>
              <a:t>paru-paru</a:t>
            </a:r>
            <a:r>
              <a:rPr lang="en-US" dirty="0"/>
              <a:t>, dan thrombosis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factor </a:t>
            </a:r>
            <a:r>
              <a:rPr lang="en-US" dirty="0" err="1"/>
              <a:t>resiko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58179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A556-73F9-49BE-AAF4-B3EDE35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Kontrasepsi</a:t>
            </a:r>
            <a:r>
              <a:rPr lang="en-US" dirty="0"/>
              <a:t> Hormonal</a:t>
            </a:r>
            <a:br>
              <a:rPr lang="en-US" dirty="0"/>
            </a:br>
            <a:r>
              <a:rPr lang="en-US" dirty="0" err="1"/>
              <a:t>Pil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Kombinasi</a:t>
            </a:r>
            <a:endParaRPr lang="en-ID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F26967-AC1B-40E0-B513-63570E9FE7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Keuntungan</a:t>
            </a:r>
            <a:endParaRPr lang="en-ID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0C397FA-550D-4852-BDD9-99B8D2AFF9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Efektivitas</a:t>
            </a:r>
            <a:r>
              <a:rPr lang="en-US" dirty="0"/>
              <a:t> 95-98%</a:t>
            </a:r>
          </a:p>
          <a:p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koitus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diatur</a:t>
            </a:r>
            <a:endParaRPr lang="en-US" dirty="0"/>
          </a:p>
          <a:p>
            <a:r>
              <a:rPr lang="en-US" dirty="0" err="1"/>
              <a:t>Siklus</a:t>
            </a:r>
            <a:r>
              <a:rPr lang="en-US" dirty="0"/>
              <a:t> </a:t>
            </a:r>
            <a:r>
              <a:rPr lang="en-US" dirty="0" err="1"/>
              <a:t>haid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teratur</a:t>
            </a:r>
            <a:endParaRPr lang="en-US" dirty="0"/>
          </a:p>
          <a:p>
            <a:r>
              <a:rPr lang="en-US" dirty="0" err="1"/>
              <a:t>Keluhan-keluhan</a:t>
            </a:r>
            <a:r>
              <a:rPr lang="en-US" dirty="0"/>
              <a:t> </a:t>
            </a:r>
            <a:r>
              <a:rPr lang="en-US" dirty="0" err="1"/>
              <a:t>dismenorea</a:t>
            </a:r>
            <a:r>
              <a:rPr lang="en-US" dirty="0"/>
              <a:t> yang primer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berkurang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menghilang</a:t>
            </a:r>
            <a:endParaRPr lang="en-ID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5EDCC18-390C-4F2C-94A2-A6983770B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Kekurangan</a:t>
            </a:r>
            <a:endParaRPr lang="en-ID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61442D8-E3DF-40F7-AC37-4B6E8181D33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Pil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diminum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. </a:t>
            </a:r>
            <a:r>
              <a:rPr lang="en-US" dirty="0" err="1"/>
              <a:t>Kadang</a:t>
            </a:r>
            <a:r>
              <a:rPr lang="en-US" dirty="0"/>
              <a:t> </a:t>
            </a:r>
            <a:r>
              <a:rPr lang="en-US" dirty="0" err="1"/>
              <a:t>merepotkan</a:t>
            </a:r>
            <a:endParaRPr lang="en-US" dirty="0"/>
          </a:p>
          <a:p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 </a:t>
            </a:r>
            <a:r>
              <a:rPr lang="en-US" dirty="0" err="1"/>
              <a:t>walau</a:t>
            </a:r>
            <a:r>
              <a:rPr lang="en-US" dirty="0"/>
              <a:t> </a:t>
            </a:r>
            <a:r>
              <a:rPr lang="en-US" dirty="0" err="1"/>
              <a:t>sementara</a:t>
            </a:r>
            <a:endParaRPr lang="en-US" dirty="0"/>
          </a:p>
          <a:p>
            <a:r>
              <a:rPr lang="en-US" dirty="0" err="1"/>
              <a:t>Terkadang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berhenti</a:t>
            </a:r>
            <a:r>
              <a:rPr lang="en-US" dirty="0"/>
              <a:t> </a:t>
            </a:r>
            <a:r>
              <a:rPr lang="en-US" dirty="0" err="1"/>
              <a:t>minum</a:t>
            </a:r>
            <a:r>
              <a:rPr lang="en-US" dirty="0"/>
              <a:t> </a:t>
            </a:r>
            <a:r>
              <a:rPr lang="en-US" dirty="0" err="1"/>
              <a:t>pil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/>
              <a:t>amenorea</a:t>
            </a:r>
            <a:r>
              <a:rPr lang="en-US" dirty="0"/>
              <a:t> </a:t>
            </a:r>
            <a:r>
              <a:rPr lang="en-US" dirty="0" err="1"/>
              <a:t>persisten</a:t>
            </a:r>
            <a:endParaRPr lang="en-US" dirty="0"/>
          </a:p>
          <a:p>
            <a:r>
              <a:rPr lang="en-US" dirty="0"/>
              <a:t>Harga yang relative mahal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72551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BA556-73F9-49BE-AAF4-B3EDE35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Kontrasepsi</a:t>
            </a:r>
            <a:r>
              <a:rPr lang="en-US" dirty="0"/>
              <a:t> Hormonal</a:t>
            </a:r>
            <a:br>
              <a:rPr lang="en-US" dirty="0"/>
            </a:br>
            <a:r>
              <a:rPr lang="en-US" dirty="0" err="1"/>
              <a:t>Pil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Kombinasi</a:t>
            </a:r>
            <a:endParaRPr lang="en-ID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F26967-AC1B-40E0-B513-63570E9FE7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Sediaan</a:t>
            </a:r>
            <a:endParaRPr lang="en-ID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0C397FA-550D-4852-BDD9-99B8D2AFF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1667430"/>
          </a:xfrm>
        </p:spPr>
        <p:txBody>
          <a:bodyPr>
            <a:normAutofit/>
          </a:bodyPr>
          <a:lstStyle/>
          <a:p>
            <a:r>
              <a:rPr lang="en-US" dirty="0"/>
              <a:t>Pada </a:t>
            </a:r>
            <a:r>
              <a:rPr lang="en-US" dirty="0" err="1"/>
              <a:t>pertama</a:t>
            </a:r>
            <a:r>
              <a:rPr lang="en-US" dirty="0"/>
              <a:t> kali </a:t>
            </a:r>
            <a:r>
              <a:rPr lang="en-US" dirty="0" err="1"/>
              <a:t>dianjurkan</a:t>
            </a:r>
            <a:r>
              <a:rPr lang="en-US" dirty="0"/>
              <a:t> yang </a:t>
            </a:r>
            <a:r>
              <a:rPr lang="en-US" dirty="0" err="1"/>
              <a:t>mengandung</a:t>
            </a:r>
            <a:r>
              <a:rPr lang="en-US" dirty="0"/>
              <a:t> 50 ug (estrogen) mestranol dan 0,1 mg norethindrone (</a:t>
            </a:r>
            <a:r>
              <a:rPr lang="en-US" dirty="0" err="1"/>
              <a:t>progesteron</a:t>
            </a:r>
            <a:r>
              <a:rPr lang="en-US" dirty="0"/>
              <a:t>)</a:t>
            </a:r>
            <a:endParaRPr lang="en-ID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5EDCC18-390C-4F2C-94A2-A6983770B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Pemakaian</a:t>
            </a:r>
            <a:endParaRPr lang="en-ID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61442D8-E3DF-40F7-AC37-4B6E8181D3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2505075"/>
            <a:ext cx="5183188" cy="3684588"/>
          </a:xfrm>
        </p:spPr>
        <p:txBody>
          <a:bodyPr>
            <a:normAutofit/>
          </a:bodyPr>
          <a:lstStyle/>
          <a:p>
            <a:r>
              <a:rPr lang="en-US" dirty="0"/>
              <a:t>Satu </a:t>
            </a:r>
            <a:r>
              <a:rPr lang="en-US" dirty="0" err="1"/>
              <a:t>bungkus</a:t>
            </a:r>
            <a:r>
              <a:rPr lang="en-US" dirty="0"/>
              <a:t> 21(</a:t>
            </a:r>
            <a:r>
              <a:rPr lang="en-US" dirty="0" err="1"/>
              <a:t>atau</a:t>
            </a:r>
            <a:r>
              <a:rPr lang="en-US" dirty="0"/>
              <a:t> 22)</a:t>
            </a:r>
          </a:p>
          <a:p>
            <a:pPr marL="0" indent="0">
              <a:buNone/>
            </a:pPr>
            <a:r>
              <a:rPr lang="en-US" dirty="0" err="1"/>
              <a:t>Diminum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– 5 </a:t>
            </a:r>
            <a:r>
              <a:rPr lang="en-US" dirty="0" err="1"/>
              <a:t>haid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hari</a:t>
            </a:r>
            <a:r>
              <a:rPr lang="en-US" dirty="0"/>
              <a:t>, </a:t>
            </a:r>
            <a:r>
              <a:rPr lang="en-US" dirty="0" err="1"/>
              <a:t>diminum</a:t>
            </a:r>
            <a:r>
              <a:rPr lang="en-US" dirty="0"/>
              <a:t> </a:t>
            </a:r>
            <a:r>
              <a:rPr lang="en-US" dirty="0" err="1"/>
              <a:t>malam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tidur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habis</a:t>
            </a:r>
            <a:r>
              <a:rPr lang="en-US" dirty="0"/>
              <a:t> dan </a:t>
            </a:r>
            <a:r>
              <a:rPr lang="en-US" dirty="0" err="1"/>
              <a:t>diulang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.</a:t>
            </a:r>
          </a:p>
          <a:p>
            <a:r>
              <a:rPr lang="en-US" dirty="0"/>
              <a:t>Satu </a:t>
            </a:r>
            <a:r>
              <a:rPr lang="en-US" dirty="0" err="1"/>
              <a:t>bungkus</a:t>
            </a:r>
            <a:r>
              <a:rPr lang="en-US" dirty="0"/>
              <a:t> 28</a:t>
            </a:r>
          </a:p>
          <a:p>
            <a:pPr marL="0" indent="0">
              <a:buNone/>
            </a:pPr>
            <a:r>
              <a:rPr lang="en-ID" dirty="0" err="1"/>
              <a:t>Dimulai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hari</a:t>
            </a:r>
            <a:r>
              <a:rPr lang="en-ID" dirty="0"/>
              <a:t> </a:t>
            </a:r>
            <a:r>
              <a:rPr lang="en-ID" dirty="0" err="1"/>
              <a:t>pertama</a:t>
            </a:r>
            <a:r>
              <a:rPr lang="en-ID" dirty="0"/>
              <a:t> </a:t>
            </a:r>
            <a:r>
              <a:rPr lang="en-ID" dirty="0" err="1"/>
              <a:t>haid</a:t>
            </a:r>
            <a:r>
              <a:rPr lang="en-ID" dirty="0"/>
              <a:t> </a:t>
            </a:r>
            <a:r>
              <a:rPr lang="en-ID" dirty="0" err="1"/>
              <a:t>diminum</a:t>
            </a:r>
            <a:r>
              <a:rPr lang="en-ID" dirty="0"/>
              <a:t> yang </a:t>
            </a:r>
            <a:r>
              <a:rPr lang="en-ID" dirty="0" err="1"/>
              <a:t>inaktif</a:t>
            </a:r>
            <a:r>
              <a:rPr lang="en-ID" dirty="0"/>
              <a:t> </a:t>
            </a:r>
            <a:r>
              <a:rPr lang="en-ID" dirty="0" err="1"/>
              <a:t>terlebih</a:t>
            </a:r>
            <a:r>
              <a:rPr lang="en-ID" dirty="0"/>
              <a:t> </a:t>
            </a:r>
            <a:r>
              <a:rPr lang="en-ID" dirty="0" err="1"/>
              <a:t>dahulu</a:t>
            </a:r>
            <a:endParaRPr lang="en-US" dirty="0"/>
          </a:p>
        </p:txBody>
      </p:sp>
      <p:pic>
        <p:nvPicPr>
          <p:cNvPr id="2052" name="Picture 4" descr="Pil KB Andalan, Alat Kontrasepsi Paling Tepat untuk Wanita">
            <a:extLst>
              <a:ext uri="{FF2B5EF4-FFF2-40B4-BE49-F238E27FC236}">
                <a16:creationId xmlns:a16="http://schemas.microsoft.com/office/drawing/2014/main" id="{FEBF249E-BD91-4980-A502-996D6C482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582" y="3832435"/>
            <a:ext cx="3903955" cy="302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629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D3C1A-56F9-4C54-9855-DFF51401D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Mini-pill (</a:t>
            </a:r>
            <a:r>
              <a:rPr lang="en-US" dirty="0" err="1"/>
              <a:t>Continous</a:t>
            </a:r>
            <a:r>
              <a:rPr lang="en-US" dirty="0"/>
              <a:t> Low Dose Progesterone Pill,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Prostagen</a:t>
            </a:r>
            <a:r>
              <a:rPr lang="en-US" dirty="0"/>
              <a:t> Only Pill)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51C47-5BE6-4FDA-8C65-18C52B5E8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Mekanisme</a:t>
            </a:r>
            <a:endParaRPr lang="en-ID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62244C7-BD15-4392-9034-5684E46278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00667" y="2878756"/>
            <a:ext cx="4083892" cy="291514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75622-AC03-4EC3-BE40-AE8D73966D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51FC172-28A8-45C9-AA83-82764ECD8EA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834848" y="2700546"/>
            <a:ext cx="5183188" cy="1908729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DF9252-5799-47E9-96C3-F0B4C790A547}"/>
              </a:ext>
            </a:extLst>
          </p:cNvPr>
          <p:cNvSpPr/>
          <p:nvPr/>
        </p:nvSpPr>
        <p:spPr>
          <a:xfrm>
            <a:off x="5619565" y="3429000"/>
            <a:ext cx="1988598" cy="1375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60177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D3C1A-56F9-4C54-9855-DFF51401D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Mini-pill (</a:t>
            </a:r>
            <a:r>
              <a:rPr lang="en-US" dirty="0" err="1"/>
              <a:t>Continous</a:t>
            </a:r>
            <a:r>
              <a:rPr lang="en-US" dirty="0"/>
              <a:t> Low Dose Progesterone Pill,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Prostagen</a:t>
            </a:r>
            <a:r>
              <a:rPr lang="en-US" dirty="0"/>
              <a:t> Only Pill)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51C47-5BE6-4FDA-8C65-18C52B5E8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Mekanisme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BFD06-ADCF-48CE-83DA-557ABB06551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penghambat</a:t>
            </a:r>
            <a:r>
              <a:rPr lang="en-US" dirty="0"/>
              <a:t> </a:t>
            </a:r>
            <a:r>
              <a:rPr lang="en-US" dirty="0" err="1"/>
              <a:t>ovulasi</a:t>
            </a:r>
            <a:endParaRPr lang="en-US" dirty="0"/>
          </a:p>
          <a:p>
            <a:r>
              <a:rPr lang="en-US" dirty="0" err="1"/>
              <a:t>Pengentalan</a:t>
            </a:r>
            <a:r>
              <a:rPr lang="en-US" dirty="0"/>
              <a:t> lender </a:t>
            </a:r>
            <a:r>
              <a:rPr lang="en-US" dirty="0" err="1"/>
              <a:t>servik</a:t>
            </a:r>
            <a:r>
              <a:rPr lang="en-US" dirty="0"/>
              <a:t> -&gt; </a:t>
            </a:r>
            <a:r>
              <a:rPr lang="en-US" dirty="0" err="1"/>
              <a:t>menghalangi</a:t>
            </a:r>
            <a:r>
              <a:rPr lang="en-US" dirty="0"/>
              <a:t> </a:t>
            </a:r>
            <a:r>
              <a:rPr lang="en-US" dirty="0" err="1"/>
              <a:t>pergerakan</a:t>
            </a:r>
            <a:r>
              <a:rPr lang="en-US" dirty="0"/>
              <a:t> </a:t>
            </a:r>
            <a:r>
              <a:rPr lang="en-US" dirty="0" err="1"/>
              <a:t>sperma</a:t>
            </a:r>
            <a:endParaRPr lang="en-US" dirty="0"/>
          </a:p>
          <a:p>
            <a:r>
              <a:rPr lang="en-US" dirty="0" err="1"/>
              <a:t>Atropi</a:t>
            </a:r>
            <a:r>
              <a:rPr lang="en-US" dirty="0"/>
              <a:t> endometrium -&gt; </a:t>
            </a:r>
            <a:r>
              <a:rPr lang="en-US" dirty="0" err="1"/>
              <a:t>menghalangi</a:t>
            </a:r>
            <a:r>
              <a:rPr lang="en-US" dirty="0"/>
              <a:t> </a:t>
            </a:r>
            <a:r>
              <a:rPr lang="en-US" dirty="0" err="1"/>
              <a:t>nidasi</a:t>
            </a:r>
            <a:r>
              <a:rPr lang="en-US" dirty="0"/>
              <a:t> </a:t>
            </a:r>
            <a:r>
              <a:rPr lang="en-US" dirty="0" err="1"/>
              <a:t>balastokista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Dosis</a:t>
            </a:r>
            <a:r>
              <a:rPr lang="en-US" dirty="0"/>
              <a:t> : 0,5 mg / </a:t>
            </a:r>
            <a:r>
              <a:rPr lang="en-US" dirty="0" err="1"/>
              <a:t>hari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975622-AC03-4EC3-BE40-AE8D73966D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51FC172-28A8-45C9-AA83-82764ECD8EA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834848" y="2700546"/>
            <a:ext cx="5183188" cy="1908729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0DF9252-5799-47E9-96C3-F0B4C790A547}"/>
              </a:ext>
            </a:extLst>
          </p:cNvPr>
          <p:cNvSpPr/>
          <p:nvPr/>
        </p:nvSpPr>
        <p:spPr>
          <a:xfrm>
            <a:off x="5619565" y="3429000"/>
            <a:ext cx="1988598" cy="13757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166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1F960-FF90-4811-97B1-635CAD1D9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Postcoital Contraception (Morning After Pill)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16BB5-2EF5-4B61-91B2-F49D75AA86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Mekanisme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4DA07-938C-45B8-9F90-4C25F6E4A7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estrogen </a:t>
            </a:r>
            <a:r>
              <a:rPr lang="en-US" dirty="0" err="1"/>
              <a:t>dosis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koitus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dilindungi</a:t>
            </a:r>
            <a:endParaRPr lang="en-US" dirty="0"/>
          </a:p>
          <a:p>
            <a:r>
              <a:rPr lang="en-US" dirty="0" err="1"/>
              <a:t>Menghalangi</a:t>
            </a:r>
            <a:r>
              <a:rPr lang="en-US" dirty="0"/>
              <a:t> </a:t>
            </a:r>
            <a:r>
              <a:rPr lang="en-US" dirty="0" err="1"/>
              <a:t>implantasi</a:t>
            </a:r>
            <a:r>
              <a:rPr lang="en-US" dirty="0"/>
              <a:t> </a:t>
            </a:r>
            <a:r>
              <a:rPr lang="en-US" dirty="0" err="1"/>
              <a:t>blastokista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endometrium</a:t>
            </a:r>
          </a:p>
          <a:p>
            <a:r>
              <a:rPr lang="en-US" dirty="0" err="1"/>
              <a:t>Kegagalan</a:t>
            </a:r>
            <a:r>
              <a:rPr lang="en-US" dirty="0"/>
              <a:t> 2,4%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137BD-628E-492F-B86F-5FAA655FD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3074" name="Picture 2" descr="Benda apa yang membuatmu malu ketika membelinya? - Quora">
            <a:extLst>
              <a:ext uri="{FF2B5EF4-FFF2-40B4-BE49-F238E27FC236}">
                <a16:creationId xmlns:a16="http://schemas.microsoft.com/office/drawing/2014/main" id="{1DA6B0C7-7420-4F4F-A022-1E46A09A16E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4675" y="2735223"/>
            <a:ext cx="4395788" cy="330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570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A63CE-763A-4F9C-B81B-0E4396CC5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Postcoital Contraception (Morning After Pill)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20AAE-81F7-4700-9473-D69BB41A8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72 jam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koitus</a:t>
            </a:r>
            <a:r>
              <a:rPr lang="en-US" dirty="0"/>
              <a:t> </a:t>
            </a:r>
            <a:r>
              <a:rPr lang="en-US" dirty="0" err="1"/>
              <a:t>minum</a:t>
            </a:r>
            <a:r>
              <a:rPr lang="en-US" dirty="0"/>
              <a:t> </a:t>
            </a:r>
            <a:r>
              <a:rPr lang="en-US" dirty="0" err="1"/>
              <a:t>pil</a:t>
            </a:r>
            <a:r>
              <a:rPr lang="en-US" dirty="0"/>
              <a:t> </a:t>
            </a:r>
            <a:r>
              <a:rPr lang="en-US" dirty="0" err="1"/>
              <a:t>pertama</a:t>
            </a:r>
            <a:endParaRPr lang="en-US" dirty="0"/>
          </a:p>
          <a:p>
            <a:r>
              <a:rPr lang="en-US" dirty="0"/>
              <a:t>12 jam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pil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minum</a:t>
            </a:r>
            <a:r>
              <a:rPr lang="en-US" dirty="0"/>
              <a:t> yang </a:t>
            </a:r>
            <a:r>
              <a:rPr lang="en-US" dirty="0" err="1"/>
              <a:t>kedua</a:t>
            </a:r>
            <a:endParaRPr lang="en-ID" dirty="0"/>
          </a:p>
        </p:txBody>
      </p:sp>
      <p:pic>
        <p:nvPicPr>
          <p:cNvPr id="7" name="Picture 2" descr="Benda apa yang membuatmu malu ketika membelinya? - Quora">
            <a:extLst>
              <a:ext uri="{FF2B5EF4-FFF2-40B4-BE49-F238E27FC236}">
                <a16:creationId xmlns:a16="http://schemas.microsoft.com/office/drawing/2014/main" id="{9AF5E17C-48BE-4ACC-BB80-747F87C6D1F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313" y="2735223"/>
            <a:ext cx="4395787" cy="330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762E4-8F91-4819-A229-8CE17E14F4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Minum</a:t>
            </a:r>
            <a:r>
              <a:rPr lang="en-US" dirty="0"/>
              <a:t> 2 tablet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12-72 jam </a:t>
            </a:r>
            <a:r>
              <a:rPr lang="en-US" dirty="0" err="1"/>
              <a:t>postcoitus</a:t>
            </a:r>
            <a:endParaRPr lang="en-ID" dirty="0"/>
          </a:p>
        </p:txBody>
      </p:sp>
      <p:pic>
        <p:nvPicPr>
          <p:cNvPr id="4100" name="Picture 4" descr="Andalan Postpil - Harga, Kegunaan, Dosis, Efek Samping">
            <a:extLst>
              <a:ext uri="{FF2B5EF4-FFF2-40B4-BE49-F238E27FC236}">
                <a16:creationId xmlns:a16="http://schemas.microsoft.com/office/drawing/2014/main" id="{05040D97-DC96-4752-843B-D48A2863B834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4675" y="2793566"/>
            <a:ext cx="4395788" cy="318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884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76F1-4480-4D85-B460-A93B2F0C3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Kontrasepsi</a:t>
            </a:r>
            <a:r>
              <a:rPr lang="en-US" dirty="0"/>
              <a:t>  </a:t>
            </a:r>
            <a:r>
              <a:rPr lang="en-US" dirty="0" err="1"/>
              <a:t>Suntikan</a:t>
            </a:r>
            <a:r>
              <a:rPr lang="en-US" dirty="0"/>
              <a:t> (Depo Provera)</a:t>
            </a:r>
            <a:br>
              <a:rPr lang="en-US" dirty="0"/>
            </a:br>
            <a:r>
              <a:rPr lang="en-US" dirty="0" err="1"/>
              <a:t>Suntikan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3 </a:t>
            </a:r>
            <a:r>
              <a:rPr lang="en-US" dirty="0" err="1"/>
              <a:t>bulan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3B864-8D65-4CD4-8293-2E92A7717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293C5-B87D-49E1-AD7E-DC53594D15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Depo Provera </a:t>
            </a:r>
            <a:r>
              <a:rPr lang="en-US" dirty="0" err="1"/>
              <a:t>adalah</a:t>
            </a:r>
            <a:r>
              <a:rPr lang="en-US" dirty="0"/>
              <a:t> 6- alfa-</a:t>
            </a:r>
            <a:r>
              <a:rPr lang="en-US" dirty="0" err="1"/>
              <a:t>medroksiprogesteron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,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progesterone </a:t>
            </a:r>
            <a:r>
              <a:rPr lang="en-US" dirty="0" err="1"/>
              <a:t>kuat</a:t>
            </a:r>
            <a:endParaRPr lang="en-US" dirty="0"/>
          </a:p>
          <a:p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7223B2-66AF-49E5-8A53-0B59FD52E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Mekanisme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B9351-4DE8-47ED-B02D-D71FEE95794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Menghalangi</a:t>
            </a:r>
            <a:r>
              <a:rPr lang="en-US" dirty="0"/>
              <a:t> </a:t>
            </a:r>
            <a:r>
              <a:rPr lang="en-US" dirty="0" err="1"/>
              <a:t>ovulasi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menekan</a:t>
            </a:r>
            <a:r>
              <a:rPr lang="en-US" dirty="0"/>
              <a:t> </a:t>
            </a:r>
            <a:r>
              <a:rPr lang="en-US" dirty="0" err="1"/>
              <a:t>pembentukan</a:t>
            </a:r>
            <a:r>
              <a:rPr lang="en-US" dirty="0"/>
              <a:t> GnRH pada </a:t>
            </a:r>
            <a:r>
              <a:rPr lang="en-US" dirty="0" err="1"/>
              <a:t>hipotalamus</a:t>
            </a:r>
            <a:endParaRPr lang="en-US" dirty="0"/>
          </a:p>
          <a:p>
            <a:r>
              <a:rPr lang="en-US" dirty="0" err="1"/>
              <a:t>Lendir</a:t>
            </a:r>
            <a:r>
              <a:rPr lang="en-US" dirty="0"/>
              <a:t> </a:t>
            </a:r>
            <a:r>
              <a:rPr lang="en-US" dirty="0" err="1"/>
              <a:t>servik</a:t>
            </a:r>
            <a:r>
              <a:rPr lang="en-US" dirty="0"/>
              <a:t> </a:t>
            </a:r>
            <a:r>
              <a:rPr lang="en-US" dirty="0" err="1"/>
              <a:t>makin</a:t>
            </a:r>
            <a:r>
              <a:rPr lang="en-US" dirty="0"/>
              <a:t> </a:t>
            </a:r>
            <a:r>
              <a:rPr lang="en-US" dirty="0" err="1"/>
              <a:t>kental</a:t>
            </a:r>
            <a:endParaRPr lang="en-US" dirty="0"/>
          </a:p>
          <a:p>
            <a:r>
              <a:rPr lang="en-US" dirty="0" err="1"/>
              <a:t>Implantasi</a:t>
            </a:r>
            <a:r>
              <a:rPr lang="en-US" dirty="0"/>
              <a:t> ovum </a:t>
            </a:r>
            <a:r>
              <a:rPr lang="en-US" dirty="0" err="1"/>
              <a:t>dalam</a:t>
            </a:r>
            <a:r>
              <a:rPr lang="en-US" dirty="0"/>
              <a:t> endometrium </a:t>
            </a:r>
            <a:r>
              <a:rPr lang="en-US" dirty="0" err="1"/>
              <a:t>dihalangi</a:t>
            </a:r>
            <a:endParaRPr lang="en-US" dirty="0"/>
          </a:p>
          <a:p>
            <a:r>
              <a:rPr lang="en-US" dirty="0" err="1"/>
              <a:t>Mempengaruhi</a:t>
            </a:r>
            <a:r>
              <a:rPr lang="en-US" dirty="0"/>
              <a:t> transport ovum di tuba</a:t>
            </a:r>
            <a:endParaRPr lang="en-ID" dirty="0"/>
          </a:p>
        </p:txBody>
      </p:sp>
      <p:pic>
        <p:nvPicPr>
          <p:cNvPr id="5124" name="Picture 4" descr="Depo Prothyra |">
            <a:extLst>
              <a:ext uri="{FF2B5EF4-FFF2-40B4-BE49-F238E27FC236}">
                <a16:creationId xmlns:a16="http://schemas.microsoft.com/office/drawing/2014/main" id="{CA60CADC-3216-4138-AA69-478802BC9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07" y="4574682"/>
            <a:ext cx="2926672" cy="182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628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9401C-25CB-4FC5-8DAE-6274BF08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Rasional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KB</a:t>
            </a:r>
            <a:endParaRPr lang="en-ID" dirty="0"/>
          </a:p>
        </p:txBody>
      </p:sp>
      <p:pic>
        <p:nvPicPr>
          <p:cNvPr id="1026" name="Picture 2" descr="Kepala Seksi Standarisasi Pelayanan KB Jalur Swasta - ppt download">
            <a:extLst>
              <a:ext uri="{FF2B5EF4-FFF2-40B4-BE49-F238E27FC236}">
                <a16:creationId xmlns:a16="http://schemas.microsoft.com/office/drawing/2014/main" id="{20BA052E-223D-47AC-9126-49C623E293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9713" y="2052638"/>
            <a:ext cx="5594349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313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76F1-4480-4D85-B460-A93B2F0C3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Kontrasepsi</a:t>
            </a:r>
            <a:r>
              <a:rPr lang="en-US" dirty="0"/>
              <a:t>  </a:t>
            </a:r>
            <a:r>
              <a:rPr lang="en-US" dirty="0" err="1"/>
              <a:t>Suntikan</a:t>
            </a:r>
            <a:r>
              <a:rPr lang="en-US" dirty="0"/>
              <a:t> (Depo Provera)</a:t>
            </a:r>
            <a:br>
              <a:rPr lang="en-US" dirty="0"/>
            </a:br>
            <a:r>
              <a:rPr lang="en-US" dirty="0" err="1"/>
              <a:t>Suntikan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3 </a:t>
            </a:r>
            <a:r>
              <a:rPr lang="en-US" dirty="0" err="1"/>
              <a:t>bulan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3B864-8D65-4CD4-8293-2E92A7717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Keuntungan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9293C5-B87D-49E1-AD7E-DC53594D15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Efektivitas</a:t>
            </a:r>
            <a:r>
              <a:rPr lang="en-US" dirty="0"/>
              <a:t> </a:t>
            </a:r>
            <a:r>
              <a:rPr lang="en-US" dirty="0" err="1"/>
              <a:t>tinggi</a:t>
            </a:r>
            <a:endParaRPr lang="en-US" dirty="0"/>
          </a:p>
          <a:p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sederhana</a:t>
            </a:r>
            <a:endParaRPr lang="en-US" dirty="0"/>
          </a:p>
          <a:p>
            <a:r>
              <a:rPr lang="en-US" dirty="0"/>
              <a:t>Waktu </a:t>
            </a:r>
            <a:r>
              <a:rPr lang="en-US" dirty="0" err="1"/>
              <a:t>injeksi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sering</a:t>
            </a:r>
            <a:endParaRPr lang="en-US" dirty="0"/>
          </a:p>
          <a:p>
            <a:r>
              <a:rPr lang="en-US" dirty="0" err="1"/>
              <a:t>Reversibel</a:t>
            </a:r>
            <a:endParaRPr lang="en-US" dirty="0"/>
          </a:p>
          <a:p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menyusui</a:t>
            </a:r>
            <a:r>
              <a:rPr lang="en-US" dirty="0"/>
              <a:t> dan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melahirkan</a:t>
            </a:r>
            <a:endParaRPr lang="en-US" dirty="0"/>
          </a:p>
          <a:p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7223B2-66AF-49E5-8A53-0B59FD52E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Kekurangan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7B9351-4DE8-47ED-B02D-D71FEE95794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Perdarahan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teratur</a:t>
            </a:r>
            <a:r>
              <a:rPr lang="en-US" dirty="0"/>
              <a:t> (</a:t>
            </a:r>
            <a:r>
              <a:rPr lang="en-US" dirty="0" err="1"/>
              <a:t>spotting,breakthrough</a:t>
            </a:r>
            <a:r>
              <a:rPr lang="en-US" dirty="0"/>
              <a:t> bleeding)</a:t>
            </a:r>
          </a:p>
          <a:p>
            <a:r>
              <a:rPr lang="en-US" dirty="0" err="1"/>
              <a:t>Amenore</a:t>
            </a:r>
            <a:r>
              <a:rPr lang="en-ID" dirty="0"/>
              <a:t>a</a:t>
            </a:r>
          </a:p>
          <a:p>
            <a:pPr marL="0" indent="0">
              <a:buNone/>
            </a:pPr>
            <a:endParaRPr lang="en-ID" dirty="0"/>
          </a:p>
          <a:p>
            <a:r>
              <a:rPr lang="en-ID" dirty="0" err="1"/>
              <a:t>Dosis</a:t>
            </a:r>
            <a:r>
              <a:rPr lang="en-ID" dirty="0"/>
              <a:t> :  150 mg/ 3ml single dose 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600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B67CC-65B9-4327-8822-EBC2CECA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Suntikan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(Monthly </a:t>
            </a:r>
            <a:r>
              <a:rPr lang="en-US" dirty="0" err="1"/>
              <a:t>Injectible</a:t>
            </a:r>
            <a:r>
              <a:rPr lang="en-US" dirty="0"/>
              <a:t>)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2D51D-CCBC-4744-86BF-0F3B1B0D7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Kandungan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99409-7CD7-45BA-BCE9-88BD33ACE6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err="1"/>
              <a:t>Macam</a:t>
            </a:r>
            <a:r>
              <a:rPr lang="en-US" dirty="0"/>
              <a:t> hormone progestin dan estrogen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suntikan</a:t>
            </a:r>
            <a:r>
              <a:rPr lang="en-US" dirty="0"/>
              <a:t> </a:t>
            </a:r>
            <a:r>
              <a:rPr lang="en-US" dirty="0" err="1"/>
              <a:t>kombinasi</a:t>
            </a:r>
            <a:endParaRPr lang="en-US" dirty="0"/>
          </a:p>
          <a:p>
            <a:r>
              <a:rPr lang="en-US" dirty="0" err="1"/>
              <a:t>Medroxy</a:t>
            </a:r>
            <a:r>
              <a:rPr lang="en-US" dirty="0"/>
              <a:t> progesterone acetate (MPA)/ </a:t>
            </a:r>
            <a:r>
              <a:rPr lang="en-US" dirty="0" err="1"/>
              <a:t>estraduik</a:t>
            </a:r>
            <a:r>
              <a:rPr lang="en-US" dirty="0"/>
              <a:t> </a:t>
            </a:r>
            <a:r>
              <a:rPr lang="en-US" dirty="0" err="1"/>
              <a:t>caprionate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norethisterone enanthate</a:t>
            </a:r>
          </a:p>
          <a:p>
            <a:endParaRPr lang="en-US" dirty="0"/>
          </a:p>
          <a:p>
            <a:pPr marL="0" indent="0">
              <a:buNone/>
            </a:pP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F1AD28-5403-4121-99F5-392F89A72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Mekanisme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4C7727-DE81-47CE-AA43-F898F4D33FD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ovulasi</a:t>
            </a:r>
            <a:endParaRPr lang="en-US" dirty="0"/>
          </a:p>
          <a:p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 per 100 </a:t>
            </a:r>
            <a:r>
              <a:rPr lang="en-US" dirty="0" err="1"/>
              <a:t>perempuan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pertama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1120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B67CC-65B9-4327-8822-EBC2CECA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Suntikan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bulan</a:t>
            </a:r>
            <a:r>
              <a:rPr lang="en-US" dirty="0"/>
              <a:t> (Monthly </a:t>
            </a:r>
            <a:r>
              <a:rPr lang="en-US" dirty="0" err="1"/>
              <a:t>Injectible</a:t>
            </a:r>
            <a:r>
              <a:rPr lang="en-US" dirty="0"/>
              <a:t>)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2D51D-CCBC-4744-86BF-0F3B1B0D7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Obat</a:t>
            </a:r>
            <a:r>
              <a:rPr lang="en-US" dirty="0"/>
              <a:t> yang </a:t>
            </a:r>
            <a:r>
              <a:rPr lang="en-US" dirty="0" err="1"/>
              <a:t>beredar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99409-7CD7-45BA-BCE9-88BD33ACE6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Cyclofem</a:t>
            </a:r>
            <a:endParaRPr lang="en-US" dirty="0"/>
          </a:p>
          <a:p>
            <a:r>
              <a:rPr lang="en-US" dirty="0" err="1"/>
              <a:t>Cycloprovera</a:t>
            </a:r>
            <a:endParaRPr lang="en-US" dirty="0"/>
          </a:p>
          <a:p>
            <a:r>
              <a:rPr lang="en-US" dirty="0" err="1"/>
              <a:t>Mesygna</a:t>
            </a:r>
            <a:endParaRPr lang="en-US" dirty="0"/>
          </a:p>
          <a:p>
            <a:r>
              <a:rPr lang="en-US" dirty="0" err="1"/>
              <a:t>Norygnon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Dosis</a:t>
            </a:r>
            <a:r>
              <a:rPr lang="en-US" dirty="0"/>
              <a:t> : 1 vial/1 ampul per </a:t>
            </a:r>
            <a:r>
              <a:rPr lang="en-US" dirty="0" err="1"/>
              <a:t>injeksi</a:t>
            </a:r>
            <a:r>
              <a:rPr lang="en-US" dirty="0"/>
              <a:t> IM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5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</a:t>
            </a:r>
            <a:r>
              <a:rPr lang="en-US" dirty="0" err="1"/>
              <a:t>haid</a:t>
            </a:r>
            <a:endParaRPr lang="en-ID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ADD83D-7685-4C29-9095-EF277F047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148" name="Picture 4" descr="Cyclofem 1 bulan | Shopee Indonesia">
            <a:extLst>
              <a:ext uri="{FF2B5EF4-FFF2-40B4-BE49-F238E27FC236}">
                <a16:creationId xmlns:a16="http://schemas.microsoft.com/office/drawing/2014/main" id="{6ED0E70D-8048-4AB7-AA8C-AD4AE3C05078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76" y="1720389"/>
            <a:ext cx="2100724" cy="210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ESIGYNA X 1 AMP – Mi Patria">
            <a:extLst>
              <a:ext uri="{FF2B5EF4-FFF2-40B4-BE49-F238E27FC236}">
                <a16:creationId xmlns:a16="http://schemas.microsoft.com/office/drawing/2014/main" id="{4F6DFFBE-B781-4EAD-A152-597BAB8BA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21113"/>
            <a:ext cx="2703990" cy="270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NORIGYNON – Chamalt Pharmacy">
            <a:extLst>
              <a:ext uri="{FF2B5EF4-FFF2-40B4-BE49-F238E27FC236}">
                <a16:creationId xmlns:a16="http://schemas.microsoft.com/office/drawing/2014/main" id="{9FF501F7-F9D8-4A45-8A00-78D021B88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501" y="2627790"/>
            <a:ext cx="2924008" cy="178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101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698843-FB77-476D-AFB2-C7A688F9F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338262"/>
            <a:ext cx="113538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862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17E1B-393F-48B6-BC12-CFCFE0D5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Alat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Rahim (AKDR)</a:t>
            </a:r>
            <a:br>
              <a:rPr lang="en-US" dirty="0"/>
            </a:br>
            <a:r>
              <a:rPr lang="en-US" dirty="0"/>
              <a:t>Intra Uterine Device (IUD)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89A31-8FD5-412D-926D-F7F497852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Meksnisme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IUD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E78F1-286F-4F35-BBCB-A8E9F57808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Reaksi</a:t>
            </a:r>
            <a:r>
              <a:rPr lang="en-US" dirty="0"/>
              <a:t> </a:t>
            </a:r>
            <a:r>
              <a:rPr lang="en-US" dirty="0" err="1"/>
              <a:t>peradangan</a:t>
            </a:r>
            <a:r>
              <a:rPr lang="en-US" dirty="0"/>
              <a:t> endometrium yang </a:t>
            </a:r>
            <a:r>
              <a:rPr lang="en-US" dirty="0" err="1"/>
              <a:t>disertai</a:t>
            </a:r>
            <a:r>
              <a:rPr lang="en-US" dirty="0"/>
              <a:t> </a:t>
            </a:r>
            <a:r>
              <a:rPr lang="en-US" dirty="0" err="1"/>
              <a:t>serbukan</a:t>
            </a:r>
            <a:r>
              <a:rPr lang="en-US" dirty="0"/>
              <a:t> </a:t>
            </a:r>
            <a:r>
              <a:rPr lang="en-US" dirty="0" err="1"/>
              <a:t>leukosit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menghancurkan</a:t>
            </a:r>
            <a:r>
              <a:rPr lang="en-US" dirty="0"/>
              <a:t> </a:t>
            </a:r>
            <a:r>
              <a:rPr lang="en-US" dirty="0" err="1"/>
              <a:t>blastokista</a:t>
            </a:r>
            <a:r>
              <a:rPr lang="en-ID" dirty="0"/>
              <a:t> </a:t>
            </a:r>
            <a:r>
              <a:rPr lang="en-ID" dirty="0" err="1"/>
              <a:t>atau</a:t>
            </a:r>
            <a:r>
              <a:rPr lang="en-ID" dirty="0"/>
              <a:t> </a:t>
            </a:r>
            <a:r>
              <a:rPr lang="en-ID" dirty="0" err="1"/>
              <a:t>sperma</a:t>
            </a:r>
            <a:endParaRPr lang="en-ID" dirty="0"/>
          </a:p>
          <a:p>
            <a:r>
              <a:rPr lang="en-ID" dirty="0" err="1"/>
              <a:t>Peningkatan</a:t>
            </a:r>
            <a:r>
              <a:rPr lang="en-ID" dirty="0"/>
              <a:t> </a:t>
            </a:r>
            <a:r>
              <a:rPr lang="en-ID" dirty="0" err="1"/>
              <a:t>kontraksi</a:t>
            </a:r>
            <a:r>
              <a:rPr lang="en-ID" dirty="0"/>
              <a:t> uterus </a:t>
            </a:r>
            <a:r>
              <a:rPr lang="en-ID" dirty="0" err="1"/>
              <a:t>menghalangi</a:t>
            </a:r>
            <a:r>
              <a:rPr lang="en-ID" dirty="0"/>
              <a:t> </a:t>
            </a:r>
            <a:r>
              <a:rPr lang="en-ID" dirty="0" err="1"/>
              <a:t>nidasi</a:t>
            </a:r>
            <a:endParaRPr lang="en-ID" dirty="0"/>
          </a:p>
          <a:p>
            <a:r>
              <a:rPr lang="en-ID" dirty="0" err="1"/>
              <a:t>Peningkatan</a:t>
            </a:r>
            <a:r>
              <a:rPr lang="en-ID" dirty="0"/>
              <a:t> PG pada uterus</a:t>
            </a:r>
          </a:p>
          <a:p>
            <a:r>
              <a:rPr lang="en-ID" dirty="0" err="1"/>
              <a:t>Ionisasi</a:t>
            </a:r>
            <a:r>
              <a:rPr lang="en-ID" dirty="0"/>
              <a:t> </a:t>
            </a:r>
            <a:r>
              <a:rPr lang="en-ID" dirty="0" err="1"/>
              <a:t>sperma</a:t>
            </a:r>
            <a:r>
              <a:rPr lang="en-ID" dirty="0"/>
              <a:t> oleh </a:t>
            </a:r>
            <a:r>
              <a:rPr lang="en-ID" dirty="0" err="1"/>
              <a:t>tembaga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ABADCB-EDE5-4BFD-8CC7-16D4E8F64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7170" name="Picture 2" descr="IUD sebagai Pilihan Alat Kontrasepsi Efektif - Klinik Fertilitas SamMarie  Wijaya">
            <a:extLst>
              <a:ext uri="{FF2B5EF4-FFF2-40B4-BE49-F238E27FC236}">
                <a16:creationId xmlns:a16="http://schemas.microsoft.com/office/drawing/2014/main" id="{48D3110F-593B-4DF1-8083-B31182E7157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426" y="2662553"/>
            <a:ext cx="4864524" cy="333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309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17E1B-393F-48B6-BC12-CFCFE0D5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Alat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Rahim (AKDR)</a:t>
            </a:r>
            <a:br>
              <a:rPr lang="en-US" dirty="0"/>
            </a:br>
            <a:r>
              <a:rPr lang="en-US" dirty="0"/>
              <a:t>Intra Uterine Device (IUD)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89A31-8FD5-412D-926D-F7F497852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Jenis-Jenis</a:t>
            </a:r>
            <a:r>
              <a:rPr lang="en-US" dirty="0"/>
              <a:t> IUD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E78F1-286F-4F35-BBCB-A8E9F57808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Linear </a:t>
            </a:r>
            <a:r>
              <a:rPr lang="en-US" dirty="0" err="1"/>
              <a:t>terbuka</a:t>
            </a:r>
            <a:r>
              <a:rPr lang="en-US" dirty="0"/>
              <a:t> : </a:t>
            </a:r>
            <a:r>
              <a:rPr lang="en-US" b="1" dirty="0"/>
              <a:t>Lippes loop</a:t>
            </a:r>
            <a:r>
              <a:rPr lang="en-US" dirty="0"/>
              <a:t>, </a:t>
            </a:r>
            <a:r>
              <a:rPr lang="en-US" dirty="0" err="1"/>
              <a:t>Sef</a:t>
            </a:r>
            <a:r>
              <a:rPr lang="en-US" dirty="0"/>
              <a:t>-T-coil, </a:t>
            </a:r>
            <a:r>
              <a:rPr lang="en-US" dirty="0" err="1"/>
              <a:t>Delkon</a:t>
            </a:r>
            <a:r>
              <a:rPr lang="en-US" dirty="0"/>
              <a:t> shield, Cu-7, Cu-t, Spring coil, Margulies spinal</a:t>
            </a:r>
          </a:p>
          <a:p>
            <a:r>
              <a:rPr lang="en-US" dirty="0" err="1"/>
              <a:t>Tertutup</a:t>
            </a:r>
            <a:r>
              <a:rPr lang="en-US" dirty="0"/>
              <a:t> : Ota ring, Antigen F, Ragab ring, </a:t>
            </a:r>
            <a:r>
              <a:rPr lang="en-US" dirty="0" err="1"/>
              <a:t>Cincin</a:t>
            </a:r>
            <a:r>
              <a:rPr lang="en-US" dirty="0"/>
              <a:t> </a:t>
            </a:r>
            <a:r>
              <a:rPr lang="en-US" dirty="0" err="1"/>
              <a:t>Gravenberg</a:t>
            </a:r>
            <a:r>
              <a:rPr lang="en-US" dirty="0"/>
              <a:t>, </a:t>
            </a:r>
            <a:r>
              <a:rPr lang="en-US" dirty="0" err="1"/>
              <a:t>cincin</a:t>
            </a:r>
            <a:r>
              <a:rPr lang="en-US" dirty="0"/>
              <a:t> Hall-stone, </a:t>
            </a:r>
            <a:r>
              <a:rPr lang="en-US" dirty="0" err="1"/>
              <a:t>Birnberg</a:t>
            </a:r>
            <a:r>
              <a:rPr lang="en-US" dirty="0"/>
              <a:t> bow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ABADCB-EDE5-4BFD-8CC7-16D4E8F64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Lippes Loop (1960), TCu380A (1980), </a:t>
            </a:r>
            <a:r>
              <a:rPr lang="en-US" dirty="0" err="1"/>
              <a:t>GyneFix</a:t>
            </a:r>
            <a:r>
              <a:rPr lang="en-US" dirty="0"/>
              <a:t>-mini (2000).(Kiri-</a:t>
            </a:r>
            <a:r>
              <a:rPr lang="en-US" dirty="0" err="1"/>
              <a:t>kanan</a:t>
            </a:r>
            <a:r>
              <a:rPr lang="en-US" dirty="0"/>
              <a:t>)</a:t>
            </a:r>
            <a:endParaRPr lang="en-ID" dirty="0"/>
          </a:p>
        </p:txBody>
      </p:sp>
      <p:pic>
        <p:nvPicPr>
          <p:cNvPr id="8194" name="Picture 2" descr="Three generations of IUD (left to right), Lippes Loop (1960), TCu380A... |  Download Scientific Diagram">
            <a:extLst>
              <a:ext uri="{FF2B5EF4-FFF2-40B4-BE49-F238E27FC236}">
                <a16:creationId xmlns:a16="http://schemas.microsoft.com/office/drawing/2014/main" id="{F1BA1924-9C2A-4976-9DA0-127D4521A5F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267" y="2505075"/>
            <a:ext cx="3670262" cy="367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96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17E1B-393F-48B6-BC12-CFCFE0D5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Alat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Rahim (AKDR)</a:t>
            </a:r>
            <a:br>
              <a:rPr lang="en-US" dirty="0"/>
            </a:br>
            <a:r>
              <a:rPr lang="en-US" dirty="0"/>
              <a:t>Intra Uterine Device (IUD)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89A31-8FD5-412D-926D-F7F497852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Keuntungan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E78F1-286F-4F35-BBCB-A8E9F57808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butuh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pemasangan</a:t>
            </a:r>
            <a:endParaRPr lang="en-US" dirty="0"/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sistemik</a:t>
            </a:r>
            <a:endParaRPr lang="en-US" dirty="0"/>
          </a:p>
          <a:p>
            <a:r>
              <a:rPr lang="en-US" dirty="0" err="1"/>
              <a:t>Ekonomis</a:t>
            </a:r>
            <a:endParaRPr lang="en-US" dirty="0"/>
          </a:p>
          <a:p>
            <a:r>
              <a:rPr lang="en-US" dirty="0" err="1"/>
              <a:t>Efektivitas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tinggi</a:t>
            </a:r>
            <a:endParaRPr lang="en-US" dirty="0"/>
          </a:p>
          <a:p>
            <a:r>
              <a:rPr lang="en-US" dirty="0"/>
              <a:t>Reversible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ABADCB-EDE5-4BFD-8CC7-16D4E8F64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Samping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A86E9-6454-4EA8-986E-F5A6EC8C0BB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Perdarahan</a:t>
            </a:r>
            <a:endParaRPr lang="en-US" dirty="0"/>
          </a:p>
          <a:p>
            <a:r>
              <a:rPr lang="en-US" dirty="0"/>
              <a:t>Rasa </a:t>
            </a:r>
            <a:r>
              <a:rPr lang="en-US" dirty="0" err="1"/>
              <a:t>nyeri</a:t>
            </a:r>
            <a:r>
              <a:rPr lang="en-US" dirty="0"/>
              <a:t> dan </a:t>
            </a:r>
            <a:r>
              <a:rPr lang="en-US" dirty="0" err="1"/>
              <a:t>kejang</a:t>
            </a:r>
            <a:r>
              <a:rPr lang="en-US" dirty="0"/>
              <a:t> di </a:t>
            </a:r>
            <a:r>
              <a:rPr lang="en-US" dirty="0" err="1"/>
              <a:t>perut</a:t>
            </a:r>
            <a:endParaRPr lang="en-US" dirty="0"/>
          </a:p>
          <a:p>
            <a:r>
              <a:rPr lang="en-US" dirty="0" err="1"/>
              <a:t>Gangguan</a:t>
            </a:r>
            <a:r>
              <a:rPr lang="en-US" dirty="0"/>
              <a:t> pada </a:t>
            </a:r>
            <a:r>
              <a:rPr lang="en-US" dirty="0" err="1"/>
              <a:t>suami</a:t>
            </a:r>
            <a:endParaRPr lang="en-US" dirty="0"/>
          </a:p>
          <a:p>
            <a:r>
              <a:rPr lang="en-US" dirty="0" err="1"/>
              <a:t>Ekspulsi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Komplikasi</a:t>
            </a:r>
            <a:r>
              <a:rPr lang="en-US" dirty="0"/>
              <a:t> : </a:t>
            </a:r>
            <a:r>
              <a:rPr lang="en-US" dirty="0" err="1"/>
              <a:t>Infeksi</a:t>
            </a:r>
            <a:r>
              <a:rPr lang="en-US" dirty="0"/>
              <a:t>, </a:t>
            </a:r>
            <a:r>
              <a:rPr lang="en-US" dirty="0" err="1"/>
              <a:t>perforasi,kehamilan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324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17E1B-393F-48B6-BC12-CFCFE0D5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Alat </a:t>
            </a:r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Rahim (AKDR)</a:t>
            </a:r>
            <a:br>
              <a:rPr lang="en-US" dirty="0"/>
            </a:br>
            <a:r>
              <a:rPr lang="en-US" dirty="0"/>
              <a:t>Intra Uterine Device (IUD)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89A31-8FD5-412D-926D-F7F497852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Keuntungan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E78F1-286F-4F35-BBCB-A8E9F57808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butuh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pemasangan</a:t>
            </a:r>
            <a:endParaRPr lang="en-US" dirty="0"/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sistemik</a:t>
            </a:r>
            <a:endParaRPr lang="en-US" dirty="0"/>
          </a:p>
          <a:p>
            <a:r>
              <a:rPr lang="en-US" dirty="0" err="1"/>
              <a:t>Ekonomis</a:t>
            </a:r>
            <a:endParaRPr lang="en-US" dirty="0"/>
          </a:p>
          <a:p>
            <a:r>
              <a:rPr lang="en-US" dirty="0" err="1"/>
              <a:t>Efektivitas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tinggi</a:t>
            </a:r>
            <a:endParaRPr lang="en-US" dirty="0"/>
          </a:p>
          <a:p>
            <a:r>
              <a:rPr lang="en-US" dirty="0"/>
              <a:t>Reversible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ABADCB-EDE5-4BFD-8CC7-16D4E8F642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Samping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A86E9-6454-4EA8-986E-F5A6EC8C0BB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Perdarahan</a:t>
            </a:r>
            <a:endParaRPr lang="en-US" dirty="0"/>
          </a:p>
          <a:p>
            <a:r>
              <a:rPr lang="en-US" dirty="0"/>
              <a:t>Rasa </a:t>
            </a:r>
            <a:r>
              <a:rPr lang="en-US" dirty="0" err="1"/>
              <a:t>nyeri</a:t>
            </a:r>
            <a:r>
              <a:rPr lang="en-US" dirty="0"/>
              <a:t> dan </a:t>
            </a:r>
            <a:r>
              <a:rPr lang="en-US" dirty="0" err="1"/>
              <a:t>kejang</a:t>
            </a:r>
            <a:r>
              <a:rPr lang="en-US" dirty="0"/>
              <a:t> di </a:t>
            </a:r>
            <a:r>
              <a:rPr lang="en-US" dirty="0" err="1"/>
              <a:t>perut</a:t>
            </a:r>
            <a:endParaRPr lang="en-US" dirty="0"/>
          </a:p>
          <a:p>
            <a:r>
              <a:rPr lang="en-US" dirty="0" err="1"/>
              <a:t>Gangguan</a:t>
            </a:r>
            <a:r>
              <a:rPr lang="en-US" dirty="0"/>
              <a:t> pada </a:t>
            </a:r>
            <a:r>
              <a:rPr lang="en-US" dirty="0" err="1"/>
              <a:t>suami</a:t>
            </a:r>
            <a:endParaRPr lang="en-US" dirty="0"/>
          </a:p>
          <a:p>
            <a:r>
              <a:rPr lang="en-US" dirty="0" err="1"/>
              <a:t>Ekspulsi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Komplikasi</a:t>
            </a:r>
            <a:r>
              <a:rPr lang="en-US" dirty="0"/>
              <a:t> : </a:t>
            </a:r>
            <a:r>
              <a:rPr lang="en-US" dirty="0" err="1"/>
              <a:t>Infeksi</a:t>
            </a:r>
            <a:r>
              <a:rPr lang="en-US" dirty="0"/>
              <a:t>, </a:t>
            </a:r>
            <a:r>
              <a:rPr lang="en-US" dirty="0" err="1"/>
              <a:t>perforasi,kehamilan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6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F1303-799E-49BB-B9F0-B8775EED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Mantap</a:t>
            </a:r>
            <a:r>
              <a:rPr lang="en-US" dirty="0"/>
              <a:t> (</a:t>
            </a:r>
            <a:r>
              <a:rPr lang="en-US" dirty="0" err="1"/>
              <a:t>Sterilisasi</a:t>
            </a:r>
            <a:r>
              <a:rPr lang="en-US" dirty="0"/>
              <a:t>)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9D7D1-25E1-45A3-A304-9700B3E8D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Keuntungan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B678F-5E69-46AF-B59C-B0581FE4FB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Tindakan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sekali</a:t>
            </a:r>
            <a:endParaRPr lang="en-US" dirty="0"/>
          </a:p>
          <a:p>
            <a:r>
              <a:rPr lang="en-US" dirty="0" err="1"/>
              <a:t>Efektivitas</a:t>
            </a:r>
            <a:r>
              <a:rPr lang="en-US" dirty="0"/>
              <a:t> 100% (</a:t>
            </a:r>
            <a:r>
              <a:rPr lang="en-US" dirty="0" err="1"/>
              <a:t>hampir</a:t>
            </a:r>
            <a:r>
              <a:rPr lang="en-US" dirty="0"/>
              <a:t>)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libido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kegagalan</a:t>
            </a:r>
            <a:r>
              <a:rPr lang="en-US" dirty="0"/>
              <a:t> di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pasien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kontraindikasi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5C9CFC-2954-4E90-AF34-2605ECB5C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Kerugian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3FCBBC-C181-4C68-B140-A98F3C0DB27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Irreversibel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Komplikasi</a:t>
            </a:r>
            <a:r>
              <a:rPr lang="en-US" dirty="0"/>
              <a:t> : </a:t>
            </a:r>
            <a:r>
              <a:rPr lang="en-US" dirty="0" err="1"/>
              <a:t>infeksi</a:t>
            </a:r>
            <a:r>
              <a:rPr lang="en-US" dirty="0"/>
              <a:t>, Hematoma, Rasa </a:t>
            </a:r>
            <a:r>
              <a:rPr lang="en-US" dirty="0" err="1"/>
              <a:t>nyeri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83156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F1303-799E-49BB-B9F0-B8775EED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Mantap</a:t>
            </a:r>
            <a:r>
              <a:rPr lang="en-US" dirty="0"/>
              <a:t> (</a:t>
            </a:r>
            <a:r>
              <a:rPr lang="en-US" dirty="0" err="1"/>
              <a:t>Sterilisasi</a:t>
            </a:r>
            <a:r>
              <a:rPr lang="en-US" dirty="0"/>
              <a:t>)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9D7D1-25E1-45A3-A304-9700B3E8D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Perempuan</a:t>
            </a:r>
            <a:endParaRPr lang="en-ID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B678F-5E69-46AF-B59C-B0581FE4FB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Pomeroy</a:t>
            </a:r>
          </a:p>
          <a:p>
            <a:r>
              <a:rPr lang="en-US" dirty="0"/>
              <a:t>Irving</a:t>
            </a:r>
          </a:p>
          <a:p>
            <a:r>
              <a:rPr lang="en-US" dirty="0" err="1"/>
              <a:t>Aldrige</a:t>
            </a:r>
            <a:endParaRPr lang="en-US" dirty="0"/>
          </a:p>
          <a:p>
            <a:r>
              <a:rPr lang="en-US" dirty="0"/>
              <a:t>Uchida</a:t>
            </a:r>
          </a:p>
          <a:p>
            <a:r>
              <a:rPr lang="en-US" dirty="0" err="1"/>
              <a:t>Kroener</a:t>
            </a:r>
            <a:endParaRPr lang="en-US" dirty="0"/>
          </a:p>
          <a:p>
            <a:r>
              <a:rPr lang="en-US" dirty="0" err="1"/>
              <a:t>Madlener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5C9CFC-2954-4E90-AF34-2605ECB5C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Laki-Laki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3FCBBC-C181-4C68-B140-A98F3C0DB27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Vasektomi</a:t>
            </a:r>
            <a:endParaRPr lang="en-US" dirty="0"/>
          </a:p>
          <a:p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steril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8-12 kali </a:t>
            </a:r>
            <a:r>
              <a:rPr lang="en-US" dirty="0" err="1"/>
              <a:t>ejakulasi</a:t>
            </a:r>
            <a:r>
              <a:rPr lang="en-US" dirty="0"/>
              <a:t> post </a:t>
            </a:r>
            <a:r>
              <a:rPr lang="en-US" dirty="0" err="1"/>
              <a:t>operasi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66876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59EC2-E630-4A30-8CDD-325F704F2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–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	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F50D0-BA17-4DA4-9F4A-3B52B350E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 Hormonal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A2B28-3BD1-4348-8DBA-592217B582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/</a:t>
            </a:r>
            <a:r>
              <a:rPr lang="en-US" dirty="0" err="1"/>
              <a:t>obat</a:t>
            </a:r>
            <a:endParaRPr lang="en-US" dirty="0"/>
          </a:p>
          <a:p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laki</a:t>
            </a:r>
            <a:r>
              <a:rPr lang="en-US" dirty="0"/>
              <a:t>- </a:t>
            </a:r>
            <a:r>
              <a:rPr lang="en-US" dirty="0" err="1"/>
              <a:t>laki</a:t>
            </a:r>
            <a:endParaRPr lang="en-US" dirty="0"/>
          </a:p>
          <a:p>
            <a:r>
              <a:rPr lang="en-ID" dirty="0" err="1"/>
              <a:t>Kontrasepsi</a:t>
            </a:r>
            <a:r>
              <a:rPr lang="en-ID" dirty="0"/>
              <a:t> </a:t>
            </a:r>
            <a:r>
              <a:rPr lang="en-ID" dirty="0" err="1"/>
              <a:t>sederhana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perempuan</a:t>
            </a:r>
            <a:endParaRPr lang="en-ID" dirty="0"/>
          </a:p>
          <a:p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CFA958-2B93-4DA9-8499-6E7039048D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Kontrasepsi</a:t>
            </a:r>
            <a:r>
              <a:rPr lang="en-US" dirty="0"/>
              <a:t> Hormonal</a:t>
            </a:r>
            <a:endParaRPr lang="en-I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DD8051-356D-42D5-ABB9-10AA6ABB94F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Pil</a:t>
            </a:r>
            <a:endParaRPr lang="en-US" dirty="0"/>
          </a:p>
          <a:p>
            <a:r>
              <a:rPr lang="en-US" dirty="0" err="1"/>
              <a:t>Suntikan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5766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92EA6E7-A385-4298-9A4F-6105FB51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/</a:t>
            </a:r>
            <a:r>
              <a:rPr lang="en-US" dirty="0" err="1"/>
              <a:t>obat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Senggama</a:t>
            </a:r>
            <a:r>
              <a:rPr lang="en-US" dirty="0"/>
              <a:t> </a:t>
            </a:r>
            <a:r>
              <a:rPr lang="en-US" dirty="0" err="1"/>
              <a:t>Terputus</a:t>
            </a:r>
            <a:r>
              <a:rPr lang="en-US" dirty="0"/>
              <a:t> (</a:t>
            </a:r>
            <a:r>
              <a:rPr lang="en-US" dirty="0" err="1"/>
              <a:t>Koitus</a:t>
            </a:r>
            <a:r>
              <a:rPr lang="en-US" dirty="0"/>
              <a:t> </a:t>
            </a:r>
            <a:r>
              <a:rPr lang="en-US" dirty="0" err="1"/>
              <a:t>Interuptus</a:t>
            </a:r>
            <a:r>
              <a:rPr lang="en-US" dirty="0"/>
              <a:t>)</a:t>
            </a:r>
            <a:endParaRPr lang="en-ID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9D5709A-5A3E-496C-9B8F-C3C197295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Penerikan</a:t>
            </a:r>
            <a:r>
              <a:rPr lang="en-US" dirty="0"/>
              <a:t> penis </a:t>
            </a:r>
            <a:r>
              <a:rPr lang="en-US" dirty="0" err="1"/>
              <a:t>dari</a:t>
            </a:r>
            <a:r>
              <a:rPr lang="en-US" dirty="0"/>
              <a:t> vagina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ejakulasi</a:t>
            </a:r>
            <a:endParaRPr lang="en-US" dirty="0"/>
          </a:p>
          <a:p>
            <a:r>
              <a:rPr lang="en-US" dirty="0" err="1"/>
              <a:t>Efektivitas</a:t>
            </a:r>
            <a:r>
              <a:rPr lang="en-US" dirty="0"/>
              <a:t> yang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berhasil</a:t>
            </a:r>
            <a:endParaRPr lang="en-US" dirty="0"/>
          </a:p>
          <a:p>
            <a:pPr marL="0" indent="0">
              <a:buNone/>
            </a:pPr>
            <a:r>
              <a:rPr lang="en-ID" dirty="0" err="1"/>
              <a:t>Faktor</a:t>
            </a:r>
            <a:r>
              <a:rPr lang="en-ID" dirty="0"/>
              <a:t> </a:t>
            </a:r>
            <a:r>
              <a:rPr lang="en-ID" dirty="0" err="1"/>
              <a:t>Gagal</a:t>
            </a:r>
            <a:endParaRPr lang="en-ID" dirty="0"/>
          </a:p>
          <a:p>
            <a:r>
              <a:rPr lang="en-ID" dirty="0" err="1"/>
              <a:t>Pengeluaran</a:t>
            </a:r>
            <a:r>
              <a:rPr lang="en-ID" dirty="0"/>
              <a:t> air </a:t>
            </a:r>
            <a:r>
              <a:rPr lang="en-ID" dirty="0" err="1"/>
              <a:t>mani</a:t>
            </a:r>
            <a:r>
              <a:rPr lang="en-ID" dirty="0"/>
              <a:t> </a:t>
            </a:r>
            <a:r>
              <a:rPr lang="en-ID" dirty="0" err="1"/>
              <a:t>sebelum</a:t>
            </a:r>
            <a:r>
              <a:rPr lang="en-ID" dirty="0"/>
              <a:t> </a:t>
            </a:r>
            <a:r>
              <a:rPr lang="en-ID" dirty="0" err="1"/>
              <a:t>ejakulasi</a:t>
            </a:r>
            <a:r>
              <a:rPr lang="en-ID" dirty="0"/>
              <a:t> (</a:t>
            </a:r>
            <a:r>
              <a:rPr lang="en-ID" dirty="0" err="1"/>
              <a:t>praejaculatory</a:t>
            </a:r>
            <a:r>
              <a:rPr lang="en-ID" dirty="0"/>
              <a:t> fluid)</a:t>
            </a:r>
          </a:p>
          <a:p>
            <a:r>
              <a:rPr lang="en-ID" dirty="0" err="1"/>
              <a:t>Terlambat</a:t>
            </a:r>
            <a:r>
              <a:rPr lang="en-ID" dirty="0"/>
              <a:t> </a:t>
            </a:r>
            <a:r>
              <a:rPr lang="en-ID" dirty="0" err="1"/>
              <a:t>pengeluaran</a:t>
            </a:r>
            <a:r>
              <a:rPr lang="en-ID" dirty="0"/>
              <a:t> penis </a:t>
            </a:r>
            <a:r>
              <a:rPr lang="en-ID" dirty="0" err="1"/>
              <a:t>dari</a:t>
            </a:r>
            <a:r>
              <a:rPr lang="en-ID" dirty="0"/>
              <a:t> vagina</a:t>
            </a:r>
          </a:p>
          <a:p>
            <a:r>
              <a:rPr lang="en-ID" dirty="0" err="1"/>
              <a:t>Pengeluaran</a:t>
            </a:r>
            <a:r>
              <a:rPr lang="en-ID" dirty="0"/>
              <a:t> semen </a:t>
            </a:r>
            <a:r>
              <a:rPr lang="en-ID" dirty="0" err="1"/>
              <a:t>dekat</a:t>
            </a:r>
            <a:r>
              <a:rPr lang="en-ID" dirty="0"/>
              <a:t> pada vulva (petting)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33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7A57A-A401-4A28-AC9B-DAAA1486C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Pembilasan</a:t>
            </a:r>
            <a:r>
              <a:rPr lang="en-US" dirty="0"/>
              <a:t> </a:t>
            </a:r>
            <a:r>
              <a:rPr lang="en-US" dirty="0" err="1"/>
              <a:t>Pascasenggama</a:t>
            </a:r>
            <a:r>
              <a:rPr lang="en-US" dirty="0"/>
              <a:t> (Postcoital Douche)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200FA-EBFE-4C92-88F9-9432CAD6D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Pembilasan</a:t>
            </a:r>
            <a:r>
              <a:rPr lang="en-US" dirty="0"/>
              <a:t> vagina </a:t>
            </a:r>
            <a:r>
              <a:rPr lang="en-US" dirty="0" err="1"/>
              <a:t>dengan</a:t>
            </a:r>
            <a:r>
              <a:rPr lang="en-US" dirty="0"/>
              <a:t> air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larutan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(</a:t>
            </a:r>
            <a:r>
              <a:rPr lang="en-US" dirty="0" err="1"/>
              <a:t>cuka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lain)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koitus</a:t>
            </a:r>
            <a:endParaRPr lang="en-US" dirty="0"/>
          </a:p>
          <a:p>
            <a:r>
              <a:rPr lang="en-US" dirty="0" err="1"/>
              <a:t>Tujuan</a:t>
            </a:r>
            <a:r>
              <a:rPr lang="en-US" dirty="0"/>
              <a:t> : </a:t>
            </a:r>
            <a:r>
              <a:rPr lang="en-US" dirty="0" err="1"/>
              <a:t>Mengeluarkan</a:t>
            </a:r>
            <a:r>
              <a:rPr lang="en-US" dirty="0"/>
              <a:t> </a:t>
            </a:r>
            <a:r>
              <a:rPr lang="en-US" dirty="0" err="1"/>
              <a:t>sperma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mekanik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vagina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48439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15B60-8E97-4D36-B2EF-0953A3563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Perpanjangan</a:t>
            </a:r>
            <a:r>
              <a:rPr lang="en-US" dirty="0"/>
              <a:t> Masa </a:t>
            </a:r>
            <a:r>
              <a:rPr lang="en-US" dirty="0" err="1"/>
              <a:t>Menyusui</a:t>
            </a:r>
            <a:r>
              <a:rPr lang="en-US" dirty="0"/>
              <a:t> Anak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D09D4-6757-4090-922F-4A4E51896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Efektivitas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ovulasi</a:t>
            </a:r>
            <a:r>
              <a:rPr lang="en-US" dirty="0"/>
              <a:t>  dan </a:t>
            </a:r>
            <a:r>
              <a:rPr lang="en-US" dirty="0" err="1"/>
              <a:t>memperpanjang</a:t>
            </a:r>
            <a:r>
              <a:rPr lang="en-US" dirty="0"/>
              <a:t> </a:t>
            </a:r>
            <a:r>
              <a:rPr lang="en-US" dirty="0" err="1"/>
              <a:t>amenorea</a:t>
            </a:r>
            <a:r>
              <a:rPr lang="en-US" dirty="0"/>
              <a:t> </a:t>
            </a:r>
            <a:r>
              <a:rPr lang="en-US" dirty="0" err="1"/>
              <a:t>perempuan</a:t>
            </a:r>
            <a:endParaRPr lang="en-US" dirty="0"/>
          </a:p>
          <a:p>
            <a:r>
              <a:rPr lang="en-US" dirty="0" err="1"/>
              <a:t>Konsepsi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selagi</a:t>
            </a:r>
            <a:r>
              <a:rPr lang="en-US" dirty="0"/>
              <a:t> </a:t>
            </a:r>
            <a:r>
              <a:rPr lang="en-US" dirty="0" err="1"/>
              <a:t>perempuan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amenorea</a:t>
            </a:r>
            <a:r>
              <a:rPr lang="en-US" dirty="0"/>
              <a:t> dan </a:t>
            </a:r>
            <a:r>
              <a:rPr lang="en-US" dirty="0" err="1"/>
              <a:t>terjadilah</a:t>
            </a:r>
            <a:r>
              <a:rPr lang="en-US" dirty="0"/>
              <a:t> </a:t>
            </a:r>
            <a:r>
              <a:rPr lang="en-US" dirty="0" err="1"/>
              <a:t>kehamilan</a:t>
            </a:r>
            <a:r>
              <a:rPr lang="en-US" dirty="0"/>
              <a:t> Kembali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melahirkan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haid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85071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50AB5-44D1-4891-AB9F-DBD90244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Pantang</a:t>
            </a:r>
            <a:r>
              <a:rPr lang="en-US" dirty="0"/>
              <a:t> </a:t>
            </a:r>
            <a:r>
              <a:rPr lang="en-US" dirty="0" err="1"/>
              <a:t>Berkala</a:t>
            </a:r>
            <a:r>
              <a:rPr lang="en-US" dirty="0"/>
              <a:t> (Rhythm Method)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7DF27-6C7D-48B8-B11C-23952BAFB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62984" cy="4351338"/>
          </a:xfrm>
        </p:spPr>
        <p:txBody>
          <a:bodyPr>
            <a:normAutofit/>
          </a:bodyPr>
          <a:lstStyle/>
          <a:p>
            <a:r>
              <a:rPr lang="en-US" dirty="0" err="1"/>
              <a:t>Menitikberatkan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hamil</a:t>
            </a:r>
            <a:r>
              <a:rPr lang="en-US" dirty="0"/>
              <a:t> pada masa “</a:t>
            </a:r>
            <a:r>
              <a:rPr lang="en-US" dirty="0" err="1"/>
              <a:t>subur</a:t>
            </a:r>
            <a:r>
              <a:rPr lang="en-US" dirty="0"/>
              <a:t>” </a:t>
            </a:r>
            <a:r>
              <a:rPr lang="en-US" dirty="0" err="1"/>
              <a:t>yakni</a:t>
            </a:r>
            <a:r>
              <a:rPr lang="en-US" dirty="0"/>
              <a:t> 48 jam </a:t>
            </a:r>
            <a:r>
              <a:rPr lang="en-US" dirty="0" err="1"/>
              <a:t>sebelum</a:t>
            </a:r>
            <a:r>
              <a:rPr lang="en-US" dirty="0"/>
              <a:t> masa </a:t>
            </a:r>
            <a:r>
              <a:rPr lang="en-US" dirty="0" err="1"/>
              <a:t>ovulasi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24 jam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masal</a:t>
            </a:r>
            <a:r>
              <a:rPr lang="en-US" dirty="0"/>
              <a:t> </a:t>
            </a:r>
            <a:r>
              <a:rPr lang="en-US" dirty="0" err="1"/>
              <a:t>ovulasi</a:t>
            </a:r>
            <a:endParaRPr lang="en-US" dirty="0"/>
          </a:p>
          <a:p>
            <a:r>
              <a:rPr lang="en-ID" dirty="0"/>
              <a:t>Susah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menentukan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 yang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ovulasi</a:t>
            </a:r>
            <a:r>
              <a:rPr lang="en-ID" dirty="0"/>
              <a:t>, </a:t>
            </a:r>
            <a:r>
              <a:rPr lang="en-ID" dirty="0" err="1"/>
              <a:t>harus</a:t>
            </a:r>
            <a:r>
              <a:rPr lang="en-ID" dirty="0"/>
              <a:t> punya </a:t>
            </a:r>
            <a:r>
              <a:rPr lang="en-ID" dirty="0" err="1"/>
              <a:t>catatan</a:t>
            </a:r>
            <a:r>
              <a:rPr lang="en-ID" dirty="0"/>
              <a:t> </a:t>
            </a:r>
            <a:r>
              <a:rPr lang="en-ID" dirty="0" err="1"/>
              <a:t>haid</a:t>
            </a:r>
            <a:r>
              <a:rPr lang="en-ID" dirty="0"/>
              <a:t> </a:t>
            </a:r>
            <a:r>
              <a:rPr lang="en-ID" dirty="0" err="1"/>
              <a:t>selama</a:t>
            </a:r>
            <a:r>
              <a:rPr lang="en-ID" dirty="0"/>
              <a:t> 6 </a:t>
            </a:r>
            <a:r>
              <a:rPr lang="en-ID" dirty="0" err="1"/>
              <a:t>bulan</a:t>
            </a:r>
            <a:r>
              <a:rPr lang="en-ID" dirty="0"/>
              <a:t> </a:t>
            </a:r>
            <a:r>
              <a:rPr lang="en-ID" dirty="0" err="1"/>
              <a:t>hingga</a:t>
            </a:r>
            <a:r>
              <a:rPr lang="en-ID" dirty="0"/>
              <a:t> </a:t>
            </a:r>
            <a:r>
              <a:rPr lang="en-ID" dirty="0" err="1"/>
              <a:t>satu</a:t>
            </a:r>
            <a:r>
              <a:rPr lang="en-ID" dirty="0"/>
              <a:t> </a:t>
            </a:r>
            <a:r>
              <a:rPr lang="en-ID" dirty="0" err="1"/>
              <a:t>tahun</a:t>
            </a:r>
            <a:endParaRPr lang="en-ID" dirty="0"/>
          </a:p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581B3E-E7BF-4ACE-BA59-EA60DAF2F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326" y="1518476"/>
            <a:ext cx="6024658" cy="496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21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5D12D-CBCC-4910-9771-FF9892039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Kontrasepsi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laki</a:t>
            </a:r>
            <a:r>
              <a:rPr lang="en-US" dirty="0"/>
              <a:t>- </a:t>
            </a:r>
            <a:r>
              <a:rPr lang="en-US" dirty="0" err="1"/>
              <a:t>laki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Kondom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3B76D-DBCA-446D-9D88-ABCFB4347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 err="1"/>
              <a:t>Kondom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kontrasepsi</a:t>
            </a:r>
            <a:r>
              <a:rPr lang="en-US" dirty="0"/>
              <a:t> juga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kelamin</a:t>
            </a:r>
            <a:endParaRPr lang="en-US" dirty="0"/>
          </a:p>
          <a:p>
            <a:r>
              <a:rPr lang="en-US" dirty="0" err="1"/>
              <a:t>Kerugian</a:t>
            </a:r>
            <a:r>
              <a:rPr lang="en-US" dirty="0"/>
              <a:t> : </a:t>
            </a:r>
            <a:r>
              <a:rPr lang="en-US" dirty="0" err="1"/>
              <a:t>Penghalang</a:t>
            </a:r>
            <a:r>
              <a:rPr lang="en-US" dirty="0"/>
              <a:t> </a:t>
            </a:r>
            <a:r>
              <a:rPr lang="en-US" dirty="0" err="1"/>
              <a:t>kenikmatan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kondom</a:t>
            </a:r>
            <a:endParaRPr lang="en-US" dirty="0"/>
          </a:p>
          <a:p>
            <a:r>
              <a:rPr lang="en-US" dirty="0" err="1"/>
              <a:t>Efektivitas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kondom</a:t>
            </a:r>
            <a:r>
              <a:rPr lang="en-US" dirty="0"/>
              <a:t> dan </a:t>
            </a:r>
            <a:r>
              <a:rPr lang="en-US" dirty="0" err="1"/>
              <a:t>ketelitian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endParaRPr lang="en-ID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865448-7D37-4449-9C3B-ADE2A2D54F54}"/>
              </a:ext>
            </a:extLst>
          </p:cNvPr>
          <p:cNvSpPr txBox="1">
            <a:spLocks/>
          </p:cNvSpPr>
          <p:nvPr/>
        </p:nvSpPr>
        <p:spPr>
          <a:xfrm>
            <a:off x="6096000" y="1690688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Hal </a:t>
            </a:r>
            <a:r>
              <a:rPr lang="en-US" dirty="0" err="1"/>
              <a:t>yeng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endParaRPr lang="en-US" dirty="0"/>
          </a:p>
          <a:p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kondom</a:t>
            </a:r>
            <a:r>
              <a:rPr lang="en-US" dirty="0"/>
              <a:t> </a:t>
            </a:r>
            <a:r>
              <a:rPr lang="en-US" dirty="0" err="1"/>
              <a:t>terpasang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koitus</a:t>
            </a:r>
            <a:endParaRPr lang="en-US" dirty="0"/>
          </a:p>
          <a:p>
            <a:r>
              <a:rPr lang="en-US" dirty="0"/>
              <a:t>Pasang </a:t>
            </a:r>
            <a:r>
              <a:rPr lang="en-US" dirty="0" err="1"/>
              <a:t>kondom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ereksi</a:t>
            </a:r>
            <a:r>
              <a:rPr lang="en-US" dirty="0"/>
              <a:t>, preputium </a:t>
            </a:r>
            <a:r>
              <a:rPr lang="en-US" dirty="0" err="1"/>
              <a:t>ditarik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endParaRPr lang="en-US" dirty="0"/>
          </a:p>
          <a:p>
            <a:r>
              <a:rPr lang="en-US" dirty="0" err="1"/>
              <a:t>Tinggalkan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di </a:t>
            </a:r>
            <a:r>
              <a:rPr lang="en-US" dirty="0" err="1"/>
              <a:t>depan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penampung</a:t>
            </a:r>
            <a:r>
              <a:rPr lang="en-US" dirty="0"/>
              <a:t> </a:t>
            </a:r>
            <a:r>
              <a:rPr lang="en-US" dirty="0" err="1"/>
              <a:t>sperma</a:t>
            </a:r>
            <a:endParaRPr lang="en-US" dirty="0"/>
          </a:p>
          <a:p>
            <a:r>
              <a:rPr lang="en-US" dirty="0" err="1"/>
              <a:t>Keluarkan</a:t>
            </a:r>
            <a:r>
              <a:rPr lang="en-US" dirty="0"/>
              <a:t> penis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ereksi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16162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C249A-3B1B-4788-8828-C2C85BED4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Kontrasepsi</a:t>
            </a:r>
            <a:r>
              <a:rPr lang="en-ID" dirty="0"/>
              <a:t> </a:t>
            </a:r>
            <a:r>
              <a:rPr lang="en-ID" dirty="0" err="1"/>
              <a:t>sederhana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perempuan</a:t>
            </a:r>
            <a:r>
              <a:rPr lang="en-ID" dirty="0"/>
              <a:t/>
            </a:r>
            <a:br>
              <a:rPr lang="en-ID" dirty="0"/>
            </a:br>
            <a:r>
              <a:rPr lang="en-ID" dirty="0" err="1"/>
              <a:t>Pessarium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A3323-3A44-4669-9545-BD4EC990BD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Diafragma</a:t>
            </a:r>
            <a:r>
              <a:rPr lang="en-US" dirty="0"/>
              <a:t> Vagina</a:t>
            </a:r>
            <a:endParaRPr lang="en-ID" dirty="0"/>
          </a:p>
        </p:txBody>
      </p:sp>
      <p:pic>
        <p:nvPicPr>
          <p:cNvPr id="9220" name="Picture 4" descr="Ini 7 Alat Kontrasepsi Terbaik yang Tidak Bikin Gemuk | BukaReview">
            <a:extLst>
              <a:ext uri="{FF2B5EF4-FFF2-40B4-BE49-F238E27FC236}">
                <a16:creationId xmlns:a16="http://schemas.microsoft.com/office/drawing/2014/main" id="{550C7567-E423-4A07-B68A-7CC056ADE39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7350" y="3628041"/>
            <a:ext cx="2267712" cy="151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3E8A84-F742-4784-8A01-976814A7F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Cervical Cap</a:t>
            </a:r>
            <a:endParaRPr lang="en-ID" dirty="0"/>
          </a:p>
        </p:txBody>
      </p:sp>
      <p:pic>
        <p:nvPicPr>
          <p:cNvPr id="9218" name="Picture 2" descr="Efektivitas Penggunaan Alat Kontrasepsi Kondom Wanita | Popmama.com">
            <a:extLst>
              <a:ext uri="{FF2B5EF4-FFF2-40B4-BE49-F238E27FC236}">
                <a16:creationId xmlns:a16="http://schemas.microsoft.com/office/drawing/2014/main" id="{E75B80A2-1CBC-4EE8-8AEA-47B1DB77330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4675" y="3231575"/>
            <a:ext cx="4395788" cy="230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457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245</TotalTime>
  <Words>1155</Words>
  <Application>Microsoft Office PowerPoint</Application>
  <PresentationFormat>Widescreen</PresentationFormat>
  <Paragraphs>203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Wingdings 3</vt:lpstr>
      <vt:lpstr>Ion</vt:lpstr>
      <vt:lpstr>Kontrasepsi</vt:lpstr>
      <vt:lpstr>Cara Pemilihan Kontrasepsi Rasional dalam KB</vt:lpstr>
      <vt:lpstr>Jenis – Jenis Kontrasepsi </vt:lpstr>
      <vt:lpstr>Kontrasepsi tanpa menggunakan alat/obat Senggama Terputus (Koitus Interuptus)</vt:lpstr>
      <vt:lpstr>Pembilasan Pascasenggama (Postcoital Douche)</vt:lpstr>
      <vt:lpstr>Perpanjangan Masa Menyusui Anak</vt:lpstr>
      <vt:lpstr>Pantang Berkala (Rhythm Method)</vt:lpstr>
      <vt:lpstr>Kontrasepsi sederhana untuk laki- laki Kondom</vt:lpstr>
      <vt:lpstr>Kontrasepsi sederhana untuk perempuan Pessarium</vt:lpstr>
      <vt:lpstr>Kontrasepsi sederhana untuk perempuan Pessarium</vt:lpstr>
      <vt:lpstr>Kontrasepsi Hormonal Pil Kontrasepsi Kombinasi</vt:lpstr>
      <vt:lpstr>Kontrasepsi Hormonal Pil Kontrasepsi Kombinasi</vt:lpstr>
      <vt:lpstr>Kontrasepsi Hormonal Pil Kontrasepsi Kombinasi</vt:lpstr>
      <vt:lpstr>Kontrasepsi Hormonal Pil Kontrasepsi Kombinasi</vt:lpstr>
      <vt:lpstr>Mini-pill (Continous Low Dose Progesterone Pill, atau Prostagen Only Pill)</vt:lpstr>
      <vt:lpstr>Mini-pill (Continous Low Dose Progesterone Pill, atau Prostagen Only Pill)</vt:lpstr>
      <vt:lpstr>Postcoital Contraception (Morning After Pill)</vt:lpstr>
      <vt:lpstr>Postcoital Contraception (Morning After Pill)</vt:lpstr>
      <vt:lpstr>Kontrasepsi  Suntikan (Depo Provera) Suntikan setiap 3 bulan</vt:lpstr>
      <vt:lpstr>Kontrasepsi  Suntikan (Depo Provera) Suntikan setiap 3 bulan</vt:lpstr>
      <vt:lpstr>Suntikan setiap bulan (Monthly Injectible)</vt:lpstr>
      <vt:lpstr>Suntikan setiap bulan (Monthly Injectible)</vt:lpstr>
      <vt:lpstr>PowerPoint Presentation</vt:lpstr>
      <vt:lpstr>Alat Kontrasepsi dalam Rahim (AKDR) Intra Uterine Device (IUD)</vt:lpstr>
      <vt:lpstr>Alat Kontrasepsi dalam Rahim (AKDR) Intra Uterine Device (IUD)</vt:lpstr>
      <vt:lpstr>Alat Kontrasepsi dalam Rahim (AKDR) Intra Uterine Device (IUD)</vt:lpstr>
      <vt:lpstr>Alat Kontrasepsi dalam Rahim (AKDR) Intra Uterine Device (IUD)</vt:lpstr>
      <vt:lpstr>Kontrasepsi Mantap (Sterilisasi)</vt:lpstr>
      <vt:lpstr>Kontrasepsi Mantap (Sterilisasi)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Kontrasepsi</dc:title>
  <dc:creator>Dionisius Ega</dc:creator>
  <cp:lastModifiedBy>irsyadio hadi</cp:lastModifiedBy>
  <cp:revision>34</cp:revision>
  <dcterms:created xsi:type="dcterms:W3CDTF">2021-06-09T22:15:24Z</dcterms:created>
  <dcterms:modified xsi:type="dcterms:W3CDTF">2021-06-10T02:54:12Z</dcterms:modified>
</cp:coreProperties>
</file>