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87" r:id="rId11"/>
    <p:sldId id="265" r:id="rId12"/>
    <p:sldId id="266" r:id="rId13"/>
    <p:sldId id="267" r:id="rId14"/>
    <p:sldId id="269" r:id="rId15"/>
    <p:sldId id="270" r:id="rId16"/>
    <p:sldId id="271" r:id="rId17"/>
    <p:sldId id="272" r:id="rId18"/>
    <p:sldId id="273" r:id="rId19"/>
    <p:sldId id="275" r:id="rId20"/>
    <p:sldId id="276" r:id="rId21"/>
    <p:sldId id="277" r:id="rId22"/>
    <p:sldId id="278" r:id="rId23"/>
    <p:sldId id="286" r:id="rId24"/>
    <p:sldId id="279" r:id="rId25"/>
    <p:sldId id="280" r:id="rId26"/>
    <p:sldId id="281" r:id="rId27"/>
    <p:sldId id="282" r:id="rId28"/>
    <p:sldId id="285" r:id="rId29"/>
    <p:sldId id="284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3854B-33CB-408F-BCE0-8229A992EE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F0178F-1666-4487-A2AC-C299E1198F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6730E1-2559-4D99-945F-1294CC351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CCAB2-7A0B-4ED4-A738-3F54AA454961}" type="datetimeFigureOut">
              <a:rPr lang="en-ID" smtClean="0"/>
              <a:t>10/06/2021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78F58F-8FA3-4EB0-AB6C-EA2F35B7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702D7D-808A-4D3C-97A5-2681EBF99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8FA1A-45EE-46B6-BF2D-66FB2853017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98596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3070F-3EC7-4A17-AE77-47F6862DE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1A5732-EAD7-4579-9BBC-02AB1944E4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EB8D52-3F94-4A63-A80B-8209BD297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CCAB2-7A0B-4ED4-A738-3F54AA454961}" type="datetimeFigureOut">
              <a:rPr lang="en-ID" smtClean="0"/>
              <a:t>10/06/2021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D2D834-A112-4F29-B6FE-CA5451F8B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C75913-6F12-4AC9-9D29-04B740B71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8FA1A-45EE-46B6-BF2D-66FB2853017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11646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8CD303-4CD7-4272-9626-B13DA56B8F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9F45EF-1DFA-437C-B809-539C8AA4A8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65675-26FA-4728-929A-9F18FD775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CCAB2-7A0B-4ED4-A738-3F54AA454961}" type="datetimeFigureOut">
              <a:rPr lang="en-ID" smtClean="0"/>
              <a:t>10/06/2021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87EAEA-8021-48D4-AC66-2B10639C8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33F9D9-C32A-490A-AF6D-074067F37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8FA1A-45EE-46B6-BF2D-66FB2853017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2165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4A659-FC1E-4BAA-A362-2E3C43A46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206778-DF98-4781-B350-85CA91B312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47D9F7-59FE-4BBC-A34E-A75D71E58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CCAB2-7A0B-4ED4-A738-3F54AA454961}" type="datetimeFigureOut">
              <a:rPr lang="en-ID" smtClean="0"/>
              <a:t>10/06/2021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BFA941-F930-459C-8F25-38E04432F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D3FD2D-6F89-4320-860F-EC2761AB1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8FA1A-45EE-46B6-BF2D-66FB2853017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21660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1DC17-2EE6-4AFC-83F2-4C89A5622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E89568-AF0C-4F7C-B880-EAF26ECB90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E015F9-7BF8-4AA1-8576-38D13E599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CCAB2-7A0B-4ED4-A738-3F54AA454961}" type="datetimeFigureOut">
              <a:rPr lang="en-ID" smtClean="0"/>
              <a:t>10/06/2021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E34926-44AD-47BB-90A7-7B399E384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9D578F-36CE-457C-95CA-B086FC448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8FA1A-45EE-46B6-BF2D-66FB2853017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48754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B4C87-0133-44DF-B077-4425B2A78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8227AB-05FB-4545-89B7-B15826BC69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E819F1-00CF-4F28-9447-DCA62B69B4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388B20-61B1-44E6-99FE-6145C887A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CCAB2-7A0B-4ED4-A738-3F54AA454961}" type="datetimeFigureOut">
              <a:rPr lang="en-ID" smtClean="0"/>
              <a:t>10/06/2021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50CB22-0506-4355-802F-42279CE94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F81A99-6541-4D26-B56F-BF54E90AA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8FA1A-45EE-46B6-BF2D-66FB2853017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26490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7C92B-8016-4A50-93C2-9A798521F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C86A62-87BD-4347-ACBF-FC9EED5186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FCEDBC-4FC7-4585-A2D5-8027882841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FE06C6-2913-4104-A277-27442EDE07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0F7F6E-B7D0-4549-B033-4204646074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D30493-B78D-4A64-AF10-492696040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CCAB2-7A0B-4ED4-A738-3F54AA454961}" type="datetimeFigureOut">
              <a:rPr lang="en-ID" smtClean="0"/>
              <a:t>10/06/2021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D8B45A-746F-45A4-ABDC-19C7D6E24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079889-4ED9-46DF-818C-8FC2DE383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8FA1A-45EE-46B6-BF2D-66FB2853017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82675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FB7FA-B001-43BF-8ED7-369D6C942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C6E759-49F8-4D20-8DB1-C99D6F7F7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CCAB2-7A0B-4ED4-A738-3F54AA454961}" type="datetimeFigureOut">
              <a:rPr lang="en-ID" smtClean="0"/>
              <a:t>10/06/2021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36415C-6E60-4707-8144-C0BF9B726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4D9168-C2F4-47F6-AF1F-155BB24A9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8FA1A-45EE-46B6-BF2D-66FB2853017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31394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305351-C216-4415-8690-B7C9FC3EF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CCAB2-7A0B-4ED4-A738-3F54AA454961}" type="datetimeFigureOut">
              <a:rPr lang="en-ID" smtClean="0"/>
              <a:t>10/06/2021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AB9CC3-9EB8-4058-B4AD-4495D0808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D70DB7-8599-4123-95B1-E168A80FF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8FA1A-45EE-46B6-BF2D-66FB2853017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06854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DDC12-E84D-4FCB-B54F-51D1CB742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7AB0D9-2085-41C9-9A62-3ED423B5DB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BC029D-B4B0-461A-9C24-804B22B618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58A92F-6F71-4A8A-ACD1-7489B4309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CCAB2-7A0B-4ED4-A738-3F54AA454961}" type="datetimeFigureOut">
              <a:rPr lang="en-ID" smtClean="0"/>
              <a:t>10/06/2021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8E8CB6-F295-4C14-BA8C-BB7DC28AB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21A8BE-81BE-441E-BEA6-67C1471BE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8FA1A-45EE-46B6-BF2D-66FB2853017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19191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88075-1F2A-46CD-8C8D-FC755D32D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9D1508-DA7C-4CE9-B0B7-FA5E2820BF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D5C62D-E180-466D-A4F4-2A7FE33D7A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4904C4-016A-4E05-9F9B-38E3C48EB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CCAB2-7A0B-4ED4-A738-3F54AA454961}" type="datetimeFigureOut">
              <a:rPr lang="en-ID" smtClean="0"/>
              <a:t>10/06/2021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24111A-9172-4EF3-A13A-15AA46539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1BEEAD-2FE5-457C-BC5B-2B7BCC7AF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8FA1A-45EE-46B6-BF2D-66FB2853017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23369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93259F-5DAF-4DC3-96E6-3CEC3327A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EACF01-022E-4D4D-910B-BEE632AD6B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A0263A-B9D6-4A26-8A1A-9666B88D0D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7CCAB2-7A0B-4ED4-A738-3F54AA454961}" type="datetimeFigureOut">
              <a:rPr lang="en-ID" smtClean="0"/>
              <a:t>10/06/2021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7B7710-ECBE-4AE6-8BD1-CAC5DB27CA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15F80D-6D8D-410F-A429-966698504C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88FA1A-45EE-46B6-BF2D-66FB2853017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94707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4CB70-B504-45FE-85B3-8CDD120BB7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Kontrasepsi</a:t>
            </a:r>
            <a:endParaRPr lang="en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C2004D-5EA0-4AA7-88ED-1734BD82DA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790846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C249A-3B1B-4788-8828-C2C85BED4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Kontrasepsi</a:t>
            </a:r>
            <a:r>
              <a:rPr lang="en-ID" dirty="0"/>
              <a:t> </a:t>
            </a:r>
            <a:r>
              <a:rPr lang="en-ID" dirty="0" err="1"/>
              <a:t>sederhana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perempuan</a:t>
            </a:r>
            <a:br>
              <a:rPr lang="en-ID" dirty="0"/>
            </a:br>
            <a:r>
              <a:rPr lang="en-ID" dirty="0" err="1"/>
              <a:t>Pessarium</a:t>
            </a:r>
            <a:endParaRPr lang="en-ID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1A3323-3A44-4669-9545-BD4EC990BD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Kontraindikasi</a:t>
            </a:r>
            <a:endParaRPr lang="en-ID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E3E8A84-F742-4784-8A01-976814A7F8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/>
              <a:t>Kelemahan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6BB9C-C705-492D-9A3C-F6998FFA5EE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/>
              <a:t>Sistokel</a:t>
            </a:r>
            <a:r>
              <a:rPr lang="en-US" dirty="0"/>
              <a:t> </a:t>
            </a:r>
            <a:r>
              <a:rPr lang="en-US" dirty="0" err="1"/>
              <a:t>berat</a:t>
            </a:r>
            <a:endParaRPr lang="en-US" dirty="0"/>
          </a:p>
          <a:p>
            <a:r>
              <a:rPr lang="en-US" dirty="0"/>
              <a:t>Prolapse uteri</a:t>
            </a:r>
          </a:p>
          <a:p>
            <a:r>
              <a:rPr lang="en-US" dirty="0"/>
              <a:t>Fistula vagina</a:t>
            </a:r>
          </a:p>
          <a:p>
            <a:r>
              <a:rPr lang="en-US" dirty="0" err="1"/>
              <a:t>Hiperantefleksio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hiperretrofleksio</a:t>
            </a:r>
            <a:r>
              <a:rPr lang="en-US" dirty="0"/>
              <a:t> uteri</a:t>
            </a:r>
            <a:endParaRPr lang="en-ID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6F56011-E0BC-43B2-9AC7-BE7B914D907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err="1"/>
              <a:t>Biasanya</a:t>
            </a:r>
            <a:r>
              <a:rPr lang="en-US" dirty="0"/>
              <a:t> Wanita </a:t>
            </a:r>
            <a:r>
              <a:rPr lang="en-US" dirty="0" err="1"/>
              <a:t>terpelajar</a:t>
            </a:r>
            <a:endParaRPr lang="en-US" dirty="0"/>
          </a:p>
          <a:p>
            <a:r>
              <a:rPr lang="en-ID" dirty="0" err="1"/>
              <a:t>Pemakaian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teratur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menyebabkan</a:t>
            </a:r>
            <a:r>
              <a:rPr lang="en-ID" dirty="0"/>
              <a:t> </a:t>
            </a:r>
            <a:r>
              <a:rPr lang="en-ID" dirty="0" err="1"/>
              <a:t>kegagalan</a:t>
            </a:r>
            <a:endParaRPr lang="en-ID" dirty="0"/>
          </a:p>
          <a:p>
            <a:r>
              <a:rPr lang="en-ID" dirty="0"/>
              <a:t>Tingkat </a:t>
            </a:r>
            <a:r>
              <a:rPr lang="en-ID" dirty="0" err="1"/>
              <a:t>kegagalan</a:t>
            </a:r>
            <a:r>
              <a:rPr lang="en-ID" dirty="0"/>
              <a:t>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tinggi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pil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IUD</a:t>
            </a:r>
          </a:p>
        </p:txBody>
      </p:sp>
    </p:spTree>
    <p:extLst>
      <p:ext uri="{BB962C8B-B14F-4D97-AF65-F5344CB8AC3E}">
        <p14:creationId xmlns:p14="http://schemas.microsoft.com/office/powerpoint/2010/main" val="14180389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BA556-73F9-49BE-AAF4-B3EDE35C4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Kontrasepsi</a:t>
            </a:r>
            <a:r>
              <a:rPr lang="en-US" dirty="0"/>
              <a:t> Hormonal</a:t>
            </a:r>
            <a:br>
              <a:rPr lang="en-US" dirty="0"/>
            </a:br>
            <a:r>
              <a:rPr lang="en-US" dirty="0" err="1"/>
              <a:t>Pil</a:t>
            </a:r>
            <a:r>
              <a:rPr lang="en-US" dirty="0"/>
              <a:t> </a:t>
            </a:r>
            <a:r>
              <a:rPr lang="en-US" dirty="0" err="1"/>
              <a:t>Kontrasepsi</a:t>
            </a:r>
            <a:r>
              <a:rPr lang="en-US" dirty="0"/>
              <a:t> </a:t>
            </a:r>
            <a:r>
              <a:rPr lang="en-US" dirty="0" err="1"/>
              <a:t>Kombinasi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00FD3-07DF-4AE8-AFD1-2C97EAF02C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0345" y="6014374"/>
            <a:ext cx="4745855" cy="7770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21 Hari Estrogen + </a:t>
            </a:r>
            <a:r>
              <a:rPr lang="en-US" sz="2000" dirty="0" err="1"/>
              <a:t>Progesteron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7 Hari </a:t>
            </a:r>
            <a:r>
              <a:rPr lang="en-US" sz="2000" dirty="0" err="1"/>
              <a:t>Suspensi</a:t>
            </a:r>
            <a:r>
              <a:rPr lang="en-US" sz="2000" dirty="0"/>
              <a:t> / Placebo</a:t>
            </a:r>
            <a:endParaRPr lang="en-ID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B51463-3B3F-47C6-B61C-431E500E45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432474"/>
            <a:ext cx="4810796" cy="35819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190645C-F5F4-4A6B-BBAA-9EC0AFB4BFCC}"/>
              </a:ext>
            </a:extLst>
          </p:cNvPr>
          <p:cNvSpPr txBox="1">
            <a:spLocks/>
          </p:cNvSpPr>
          <p:nvPr/>
        </p:nvSpPr>
        <p:spPr>
          <a:xfrm>
            <a:off x="990600" y="1978025"/>
            <a:ext cx="10515600" cy="11646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Kandungan : Estrogen sintetik dan Progesteron sintetik</a:t>
            </a:r>
          </a:p>
          <a:p>
            <a:r>
              <a:rPr lang="en-US"/>
              <a:t>Mekanisme Kerja</a:t>
            </a:r>
            <a:endParaRPr lang="en-ID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CDC3F9E-D1EA-4A0A-B661-B9FAEC3AE6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3142695"/>
            <a:ext cx="5257800" cy="2483081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5301373-AD49-43E5-A0E8-A61F5275770D}"/>
              </a:ext>
            </a:extLst>
          </p:cNvPr>
          <p:cNvSpPr txBox="1">
            <a:spLocks/>
          </p:cNvSpPr>
          <p:nvPr/>
        </p:nvSpPr>
        <p:spPr>
          <a:xfrm>
            <a:off x="1197745" y="6013403"/>
            <a:ext cx="4745855" cy="7770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 err="1"/>
              <a:t>Menekan</a:t>
            </a:r>
            <a:r>
              <a:rPr lang="en-US" sz="2000" dirty="0"/>
              <a:t> </a:t>
            </a:r>
            <a:r>
              <a:rPr lang="en-US" sz="2000" dirty="0" err="1"/>
              <a:t>sekresi</a:t>
            </a:r>
            <a:r>
              <a:rPr lang="en-US" sz="2000" dirty="0"/>
              <a:t> LH dan FSH </a:t>
            </a:r>
            <a:r>
              <a:rPr lang="en-US" sz="2000" dirty="0" err="1"/>
              <a:t>maka</a:t>
            </a:r>
            <a:r>
              <a:rPr lang="en-US" sz="2000" dirty="0"/>
              <a:t> </a:t>
            </a:r>
            <a:r>
              <a:rPr lang="en-US" sz="2000" dirty="0" err="1"/>
              <a:t>mencegah</a:t>
            </a:r>
            <a:r>
              <a:rPr lang="en-US" sz="2000" dirty="0"/>
              <a:t> </a:t>
            </a:r>
            <a:r>
              <a:rPr lang="en-US" sz="2000" dirty="0" err="1"/>
              <a:t>ovulasi</a:t>
            </a:r>
            <a:endParaRPr lang="en-ID" sz="2000" dirty="0"/>
          </a:p>
        </p:txBody>
      </p:sp>
    </p:spTree>
    <p:extLst>
      <p:ext uri="{BB962C8B-B14F-4D97-AF65-F5344CB8AC3E}">
        <p14:creationId xmlns:p14="http://schemas.microsoft.com/office/powerpoint/2010/main" val="1000948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BA556-73F9-49BE-AAF4-B3EDE35C4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Kontrasepsi</a:t>
            </a:r>
            <a:r>
              <a:rPr lang="en-US" dirty="0"/>
              <a:t> Hormonal</a:t>
            </a:r>
            <a:br>
              <a:rPr lang="en-US" dirty="0"/>
            </a:br>
            <a:r>
              <a:rPr lang="en-US" dirty="0" err="1"/>
              <a:t>Pil</a:t>
            </a:r>
            <a:r>
              <a:rPr lang="en-US" dirty="0"/>
              <a:t> </a:t>
            </a:r>
            <a:r>
              <a:rPr lang="en-US" dirty="0" err="1"/>
              <a:t>Kontrasepsi</a:t>
            </a:r>
            <a:r>
              <a:rPr lang="en-US" dirty="0"/>
              <a:t> </a:t>
            </a:r>
            <a:r>
              <a:rPr lang="en-US" dirty="0" err="1"/>
              <a:t>Kombinasi</a:t>
            </a:r>
            <a:endParaRPr lang="en-ID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3F26967-AC1B-40E0-B513-63570E9FE7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Keuntungan</a:t>
            </a:r>
            <a:endParaRPr lang="en-ID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0C397FA-550D-4852-BDD9-99B8D2AFF97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/>
              <a:t>Mencegah</a:t>
            </a:r>
            <a:r>
              <a:rPr lang="en-US" dirty="0"/>
              <a:t> </a:t>
            </a:r>
            <a:r>
              <a:rPr lang="en-US" dirty="0" err="1"/>
              <a:t>ovulasi</a:t>
            </a:r>
            <a:endParaRPr lang="en-US" dirty="0"/>
          </a:p>
          <a:p>
            <a:r>
              <a:rPr lang="en-US" dirty="0" err="1"/>
              <a:t>Lendir</a:t>
            </a:r>
            <a:r>
              <a:rPr lang="en-US" dirty="0"/>
              <a:t> </a:t>
            </a:r>
            <a:r>
              <a:rPr lang="en-US" dirty="0" err="1"/>
              <a:t>serviks</a:t>
            </a:r>
            <a:r>
              <a:rPr lang="en-US" dirty="0"/>
              <a:t> uteri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kental</a:t>
            </a:r>
            <a:r>
              <a:rPr lang="en-US" dirty="0"/>
              <a:t> -&gt; </a:t>
            </a:r>
            <a:r>
              <a:rPr lang="en-US" dirty="0" err="1"/>
              <a:t>menghalangi</a:t>
            </a:r>
            <a:r>
              <a:rPr lang="en-US" dirty="0"/>
              <a:t> </a:t>
            </a:r>
            <a:r>
              <a:rPr lang="en-US" dirty="0" err="1"/>
              <a:t>sperma</a:t>
            </a:r>
            <a:r>
              <a:rPr lang="en-US" dirty="0"/>
              <a:t> </a:t>
            </a:r>
            <a:r>
              <a:rPr lang="en-US" dirty="0" err="1"/>
              <a:t>masuk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 err="1"/>
              <a:t>Kontra</a:t>
            </a:r>
            <a:r>
              <a:rPr lang="en-US" dirty="0"/>
              <a:t> </a:t>
            </a:r>
            <a:r>
              <a:rPr lang="en-US" dirty="0" err="1"/>
              <a:t>Indikasi</a:t>
            </a:r>
            <a:endParaRPr lang="en-US" dirty="0"/>
          </a:p>
          <a:p>
            <a:r>
              <a:rPr lang="en-US" dirty="0" err="1"/>
              <a:t>Mutlak</a:t>
            </a:r>
            <a:r>
              <a:rPr lang="en-US" dirty="0"/>
              <a:t> : Endometriosis (tumor </a:t>
            </a:r>
            <a:r>
              <a:rPr lang="en-US" dirty="0" err="1"/>
              <a:t>akibat</a:t>
            </a:r>
            <a:r>
              <a:rPr lang="en-US" dirty="0"/>
              <a:t> estrogen),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hati</a:t>
            </a:r>
            <a:r>
              <a:rPr lang="en-US" dirty="0"/>
              <a:t> (</a:t>
            </a:r>
            <a:r>
              <a:rPr lang="en-US" dirty="0" err="1"/>
              <a:t>akut</a:t>
            </a:r>
            <a:r>
              <a:rPr lang="en-US" dirty="0"/>
              <a:t>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kronis</a:t>
            </a:r>
            <a:r>
              <a:rPr lang="en-US" dirty="0"/>
              <a:t>), Riwayat </a:t>
            </a:r>
            <a:r>
              <a:rPr lang="en-US" dirty="0" err="1"/>
              <a:t>trombo</a:t>
            </a:r>
            <a:r>
              <a:rPr lang="en-US" dirty="0"/>
              <a:t>-emboli, </a:t>
            </a:r>
            <a:r>
              <a:rPr lang="en-US" dirty="0" err="1"/>
              <a:t>kelainan</a:t>
            </a:r>
            <a:r>
              <a:rPr lang="en-US" dirty="0"/>
              <a:t> </a:t>
            </a:r>
            <a:r>
              <a:rPr lang="en-US" dirty="0" err="1"/>
              <a:t>serebro</a:t>
            </a:r>
            <a:r>
              <a:rPr lang="en-US" dirty="0"/>
              <a:t> </a:t>
            </a:r>
            <a:r>
              <a:rPr lang="en-US" dirty="0" err="1"/>
              <a:t>vaskuler</a:t>
            </a:r>
            <a:r>
              <a:rPr lang="en-US" dirty="0"/>
              <a:t>, DM dan </a:t>
            </a:r>
            <a:r>
              <a:rPr lang="en-US" dirty="0" err="1"/>
              <a:t>kehamilan</a:t>
            </a:r>
            <a:endParaRPr lang="en-US" dirty="0"/>
          </a:p>
          <a:p>
            <a:r>
              <a:rPr lang="en-US" dirty="0" err="1"/>
              <a:t>Relatif</a:t>
            </a:r>
            <a:r>
              <a:rPr lang="en-US" dirty="0"/>
              <a:t> : </a:t>
            </a:r>
            <a:r>
              <a:rPr lang="en-US" dirty="0" err="1"/>
              <a:t>Depresi</a:t>
            </a:r>
            <a:r>
              <a:rPr lang="en-US" dirty="0"/>
              <a:t>, </a:t>
            </a:r>
            <a:r>
              <a:rPr lang="en-US" dirty="0" err="1"/>
              <a:t>migrain</a:t>
            </a:r>
            <a:r>
              <a:rPr lang="en-US" dirty="0"/>
              <a:t>, </a:t>
            </a:r>
            <a:r>
              <a:rPr lang="en-US" dirty="0" err="1"/>
              <a:t>mioma</a:t>
            </a:r>
            <a:r>
              <a:rPr lang="en-US" dirty="0"/>
              <a:t> uteri, </a:t>
            </a:r>
            <a:r>
              <a:rPr lang="en-US" dirty="0" err="1"/>
              <a:t>hipertensi</a:t>
            </a:r>
            <a:r>
              <a:rPr lang="en-US" dirty="0"/>
              <a:t>, </a:t>
            </a:r>
            <a:r>
              <a:rPr lang="en-US" dirty="0" err="1"/>
              <a:t>oligomenorea</a:t>
            </a:r>
            <a:r>
              <a:rPr lang="en-US" dirty="0"/>
              <a:t> dan </a:t>
            </a:r>
            <a:r>
              <a:rPr lang="en-US" dirty="0" err="1"/>
              <a:t>amenorea</a:t>
            </a:r>
            <a:r>
              <a:rPr lang="en-US" dirty="0"/>
              <a:t>.(</a:t>
            </a:r>
            <a:r>
              <a:rPr lang="en-US" dirty="0" err="1"/>
              <a:t>diawasi</a:t>
            </a:r>
            <a:r>
              <a:rPr lang="en-US" dirty="0"/>
              <a:t> 3 </a:t>
            </a:r>
            <a:r>
              <a:rPr lang="en-US" dirty="0" err="1"/>
              <a:t>bulan</a:t>
            </a:r>
            <a:r>
              <a:rPr lang="en-US" dirty="0"/>
              <a:t> </a:t>
            </a:r>
            <a:r>
              <a:rPr lang="en-US" dirty="0" err="1"/>
              <a:t>sekali</a:t>
            </a:r>
            <a:r>
              <a:rPr lang="en-US" dirty="0"/>
              <a:t>).</a:t>
            </a:r>
          </a:p>
          <a:p>
            <a:endParaRPr lang="en-ID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5EDCC18-390C-4F2C-94A2-A6983770B7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/>
              <a:t>Efek</a:t>
            </a:r>
            <a:r>
              <a:rPr lang="en-US" dirty="0"/>
              <a:t> </a:t>
            </a:r>
            <a:r>
              <a:rPr lang="en-US" dirty="0" err="1"/>
              <a:t>Samping</a:t>
            </a:r>
            <a:endParaRPr lang="en-ID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A61442D8-E3DF-40F7-AC37-4B6E8181D33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Estrogen : Rasa </a:t>
            </a:r>
            <a:r>
              <a:rPr lang="en-US" dirty="0" err="1"/>
              <a:t>mual</a:t>
            </a:r>
            <a:r>
              <a:rPr lang="en-US" dirty="0"/>
              <a:t>, </a:t>
            </a:r>
            <a:r>
              <a:rPr lang="en-US" dirty="0" err="1"/>
              <a:t>retensi</a:t>
            </a:r>
            <a:r>
              <a:rPr lang="en-US" dirty="0"/>
              <a:t> </a:t>
            </a:r>
            <a:r>
              <a:rPr lang="en-US" dirty="0" err="1"/>
              <a:t>cairan</a:t>
            </a:r>
            <a:r>
              <a:rPr lang="en-US" dirty="0"/>
              <a:t>, </a:t>
            </a:r>
            <a:r>
              <a:rPr lang="en-US" dirty="0" err="1"/>
              <a:t>sakit</a:t>
            </a:r>
            <a:r>
              <a:rPr lang="en-US" dirty="0"/>
              <a:t> </a:t>
            </a:r>
            <a:r>
              <a:rPr lang="en-US" dirty="0" err="1"/>
              <a:t>kepala</a:t>
            </a:r>
            <a:r>
              <a:rPr lang="en-US" dirty="0"/>
              <a:t>, </a:t>
            </a:r>
            <a:r>
              <a:rPr lang="en-US" dirty="0" err="1"/>
              <a:t>nyeri</a:t>
            </a:r>
            <a:r>
              <a:rPr lang="en-US" dirty="0"/>
              <a:t> mammae, fluor albus</a:t>
            </a:r>
          </a:p>
          <a:p>
            <a:r>
              <a:rPr lang="en-US" dirty="0" err="1"/>
              <a:t>Progesteron</a:t>
            </a:r>
            <a:r>
              <a:rPr lang="en-US" dirty="0"/>
              <a:t> : </a:t>
            </a:r>
            <a:r>
              <a:rPr lang="en-US" dirty="0" err="1"/>
              <a:t>perdarahan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teratur</a:t>
            </a:r>
            <a:r>
              <a:rPr lang="en-US" dirty="0"/>
              <a:t>, </a:t>
            </a:r>
            <a:r>
              <a:rPr lang="en-US" dirty="0" err="1"/>
              <a:t>bertambah</a:t>
            </a:r>
            <a:r>
              <a:rPr lang="en-US" dirty="0"/>
              <a:t> </a:t>
            </a:r>
            <a:r>
              <a:rPr lang="en-US" dirty="0" err="1"/>
              <a:t>nafsu</a:t>
            </a:r>
            <a:r>
              <a:rPr lang="en-US" dirty="0"/>
              <a:t> </a:t>
            </a:r>
            <a:r>
              <a:rPr lang="en-US" dirty="0" err="1"/>
              <a:t>makan</a:t>
            </a:r>
            <a:r>
              <a:rPr lang="en-US" dirty="0"/>
              <a:t> dan </a:t>
            </a:r>
            <a:r>
              <a:rPr lang="en-US" dirty="0" err="1"/>
              <a:t>peningkatan</a:t>
            </a:r>
            <a:r>
              <a:rPr lang="en-US" dirty="0"/>
              <a:t> </a:t>
            </a:r>
            <a:r>
              <a:rPr lang="en-US" dirty="0" err="1"/>
              <a:t>berat</a:t>
            </a:r>
            <a:r>
              <a:rPr lang="en-US" dirty="0"/>
              <a:t> badan, </a:t>
            </a:r>
            <a:r>
              <a:rPr lang="en-US" dirty="0" err="1"/>
              <a:t>akne</a:t>
            </a:r>
            <a:r>
              <a:rPr lang="en-US" dirty="0"/>
              <a:t>, </a:t>
            </a:r>
            <a:r>
              <a:rPr lang="en-US" dirty="0" err="1"/>
              <a:t>alopesia</a:t>
            </a:r>
            <a:r>
              <a:rPr lang="en-US" dirty="0"/>
              <a:t>, </a:t>
            </a:r>
            <a:r>
              <a:rPr lang="en-US" dirty="0" err="1"/>
              <a:t>terkadang</a:t>
            </a:r>
            <a:r>
              <a:rPr lang="en-US" dirty="0"/>
              <a:t> </a:t>
            </a:r>
            <a:r>
              <a:rPr lang="en-US" dirty="0" err="1"/>
              <a:t>mamae</a:t>
            </a:r>
            <a:r>
              <a:rPr lang="en-US" dirty="0"/>
              <a:t> </a:t>
            </a:r>
            <a:r>
              <a:rPr lang="en-US" dirty="0" err="1"/>
              <a:t>mengecil</a:t>
            </a:r>
            <a:r>
              <a:rPr lang="en-US" dirty="0"/>
              <a:t>, fluor albus, dan </a:t>
            </a:r>
            <a:r>
              <a:rPr lang="en-US" dirty="0" err="1"/>
              <a:t>hipomenorea</a:t>
            </a:r>
            <a:endParaRPr lang="en-US" dirty="0"/>
          </a:p>
          <a:p>
            <a:r>
              <a:rPr lang="en-US" dirty="0" err="1"/>
              <a:t>Efek</a:t>
            </a:r>
            <a:r>
              <a:rPr lang="en-US" dirty="0"/>
              <a:t> </a:t>
            </a:r>
            <a:r>
              <a:rPr lang="en-US" dirty="0" err="1"/>
              <a:t>samping</a:t>
            </a:r>
            <a:r>
              <a:rPr lang="en-US" dirty="0"/>
              <a:t> </a:t>
            </a:r>
            <a:r>
              <a:rPr lang="en-US" dirty="0" err="1"/>
              <a:t>berat</a:t>
            </a:r>
            <a:r>
              <a:rPr lang="en-US" dirty="0"/>
              <a:t> : </a:t>
            </a:r>
            <a:r>
              <a:rPr lang="en-US" dirty="0" err="1"/>
              <a:t>trombo</a:t>
            </a:r>
            <a:r>
              <a:rPr lang="en-US" dirty="0"/>
              <a:t>-emboli, </a:t>
            </a:r>
            <a:r>
              <a:rPr lang="en-US" dirty="0" err="1"/>
              <a:t>tromboflrbitis</a:t>
            </a:r>
            <a:r>
              <a:rPr lang="en-US" dirty="0"/>
              <a:t>, emboli </a:t>
            </a:r>
            <a:r>
              <a:rPr lang="en-US" dirty="0" err="1"/>
              <a:t>paru-paru</a:t>
            </a:r>
            <a:r>
              <a:rPr lang="en-US" dirty="0"/>
              <a:t>, dan thrombosis </a:t>
            </a:r>
            <a:r>
              <a:rPr lang="en-US" dirty="0" err="1"/>
              <a:t>otak</a:t>
            </a:r>
            <a:r>
              <a:rPr lang="en-US" dirty="0"/>
              <a:t> </a:t>
            </a:r>
            <a:r>
              <a:rPr lang="en-US" dirty="0" err="1"/>
              <a:t>bila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factor </a:t>
            </a:r>
            <a:r>
              <a:rPr lang="en-US" dirty="0" err="1"/>
              <a:t>resiko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5581791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BA556-73F9-49BE-AAF4-B3EDE35C4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Kontrasepsi</a:t>
            </a:r>
            <a:r>
              <a:rPr lang="en-US" dirty="0"/>
              <a:t> Hormonal</a:t>
            </a:r>
            <a:br>
              <a:rPr lang="en-US" dirty="0"/>
            </a:br>
            <a:r>
              <a:rPr lang="en-US" dirty="0" err="1"/>
              <a:t>Pil</a:t>
            </a:r>
            <a:r>
              <a:rPr lang="en-US" dirty="0"/>
              <a:t> </a:t>
            </a:r>
            <a:r>
              <a:rPr lang="en-US" dirty="0" err="1"/>
              <a:t>Kontrasepsi</a:t>
            </a:r>
            <a:r>
              <a:rPr lang="en-US" dirty="0"/>
              <a:t> </a:t>
            </a:r>
            <a:r>
              <a:rPr lang="en-US" dirty="0" err="1"/>
              <a:t>Kombinasi</a:t>
            </a:r>
            <a:endParaRPr lang="en-ID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3F26967-AC1B-40E0-B513-63570E9FE7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Keuntungan</a:t>
            </a:r>
            <a:endParaRPr lang="en-ID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0C397FA-550D-4852-BDD9-99B8D2AFF97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Efektivitas</a:t>
            </a:r>
            <a:r>
              <a:rPr lang="en-US" dirty="0"/>
              <a:t> 95-98%</a:t>
            </a:r>
          </a:p>
          <a:p>
            <a:r>
              <a:rPr lang="en-US" dirty="0" err="1"/>
              <a:t>Frekuensi</a:t>
            </a:r>
            <a:r>
              <a:rPr lang="en-US" dirty="0"/>
              <a:t> </a:t>
            </a:r>
            <a:r>
              <a:rPr lang="en-US" dirty="0" err="1"/>
              <a:t>koitus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diatur</a:t>
            </a:r>
            <a:endParaRPr lang="en-US" dirty="0"/>
          </a:p>
          <a:p>
            <a:r>
              <a:rPr lang="en-US" dirty="0" err="1"/>
              <a:t>Siklus</a:t>
            </a:r>
            <a:r>
              <a:rPr lang="en-US" dirty="0"/>
              <a:t> </a:t>
            </a:r>
            <a:r>
              <a:rPr lang="en-US" dirty="0" err="1"/>
              <a:t>haid</a:t>
            </a:r>
            <a:r>
              <a:rPr lang="en-US" dirty="0"/>
              <a:t> </a:t>
            </a:r>
            <a:r>
              <a:rPr lang="en-US" dirty="0" err="1"/>
              <a:t>jadi</a:t>
            </a:r>
            <a:r>
              <a:rPr lang="en-US" dirty="0"/>
              <a:t> </a:t>
            </a:r>
            <a:r>
              <a:rPr lang="en-US" dirty="0" err="1"/>
              <a:t>teratur</a:t>
            </a:r>
            <a:endParaRPr lang="en-US" dirty="0"/>
          </a:p>
          <a:p>
            <a:r>
              <a:rPr lang="en-US" dirty="0" err="1"/>
              <a:t>Keluhan-keluhan</a:t>
            </a:r>
            <a:r>
              <a:rPr lang="en-US" dirty="0"/>
              <a:t> </a:t>
            </a:r>
            <a:r>
              <a:rPr lang="en-US" dirty="0" err="1"/>
              <a:t>dismenorea</a:t>
            </a:r>
            <a:r>
              <a:rPr lang="en-US" dirty="0"/>
              <a:t> yang primer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berkurang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menghilang</a:t>
            </a:r>
            <a:endParaRPr lang="en-ID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5EDCC18-390C-4F2C-94A2-A6983770B7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/>
              <a:t>Kekurangan</a:t>
            </a:r>
            <a:endParaRPr lang="en-ID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A61442D8-E3DF-40F7-AC37-4B6E8181D33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Pil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diminum</a:t>
            </a:r>
            <a:r>
              <a:rPr lang="en-US" dirty="0"/>
              <a:t> </a:t>
            </a:r>
            <a:r>
              <a:rPr lang="en-US" dirty="0" err="1"/>
              <a:t>tiap</a:t>
            </a:r>
            <a:r>
              <a:rPr lang="en-US" dirty="0"/>
              <a:t> </a:t>
            </a:r>
            <a:r>
              <a:rPr lang="en-US" dirty="0" err="1"/>
              <a:t>hari</a:t>
            </a:r>
            <a:r>
              <a:rPr lang="en-US" dirty="0"/>
              <a:t>. </a:t>
            </a:r>
            <a:r>
              <a:rPr lang="en-US" dirty="0" err="1"/>
              <a:t>Kadang</a:t>
            </a:r>
            <a:r>
              <a:rPr lang="en-US" dirty="0"/>
              <a:t> </a:t>
            </a:r>
            <a:r>
              <a:rPr lang="en-US" dirty="0" err="1"/>
              <a:t>merepotkan</a:t>
            </a:r>
            <a:endParaRPr lang="en-US" dirty="0"/>
          </a:p>
          <a:p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efek</a:t>
            </a:r>
            <a:r>
              <a:rPr lang="en-US" dirty="0"/>
              <a:t> </a:t>
            </a:r>
            <a:r>
              <a:rPr lang="en-US" dirty="0" err="1"/>
              <a:t>samping</a:t>
            </a:r>
            <a:r>
              <a:rPr lang="en-US" dirty="0"/>
              <a:t> </a:t>
            </a:r>
            <a:r>
              <a:rPr lang="en-US" dirty="0" err="1"/>
              <a:t>walau</a:t>
            </a:r>
            <a:r>
              <a:rPr lang="en-US" dirty="0"/>
              <a:t> </a:t>
            </a:r>
            <a:r>
              <a:rPr lang="en-US" dirty="0" err="1"/>
              <a:t>sementara</a:t>
            </a:r>
            <a:endParaRPr lang="en-US" dirty="0"/>
          </a:p>
          <a:p>
            <a:r>
              <a:rPr lang="en-US" dirty="0" err="1"/>
              <a:t>Terkadang</a:t>
            </a:r>
            <a:r>
              <a:rPr lang="en-US" dirty="0"/>
              <a:t> </a:t>
            </a:r>
            <a:r>
              <a:rPr lang="en-US" dirty="0" err="1"/>
              <a:t>setelah</a:t>
            </a:r>
            <a:r>
              <a:rPr lang="en-US" dirty="0"/>
              <a:t> </a:t>
            </a:r>
            <a:r>
              <a:rPr lang="en-US" dirty="0" err="1"/>
              <a:t>berhenti</a:t>
            </a:r>
            <a:r>
              <a:rPr lang="en-US" dirty="0"/>
              <a:t> </a:t>
            </a:r>
            <a:r>
              <a:rPr lang="en-US" dirty="0" err="1"/>
              <a:t>minum</a:t>
            </a:r>
            <a:r>
              <a:rPr lang="en-US" dirty="0"/>
              <a:t> </a:t>
            </a:r>
            <a:r>
              <a:rPr lang="en-US" dirty="0" err="1"/>
              <a:t>pil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timbul</a:t>
            </a:r>
            <a:r>
              <a:rPr lang="en-US" dirty="0"/>
              <a:t> </a:t>
            </a:r>
            <a:r>
              <a:rPr lang="en-US" dirty="0" err="1"/>
              <a:t>amenorea</a:t>
            </a:r>
            <a:r>
              <a:rPr lang="en-US" dirty="0"/>
              <a:t> </a:t>
            </a:r>
            <a:r>
              <a:rPr lang="en-US" dirty="0" err="1"/>
              <a:t>persisten</a:t>
            </a:r>
            <a:endParaRPr lang="en-US" dirty="0"/>
          </a:p>
          <a:p>
            <a:r>
              <a:rPr lang="en-US" dirty="0"/>
              <a:t>Harga yang relative mahal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penduduk</a:t>
            </a:r>
            <a:r>
              <a:rPr lang="en-US" dirty="0"/>
              <a:t> </a:t>
            </a:r>
            <a:r>
              <a:rPr lang="en-US" dirty="0" err="1"/>
              <a:t>tertentu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0725510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BA556-73F9-49BE-AAF4-B3EDE35C4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Kontrasepsi</a:t>
            </a:r>
            <a:r>
              <a:rPr lang="en-US" dirty="0"/>
              <a:t> Hormonal</a:t>
            </a:r>
            <a:br>
              <a:rPr lang="en-US" dirty="0"/>
            </a:br>
            <a:r>
              <a:rPr lang="en-US" dirty="0" err="1"/>
              <a:t>Pil</a:t>
            </a:r>
            <a:r>
              <a:rPr lang="en-US" dirty="0"/>
              <a:t> </a:t>
            </a:r>
            <a:r>
              <a:rPr lang="en-US" dirty="0" err="1"/>
              <a:t>Kontrasepsi</a:t>
            </a:r>
            <a:r>
              <a:rPr lang="en-US" dirty="0"/>
              <a:t> </a:t>
            </a:r>
            <a:r>
              <a:rPr lang="en-US" dirty="0" err="1"/>
              <a:t>Kombinasi</a:t>
            </a:r>
            <a:endParaRPr lang="en-ID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3F26967-AC1B-40E0-B513-63570E9FE7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Sediaan</a:t>
            </a:r>
            <a:endParaRPr lang="en-ID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0C397FA-550D-4852-BDD9-99B8D2AFF9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166743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Pada </a:t>
            </a:r>
            <a:r>
              <a:rPr lang="en-US" dirty="0" err="1"/>
              <a:t>pertama</a:t>
            </a:r>
            <a:r>
              <a:rPr lang="en-US" dirty="0"/>
              <a:t> kali </a:t>
            </a:r>
            <a:r>
              <a:rPr lang="en-US" dirty="0" err="1"/>
              <a:t>dianjurkan</a:t>
            </a:r>
            <a:r>
              <a:rPr lang="en-US" dirty="0"/>
              <a:t> yang </a:t>
            </a:r>
            <a:r>
              <a:rPr lang="en-US" dirty="0" err="1"/>
              <a:t>mengandung</a:t>
            </a:r>
            <a:r>
              <a:rPr lang="en-US" dirty="0"/>
              <a:t> 50 ug (estrogen) mestranol dan 0,1 mg norethindrone (</a:t>
            </a:r>
            <a:r>
              <a:rPr lang="en-US" dirty="0" err="1"/>
              <a:t>progesteron</a:t>
            </a:r>
            <a:r>
              <a:rPr lang="en-US" dirty="0"/>
              <a:t>)</a:t>
            </a:r>
            <a:endParaRPr lang="en-ID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5EDCC18-390C-4F2C-94A2-A6983770B7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Cara </a:t>
            </a:r>
            <a:r>
              <a:rPr lang="en-US" dirty="0" err="1"/>
              <a:t>Pemakaian</a:t>
            </a:r>
            <a:endParaRPr lang="en-ID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A61442D8-E3DF-40F7-AC37-4B6E8181D3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9024" y="2505075"/>
            <a:ext cx="5183188" cy="368458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Satu </a:t>
            </a:r>
            <a:r>
              <a:rPr lang="en-US" dirty="0" err="1"/>
              <a:t>bungkus</a:t>
            </a:r>
            <a:r>
              <a:rPr lang="en-US" dirty="0"/>
              <a:t> 21(</a:t>
            </a:r>
            <a:r>
              <a:rPr lang="en-US" dirty="0" err="1"/>
              <a:t>atau</a:t>
            </a:r>
            <a:r>
              <a:rPr lang="en-US" dirty="0"/>
              <a:t> 22)</a:t>
            </a:r>
          </a:p>
          <a:p>
            <a:pPr marL="0" indent="0">
              <a:buNone/>
            </a:pPr>
            <a:r>
              <a:rPr lang="en-US" dirty="0" err="1"/>
              <a:t>Diminum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hari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– 5 </a:t>
            </a:r>
            <a:r>
              <a:rPr lang="en-US" dirty="0" err="1"/>
              <a:t>haid</a:t>
            </a:r>
            <a:r>
              <a:rPr lang="en-US" dirty="0"/>
              <a:t> </a:t>
            </a:r>
            <a:r>
              <a:rPr lang="en-US" dirty="0" err="1"/>
              <a:t>tiap</a:t>
            </a:r>
            <a:r>
              <a:rPr lang="en-US" dirty="0"/>
              <a:t> </a:t>
            </a:r>
            <a:r>
              <a:rPr lang="en-US" dirty="0" err="1"/>
              <a:t>hari</a:t>
            </a:r>
            <a:r>
              <a:rPr lang="en-US" dirty="0"/>
              <a:t>, </a:t>
            </a:r>
            <a:r>
              <a:rPr lang="en-US" dirty="0" err="1"/>
              <a:t>diminum</a:t>
            </a:r>
            <a:r>
              <a:rPr lang="en-US" dirty="0"/>
              <a:t> </a:t>
            </a:r>
            <a:r>
              <a:rPr lang="en-US" dirty="0" err="1"/>
              <a:t>malam</a:t>
            </a:r>
            <a:r>
              <a:rPr lang="en-US" dirty="0"/>
              <a:t> </a:t>
            </a:r>
            <a:r>
              <a:rPr lang="en-US" dirty="0" err="1"/>
              <a:t>sebelum</a:t>
            </a:r>
            <a:r>
              <a:rPr lang="en-US" dirty="0"/>
              <a:t> </a:t>
            </a:r>
            <a:r>
              <a:rPr lang="en-US" dirty="0" err="1"/>
              <a:t>tidur</a:t>
            </a:r>
            <a:r>
              <a:rPr lang="en-US" dirty="0"/>
              <a:t> </a:t>
            </a:r>
            <a:r>
              <a:rPr lang="en-US" dirty="0" err="1"/>
              <a:t>hingga</a:t>
            </a:r>
            <a:r>
              <a:rPr lang="en-US" dirty="0"/>
              <a:t> </a:t>
            </a:r>
            <a:r>
              <a:rPr lang="en-US" dirty="0" err="1"/>
              <a:t>habis</a:t>
            </a:r>
            <a:r>
              <a:rPr lang="en-US" dirty="0"/>
              <a:t> dan </a:t>
            </a:r>
            <a:r>
              <a:rPr lang="en-US" dirty="0" err="1"/>
              <a:t>diulang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awal</a:t>
            </a:r>
            <a:r>
              <a:rPr lang="en-US" dirty="0"/>
              <a:t>.</a:t>
            </a:r>
          </a:p>
          <a:p>
            <a:r>
              <a:rPr lang="en-US" dirty="0"/>
              <a:t>Satu </a:t>
            </a:r>
            <a:r>
              <a:rPr lang="en-US" dirty="0" err="1"/>
              <a:t>bungkus</a:t>
            </a:r>
            <a:r>
              <a:rPr lang="en-US" dirty="0"/>
              <a:t> 28</a:t>
            </a:r>
          </a:p>
          <a:p>
            <a:pPr marL="0" indent="0">
              <a:buNone/>
            </a:pPr>
            <a:r>
              <a:rPr lang="en-ID" dirty="0" err="1"/>
              <a:t>Dimulai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hari</a:t>
            </a:r>
            <a:r>
              <a:rPr lang="en-ID" dirty="0"/>
              <a:t> </a:t>
            </a:r>
            <a:r>
              <a:rPr lang="en-ID" dirty="0" err="1"/>
              <a:t>pertama</a:t>
            </a:r>
            <a:r>
              <a:rPr lang="en-ID" dirty="0"/>
              <a:t> </a:t>
            </a:r>
            <a:r>
              <a:rPr lang="en-ID" dirty="0" err="1"/>
              <a:t>haid</a:t>
            </a:r>
            <a:r>
              <a:rPr lang="en-ID" dirty="0"/>
              <a:t> </a:t>
            </a:r>
            <a:r>
              <a:rPr lang="en-ID" dirty="0" err="1"/>
              <a:t>diminum</a:t>
            </a:r>
            <a:r>
              <a:rPr lang="en-ID" dirty="0"/>
              <a:t> yang </a:t>
            </a:r>
            <a:r>
              <a:rPr lang="en-ID" dirty="0" err="1"/>
              <a:t>inaktif</a:t>
            </a:r>
            <a:r>
              <a:rPr lang="en-ID" dirty="0"/>
              <a:t> </a:t>
            </a:r>
            <a:r>
              <a:rPr lang="en-ID" dirty="0" err="1"/>
              <a:t>terlebih</a:t>
            </a:r>
            <a:r>
              <a:rPr lang="en-ID" dirty="0"/>
              <a:t> </a:t>
            </a:r>
            <a:r>
              <a:rPr lang="en-ID" dirty="0" err="1"/>
              <a:t>dahulu</a:t>
            </a:r>
            <a:endParaRPr lang="en-US" dirty="0"/>
          </a:p>
        </p:txBody>
      </p:sp>
      <p:pic>
        <p:nvPicPr>
          <p:cNvPr id="2052" name="Picture 4" descr="Pil KB Andalan, Alat Kontrasepsi Paling Tepat untuk Wanita">
            <a:extLst>
              <a:ext uri="{FF2B5EF4-FFF2-40B4-BE49-F238E27FC236}">
                <a16:creationId xmlns:a16="http://schemas.microsoft.com/office/drawing/2014/main" id="{FEBF249E-BD91-4980-A502-996D6C4821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582" y="3832435"/>
            <a:ext cx="3903955" cy="3025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86293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D3C1A-56F9-4C54-9855-DFF51401D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Mini-pill (</a:t>
            </a:r>
            <a:r>
              <a:rPr lang="en-US" dirty="0" err="1"/>
              <a:t>Continous</a:t>
            </a:r>
            <a:r>
              <a:rPr lang="en-US" dirty="0"/>
              <a:t> Low Dose Progesterone Pill,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Prostagen</a:t>
            </a:r>
            <a:r>
              <a:rPr lang="en-US" dirty="0"/>
              <a:t> Only Pill)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651C47-5BE6-4FDA-8C65-18C52B5E8E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Mekanisme</a:t>
            </a:r>
            <a:endParaRPr lang="en-ID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62244C7-BD15-4392-9034-5684E462786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100667" y="2878756"/>
            <a:ext cx="4083892" cy="2915146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975622-AC03-4EC3-BE40-AE8D73966D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51FC172-28A8-45C9-AA83-82764ECD8EA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834848" y="2700546"/>
            <a:ext cx="5183188" cy="1908729"/>
          </a:xfr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0DF9252-5799-47E9-96C3-F0B4C790A547}"/>
              </a:ext>
            </a:extLst>
          </p:cNvPr>
          <p:cNvSpPr/>
          <p:nvPr/>
        </p:nvSpPr>
        <p:spPr>
          <a:xfrm>
            <a:off x="5619565" y="3429000"/>
            <a:ext cx="1988598" cy="13757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601779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D3C1A-56F9-4C54-9855-DFF51401D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Mini-pill (</a:t>
            </a:r>
            <a:r>
              <a:rPr lang="en-US" dirty="0" err="1"/>
              <a:t>Continous</a:t>
            </a:r>
            <a:r>
              <a:rPr lang="en-US" dirty="0"/>
              <a:t> Low Dose Progesterone Pill,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Prostagen</a:t>
            </a:r>
            <a:r>
              <a:rPr lang="en-US" dirty="0"/>
              <a:t> Only Pill)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651C47-5BE6-4FDA-8C65-18C52B5E8E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Mekanisme</a:t>
            </a:r>
            <a:endParaRPr lang="en-ID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975622-AC03-4EC3-BE40-AE8D73966D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51FC172-28A8-45C9-AA83-82764ECD8EA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5834848" y="2700546"/>
            <a:ext cx="5183188" cy="1908729"/>
          </a:xfr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0DF9252-5799-47E9-96C3-F0B4C790A547}"/>
              </a:ext>
            </a:extLst>
          </p:cNvPr>
          <p:cNvSpPr/>
          <p:nvPr/>
        </p:nvSpPr>
        <p:spPr>
          <a:xfrm>
            <a:off x="5619565" y="3429000"/>
            <a:ext cx="1988598" cy="13757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ABFD06-ADCF-48CE-83DA-557ABB06551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/>
              <a:t>Bukan</a:t>
            </a:r>
            <a:r>
              <a:rPr lang="en-US" dirty="0"/>
              <a:t> </a:t>
            </a:r>
            <a:r>
              <a:rPr lang="en-US" dirty="0" err="1"/>
              <a:t>penghambat</a:t>
            </a:r>
            <a:r>
              <a:rPr lang="en-US" dirty="0"/>
              <a:t> </a:t>
            </a:r>
            <a:r>
              <a:rPr lang="en-US" dirty="0" err="1"/>
              <a:t>ovulasi</a:t>
            </a:r>
            <a:endParaRPr lang="en-US" dirty="0"/>
          </a:p>
          <a:p>
            <a:r>
              <a:rPr lang="en-US" dirty="0" err="1"/>
              <a:t>Pengentalan</a:t>
            </a:r>
            <a:r>
              <a:rPr lang="en-US" dirty="0"/>
              <a:t> lender </a:t>
            </a:r>
            <a:r>
              <a:rPr lang="en-US" dirty="0" err="1"/>
              <a:t>servik</a:t>
            </a:r>
            <a:r>
              <a:rPr lang="en-US" dirty="0"/>
              <a:t> -&gt; </a:t>
            </a:r>
            <a:r>
              <a:rPr lang="en-US" dirty="0" err="1"/>
              <a:t>menghalangi</a:t>
            </a:r>
            <a:r>
              <a:rPr lang="en-US" dirty="0"/>
              <a:t> </a:t>
            </a:r>
            <a:r>
              <a:rPr lang="en-US" dirty="0" err="1"/>
              <a:t>pergerakan</a:t>
            </a:r>
            <a:r>
              <a:rPr lang="en-US" dirty="0"/>
              <a:t> </a:t>
            </a:r>
            <a:r>
              <a:rPr lang="en-US" dirty="0" err="1"/>
              <a:t>sperma</a:t>
            </a:r>
            <a:endParaRPr lang="en-US" dirty="0"/>
          </a:p>
          <a:p>
            <a:r>
              <a:rPr lang="en-US" dirty="0" err="1"/>
              <a:t>Atropi</a:t>
            </a:r>
            <a:r>
              <a:rPr lang="en-US" dirty="0"/>
              <a:t> endometrium -&gt; </a:t>
            </a:r>
            <a:r>
              <a:rPr lang="en-US" dirty="0" err="1"/>
              <a:t>menghalangi</a:t>
            </a:r>
            <a:r>
              <a:rPr lang="en-US" dirty="0"/>
              <a:t> </a:t>
            </a:r>
            <a:r>
              <a:rPr lang="en-US" dirty="0" err="1"/>
              <a:t>nidasi</a:t>
            </a:r>
            <a:r>
              <a:rPr lang="en-US" dirty="0"/>
              <a:t> </a:t>
            </a:r>
            <a:r>
              <a:rPr lang="en-US" dirty="0" err="1"/>
              <a:t>balastokista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Dosis</a:t>
            </a:r>
            <a:r>
              <a:rPr lang="en-US" dirty="0"/>
              <a:t> : 0,5 mg / </a:t>
            </a:r>
            <a:r>
              <a:rPr lang="en-US" dirty="0" err="1"/>
              <a:t>hari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6041666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1F960-FF90-4811-97B1-635CAD1D9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Postcoital Contraception (Morning After Pill)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B16BB5-2EF5-4B61-91B2-F49D75AA86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Mekanisme</a:t>
            </a:r>
            <a:endParaRPr lang="en-ID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54DA07-938C-45B8-9F90-4C25F6E4A7F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/>
              <a:t>Penelitian</a:t>
            </a:r>
            <a:r>
              <a:rPr lang="en-US" dirty="0"/>
              <a:t> </a:t>
            </a:r>
            <a:r>
              <a:rPr lang="en-US" dirty="0" err="1"/>
              <a:t>menemukan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estrogen </a:t>
            </a:r>
            <a:r>
              <a:rPr lang="en-US" dirty="0" err="1"/>
              <a:t>dosis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mencegah</a:t>
            </a:r>
            <a:r>
              <a:rPr lang="en-US" dirty="0"/>
              <a:t> </a:t>
            </a:r>
            <a:r>
              <a:rPr lang="en-US" dirty="0" err="1"/>
              <a:t>kehamilan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diberikan</a:t>
            </a:r>
            <a:r>
              <a:rPr lang="en-US" dirty="0"/>
              <a:t> </a:t>
            </a:r>
            <a:r>
              <a:rPr lang="en-US" dirty="0" err="1"/>
              <a:t>segera</a:t>
            </a:r>
            <a:r>
              <a:rPr lang="en-US" dirty="0"/>
              <a:t> </a:t>
            </a:r>
            <a:r>
              <a:rPr lang="en-US" dirty="0" err="1"/>
              <a:t>setelah</a:t>
            </a:r>
            <a:r>
              <a:rPr lang="en-US" dirty="0"/>
              <a:t> </a:t>
            </a:r>
            <a:r>
              <a:rPr lang="en-US" dirty="0" err="1"/>
              <a:t>koitus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dilindungi</a:t>
            </a:r>
            <a:endParaRPr lang="en-US" dirty="0"/>
          </a:p>
          <a:p>
            <a:r>
              <a:rPr lang="en-US" dirty="0" err="1"/>
              <a:t>Menghalangi</a:t>
            </a:r>
            <a:r>
              <a:rPr lang="en-US" dirty="0"/>
              <a:t> </a:t>
            </a:r>
            <a:r>
              <a:rPr lang="en-US" dirty="0" err="1"/>
              <a:t>implantasi</a:t>
            </a:r>
            <a:r>
              <a:rPr lang="en-US" dirty="0"/>
              <a:t> </a:t>
            </a:r>
            <a:r>
              <a:rPr lang="en-US" dirty="0" err="1"/>
              <a:t>blastokista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endometrium</a:t>
            </a:r>
          </a:p>
          <a:p>
            <a:r>
              <a:rPr lang="en-US" dirty="0" err="1"/>
              <a:t>Kegagalan</a:t>
            </a:r>
            <a:r>
              <a:rPr lang="en-US" dirty="0"/>
              <a:t> 2,4%</a:t>
            </a:r>
            <a:endParaRPr lang="en-ID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3137BD-628E-492F-B86F-5FAA655FDB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ID" dirty="0"/>
          </a:p>
        </p:txBody>
      </p:sp>
      <p:pic>
        <p:nvPicPr>
          <p:cNvPr id="3074" name="Picture 2" descr="Benda apa yang membuatmu malu ketika membelinya? - Quora">
            <a:extLst>
              <a:ext uri="{FF2B5EF4-FFF2-40B4-BE49-F238E27FC236}">
                <a16:creationId xmlns:a16="http://schemas.microsoft.com/office/drawing/2014/main" id="{1DA6B0C7-7420-4F4F-A022-1E46A09A16EB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119" y="2505075"/>
            <a:ext cx="4907349" cy="368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35703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A63CE-763A-4F9C-B81B-0E4396CC5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Postcoital Contraception (Morning After Pill)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020AAE-81F7-4700-9473-D69BB41A80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72 jam </a:t>
            </a:r>
            <a:r>
              <a:rPr lang="en-US" dirty="0" err="1"/>
              <a:t>setelah</a:t>
            </a:r>
            <a:r>
              <a:rPr lang="en-US" dirty="0"/>
              <a:t> </a:t>
            </a:r>
            <a:r>
              <a:rPr lang="en-US" dirty="0" err="1"/>
              <a:t>koitus</a:t>
            </a:r>
            <a:r>
              <a:rPr lang="en-US" dirty="0"/>
              <a:t> </a:t>
            </a:r>
            <a:r>
              <a:rPr lang="en-US" dirty="0" err="1"/>
              <a:t>minum</a:t>
            </a:r>
            <a:r>
              <a:rPr lang="en-US" dirty="0"/>
              <a:t> </a:t>
            </a:r>
            <a:r>
              <a:rPr lang="en-US" dirty="0" err="1"/>
              <a:t>pil</a:t>
            </a:r>
            <a:r>
              <a:rPr lang="en-US" dirty="0"/>
              <a:t> </a:t>
            </a:r>
            <a:r>
              <a:rPr lang="en-US" dirty="0" err="1"/>
              <a:t>pertama</a:t>
            </a:r>
            <a:endParaRPr lang="en-US" dirty="0"/>
          </a:p>
          <a:p>
            <a:r>
              <a:rPr lang="en-US" dirty="0"/>
              <a:t>12 jam </a:t>
            </a:r>
            <a:r>
              <a:rPr lang="en-US" dirty="0" err="1"/>
              <a:t>setelah</a:t>
            </a:r>
            <a:r>
              <a:rPr lang="en-US" dirty="0"/>
              <a:t> </a:t>
            </a:r>
            <a:r>
              <a:rPr lang="en-US" dirty="0" err="1"/>
              <a:t>pil</a:t>
            </a:r>
            <a:r>
              <a:rPr lang="en-US" dirty="0"/>
              <a:t> </a:t>
            </a:r>
            <a:r>
              <a:rPr lang="en-US" dirty="0" err="1"/>
              <a:t>pertama</a:t>
            </a:r>
            <a:r>
              <a:rPr lang="en-US" dirty="0"/>
              <a:t> </a:t>
            </a:r>
            <a:r>
              <a:rPr lang="en-US" dirty="0" err="1"/>
              <a:t>minum</a:t>
            </a:r>
            <a:r>
              <a:rPr lang="en-US" dirty="0"/>
              <a:t> yang </a:t>
            </a:r>
            <a:r>
              <a:rPr lang="en-US" dirty="0" err="1"/>
              <a:t>kedua</a:t>
            </a:r>
            <a:endParaRPr lang="en-ID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D762E4-8F91-4819-A229-8CE17E14F4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/>
              <a:t>Minum</a:t>
            </a:r>
            <a:r>
              <a:rPr lang="en-US" dirty="0"/>
              <a:t> 2 tablet </a:t>
            </a:r>
            <a:r>
              <a:rPr lang="en-US" dirty="0" err="1"/>
              <a:t>sekaligus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12-72 jam </a:t>
            </a:r>
            <a:r>
              <a:rPr lang="en-US" dirty="0" err="1"/>
              <a:t>postcoitus</a:t>
            </a:r>
            <a:endParaRPr lang="en-ID" dirty="0"/>
          </a:p>
        </p:txBody>
      </p:sp>
      <p:pic>
        <p:nvPicPr>
          <p:cNvPr id="7" name="Picture 2" descr="Benda apa yang membuatmu malu ketika membelinya? - Quora">
            <a:extLst>
              <a:ext uri="{FF2B5EF4-FFF2-40B4-BE49-F238E27FC236}">
                <a16:creationId xmlns:a16="http://schemas.microsoft.com/office/drawing/2014/main" id="{9AF5E17C-48BE-4ACC-BB80-747F87C6D1F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007" y="2505075"/>
            <a:ext cx="4907349" cy="368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Andalan Postpil - Harga, Kegunaan, Dosis, Efek Samping">
            <a:extLst>
              <a:ext uri="{FF2B5EF4-FFF2-40B4-BE49-F238E27FC236}">
                <a16:creationId xmlns:a16="http://schemas.microsoft.com/office/drawing/2014/main" id="{05040D97-DC96-4752-843B-D48A2863B834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193" y="2505075"/>
            <a:ext cx="5087202" cy="368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98848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376F1-4480-4D85-B460-A93B2F0C3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Kontrasepsi</a:t>
            </a:r>
            <a:r>
              <a:rPr lang="en-US" dirty="0"/>
              <a:t>  </a:t>
            </a:r>
            <a:r>
              <a:rPr lang="en-US" dirty="0" err="1"/>
              <a:t>Suntikan</a:t>
            </a:r>
            <a:r>
              <a:rPr lang="en-US" dirty="0"/>
              <a:t> (Depo Provera)</a:t>
            </a:r>
            <a:br>
              <a:rPr lang="en-US" dirty="0"/>
            </a:br>
            <a:r>
              <a:rPr lang="en-US" dirty="0" err="1"/>
              <a:t>Suntikan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3 </a:t>
            </a:r>
            <a:r>
              <a:rPr lang="en-US" dirty="0" err="1"/>
              <a:t>bulan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73B864-8D65-4CD4-8293-2E92A77178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Definisi</a:t>
            </a:r>
            <a:endParaRPr lang="en-ID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9293C5-B87D-49E1-AD7E-DC53594D15E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Depo Provera </a:t>
            </a:r>
            <a:r>
              <a:rPr lang="en-US" dirty="0" err="1"/>
              <a:t>adalah</a:t>
            </a:r>
            <a:r>
              <a:rPr lang="en-US" dirty="0"/>
              <a:t> 6- alfa-</a:t>
            </a:r>
            <a:r>
              <a:rPr lang="en-US" dirty="0" err="1"/>
              <a:t>medroksiprogesteron</a:t>
            </a:r>
            <a:r>
              <a:rPr lang="en-US" dirty="0"/>
              <a:t>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kontrasepsi</a:t>
            </a:r>
            <a:r>
              <a:rPr lang="en-US" dirty="0"/>
              <a:t>, </a:t>
            </a:r>
            <a:r>
              <a:rPr lang="en-US" dirty="0" err="1"/>
              <a:t>mempunyai</a:t>
            </a:r>
            <a:r>
              <a:rPr lang="en-US" dirty="0"/>
              <a:t> </a:t>
            </a:r>
            <a:r>
              <a:rPr lang="en-US" dirty="0" err="1"/>
              <a:t>efek</a:t>
            </a:r>
            <a:r>
              <a:rPr lang="en-US" dirty="0"/>
              <a:t> progesterone </a:t>
            </a:r>
            <a:r>
              <a:rPr lang="en-US" dirty="0" err="1"/>
              <a:t>kuat</a:t>
            </a:r>
            <a:endParaRPr lang="en-US" dirty="0"/>
          </a:p>
          <a:p>
            <a:endParaRPr lang="en-ID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7223B2-66AF-49E5-8A53-0B59FD52E1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/>
              <a:t>Mekanisme</a:t>
            </a:r>
            <a:endParaRPr lang="en-ID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7B9351-4DE8-47ED-B02D-D71FEE95794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err="1"/>
              <a:t>Menghalangi</a:t>
            </a:r>
            <a:r>
              <a:rPr lang="en-US" dirty="0"/>
              <a:t> </a:t>
            </a:r>
            <a:r>
              <a:rPr lang="en-US" dirty="0" err="1"/>
              <a:t>ovulasi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menekan</a:t>
            </a:r>
            <a:r>
              <a:rPr lang="en-US" dirty="0"/>
              <a:t> </a:t>
            </a:r>
            <a:r>
              <a:rPr lang="en-US" dirty="0" err="1"/>
              <a:t>pembentukan</a:t>
            </a:r>
            <a:r>
              <a:rPr lang="en-US" dirty="0"/>
              <a:t> GnRH pada </a:t>
            </a:r>
            <a:r>
              <a:rPr lang="en-US" dirty="0" err="1"/>
              <a:t>hipotalamus</a:t>
            </a:r>
            <a:endParaRPr lang="en-US" dirty="0"/>
          </a:p>
          <a:p>
            <a:r>
              <a:rPr lang="en-US" dirty="0" err="1"/>
              <a:t>Lendir</a:t>
            </a:r>
            <a:r>
              <a:rPr lang="en-US" dirty="0"/>
              <a:t> </a:t>
            </a:r>
            <a:r>
              <a:rPr lang="en-US" dirty="0" err="1"/>
              <a:t>servik</a:t>
            </a:r>
            <a:r>
              <a:rPr lang="en-US" dirty="0"/>
              <a:t> </a:t>
            </a:r>
            <a:r>
              <a:rPr lang="en-US" dirty="0" err="1"/>
              <a:t>makin</a:t>
            </a:r>
            <a:r>
              <a:rPr lang="en-US" dirty="0"/>
              <a:t> </a:t>
            </a:r>
            <a:r>
              <a:rPr lang="en-US" dirty="0" err="1"/>
              <a:t>kental</a:t>
            </a:r>
            <a:endParaRPr lang="en-US" dirty="0"/>
          </a:p>
          <a:p>
            <a:r>
              <a:rPr lang="en-US" dirty="0" err="1"/>
              <a:t>Implantasi</a:t>
            </a:r>
            <a:r>
              <a:rPr lang="en-US" dirty="0"/>
              <a:t> ovum </a:t>
            </a:r>
            <a:r>
              <a:rPr lang="en-US" dirty="0" err="1"/>
              <a:t>dalam</a:t>
            </a:r>
            <a:r>
              <a:rPr lang="en-US" dirty="0"/>
              <a:t> endometrium </a:t>
            </a:r>
            <a:r>
              <a:rPr lang="en-US" dirty="0" err="1"/>
              <a:t>dihalangi</a:t>
            </a:r>
            <a:endParaRPr lang="en-US" dirty="0"/>
          </a:p>
          <a:p>
            <a:r>
              <a:rPr lang="en-US" dirty="0" err="1"/>
              <a:t>Mempengaruhi</a:t>
            </a:r>
            <a:r>
              <a:rPr lang="en-US" dirty="0"/>
              <a:t> transport ovum di tuba</a:t>
            </a:r>
            <a:endParaRPr lang="en-ID" dirty="0"/>
          </a:p>
        </p:txBody>
      </p:sp>
      <p:pic>
        <p:nvPicPr>
          <p:cNvPr id="5124" name="Picture 4" descr="Depo Prothyra |">
            <a:extLst>
              <a:ext uri="{FF2B5EF4-FFF2-40B4-BE49-F238E27FC236}">
                <a16:creationId xmlns:a16="http://schemas.microsoft.com/office/drawing/2014/main" id="{CA60CADC-3216-4138-AA69-478802BC9C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407" y="4574682"/>
            <a:ext cx="2926672" cy="1829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9628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9401C-25CB-4FC5-8DAE-6274BF08B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Cara </a:t>
            </a:r>
            <a:r>
              <a:rPr lang="en-US" dirty="0" err="1"/>
              <a:t>Pemilihan</a:t>
            </a:r>
            <a:r>
              <a:rPr lang="en-US" dirty="0"/>
              <a:t> </a:t>
            </a:r>
            <a:r>
              <a:rPr lang="en-US" dirty="0" err="1"/>
              <a:t>Kontrasepsi</a:t>
            </a:r>
            <a:r>
              <a:rPr lang="en-US" dirty="0"/>
              <a:t> </a:t>
            </a:r>
            <a:r>
              <a:rPr lang="en-US" dirty="0" err="1"/>
              <a:t>Rasional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KB</a:t>
            </a:r>
            <a:endParaRPr lang="en-ID" dirty="0"/>
          </a:p>
        </p:txBody>
      </p:sp>
      <p:pic>
        <p:nvPicPr>
          <p:cNvPr id="1026" name="Picture 2" descr="Kepala Seksi Standarisasi Pelayanan KB Jalur Swasta - ppt download">
            <a:extLst>
              <a:ext uri="{FF2B5EF4-FFF2-40B4-BE49-F238E27FC236}">
                <a16:creationId xmlns:a16="http://schemas.microsoft.com/office/drawing/2014/main" id="{20BA052E-223D-47AC-9126-49C623E2930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766" y="1523784"/>
            <a:ext cx="7635650" cy="572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43137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376F1-4480-4D85-B460-A93B2F0C3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Kontrasepsi</a:t>
            </a:r>
            <a:r>
              <a:rPr lang="en-US" dirty="0"/>
              <a:t>  </a:t>
            </a:r>
            <a:r>
              <a:rPr lang="en-US" dirty="0" err="1"/>
              <a:t>Suntikan</a:t>
            </a:r>
            <a:r>
              <a:rPr lang="en-US" dirty="0"/>
              <a:t> (Depo Provera)</a:t>
            </a:r>
            <a:br>
              <a:rPr lang="en-US" dirty="0"/>
            </a:br>
            <a:r>
              <a:rPr lang="en-US" dirty="0" err="1"/>
              <a:t>Suntikan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3 </a:t>
            </a:r>
            <a:r>
              <a:rPr lang="en-US" dirty="0" err="1"/>
              <a:t>bulan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73B864-8D65-4CD4-8293-2E92A77178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Keuntungan</a:t>
            </a:r>
            <a:endParaRPr lang="en-ID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9293C5-B87D-49E1-AD7E-DC53594D15E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/>
              <a:t>Efektivitas</a:t>
            </a:r>
            <a:r>
              <a:rPr lang="en-US" dirty="0"/>
              <a:t> </a:t>
            </a:r>
            <a:r>
              <a:rPr lang="en-US" dirty="0" err="1"/>
              <a:t>tinggi</a:t>
            </a:r>
            <a:endParaRPr lang="en-US" dirty="0"/>
          </a:p>
          <a:p>
            <a:r>
              <a:rPr lang="en-US" dirty="0" err="1"/>
              <a:t>Pemakaian</a:t>
            </a:r>
            <a:r>
              <a:rPr lang="en-US" dirty="0"/>
              <a:t> </a:t>
            </a:r>
            <a:r>
              <a:rPr lang="en-US" dirty="0" err="1"/>
              <a:t>sederhana</a:t>
            </a:r>
            <a:endParaRPr lang="en-US" dirty="0"/>
          </a:p>
          <a:p>
            <a:r>
              <a:rPr lang="en-US" dirty="0"/>
              <a:t>Waktu </a:t>
            </a:r>
            <a:r>
              <a:rPr lang="en-US" dirty="0" err="1"/>
              <a:t>injeksi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terlalu</a:t>
            </a:r>
            <a:r>
              <a:rPr lang="en-US" dirty="0"/>
              <a:t> </a:t>
            </a:r>
            <a:r>
              <a:rPr lang="en-US" dirty="0" err="1"/>
              <a:t>sering</a:t>
            </a:r>
            <a:endParaRPr lang="en-US" dirty="0"/>
          </a:p>
          <a:p>
            <a:r>
              <a:rPr lang="en-US" dirty="0" err="1"/>
              <a:t>Reversibel</a:t>
            </a:r>
            <a:endParaRPr lang="en-US" dirty="0"/>
          </a:p>
          <a:p>
            <a:r>
              <a:rPr lang="en-US" dirty="0" err="1"/>
              <a:t>Cocok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ibu</a:t>
            </a:r>
            <a:r>
              <a:rPr lang="en-US" dirty="0"/>
              <a:t> </a:t>
            </a:r>
            <a:r>
              <a:rPr lang="en-US" dirty="0" err="1"/>
              <a:t>menyusui</a:t>
            </a:r>
            <a:r>
              <a:rPr lang="en-US" dirty="0"/>
              <a:t> dan </a:t>
            </a:r>
            <a:r>
              <a:rPr lang="en-US" dirty="0" err="1"/>
              <a:t>baru</a:t>
            </a:r>
            <a:r>
              <a:rPr lang="en-US" dirty="0"/>
              <a:t> </a:t>
            </a:r>
            <a:r>
              <a:rPr lang="en-US" dirty="0" err="1"/>
              <a:t>melahirkan</a:t>
            </a:r>
            <a:endParaRPr lang="en-US" dirty="0"/>
          </a:p>
          <a:p>
            <a:endParaRPr lang="en-ID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7223B2-66AF-49E5-8A53-0B59FD52E1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/>
              <a:t>Kekurangan</a:t>
            </a:r>
            <a:endParaRPr lang="en-ID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7B9351-4DE8-47ED-B02D-D71FEE9579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n-US" dirty="0" err="1"/>
              <a:t>Perdarahan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teratur</a:t>
            </a:r>
            <a:r>
              <a:rPr lang="en-US" dirty="0"/>
              <a:t> (</a:t>
            </a:r>
            <a:r>
              <a:rPr lang="en-US" dirty="0" err="1"/>
              <a:t>spotting,breakthrough</a:t>
            </a:r>
            <a:r>
              <a:rPr lang="en-US" dirty="0"/>
              <a:t> bleeding)</a:t>
            </a:r>
          </a:p>
          <a:p>
            <a:r>
              <a:rPr lang="en-US" dirty="0" err="1"/>
              <a:t>Amenore</a:t>
            </a:r>
            <a:r>
              <a:rPr lang="en-ID" dirty="0"/>
              <a:t>a</a:t>
            </a:r>
          </a:p>
          <a:p>
            <a:pPr marL="0" indent="0">
              <a:buNone/>
            </a:pPr>
            <a:endParaRPr lang="en-ID" dirty="0"/>
          </a:p>
          <a:p>
            <a:r>
              <a:rPr lang="en-ID" dirty="0" err="1"/>
              <a:t>Dosis</a:t>
            </a:r>
            <a:r>
              <a:rPr lang="en-ID" dirty="0"/>
              <a:t> :  150 mg/ 3ml single dose IM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6005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B67CC-65B9-4327-8822-EBC2CECA6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Suntikan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bulan</a:t>
            </a:r>
            <a:r>
              <a:rPr lang="en-US" dirty="0"/>
              <a:t> (Monthly </a:t>
            </a:r>
            <a:r>
              <a:rPr lang="en-US" dirty="0" err="1"/>
              <a:t>Injectible</a:t>
            </a:r>
            <a:r>
              <a:rPr lang="en-US" dirty="0"/>
              <a:t>)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72D51D-CCBC-4744-86BF-0F3B1B0D71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Kandungan</a:t>
            </a:r>
            <a:endParaRPr lang="en-ID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F99409-7CD7-45BA-BCE9-88BD33ACE6A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2 </a:t>
            </a:r>
            <a:r>
              <a:rPr lang="en-US" dirty="0" err="1"/>
              <a:t>Macam</a:t>
            </a:r>
            <a:r>
              <a:rPr lang="en-US" dirty="0"/>
              <a:t> hormone progestin dan estrogen </a:t>
            </a:r>
            <a:r>
              <a:rPr lang="en-US" dirty="0" err="1"/>
              <a:t>biasa</a:t>
            </a:r>
            <a:r>
              <a:rPr lang="en-US" dirty="0"/>
              <a:t> </a:t>
            </a:r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dirty="0" err="1"/>
              <a:t>kontrasepsi</a:t>
            </a:r>
            <a:r>
              <a:rPr lang="en-US" dirty="0"/>
              <a:t> </a:t>
            </a:r>
            <a:r>
              <a:rPr lang="en-US" dirty="0" err="1"/>
              <a:t>suntikan</a:t>
            </a:r>
            <a:r>
              <a:rPr lang="en-US" dirty="0"/>
              <a:t> </a:t>
            </a:r>
            <a:r>
              <a:rPr lang="en-US" dirty="0" err="1"/>
              <a:t>kombinasi</a:t>
            </a:r>
            <a:endParaRPr lang="en-US" dirty="0"/>
          </a:p>
          <a:p>
            <a:r>
              <a:rPr lang="en-US" dirty="0" err="1"/>
              <a:t>Medroxy</a:t>
            </a:r>
            <a:r>
              <a:rPr lang="en-US" dirty="0"/>
              <a:t> progesterone acetate (MPA)/ </a:t>
            </a:r>
            <a:r>
              <a:rPr lang="en-US" dirty="0" err="1"/>
              <a:t>estraduik</a:t>
            </a:r>
            <a:r>
              <a:rPr lang="en-US" dirty="0"/>
              <a:t> </a:t>
            </a:r>
            <a:r>
              <a:rPr lang="en-US" dirty="0" err="1"/>
              <a:t>caprionate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norethisterone enanthate</a:t>
            </a:r>
          </a:p>
          <a:p>
            <a:endParaRPr lang="en-US" dirty="0"/>
          </a:p>
          <a:p>
            <a:pPr marL="0" indent="0">
              <a:buNone/>
            </a:pPr>
            <a:endParaRPr lang="en-ID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F1AD28-5403-4121-99F5-392F89A72B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/>
              <a:t>Mekanisme</a:t>
            </a:r>
            <a:endParaRPr lang="en-ID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4C7727-DE81-47CE-AA43-F898F4D33FD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err="1"/>
              <a:t>Mencegah</a:t>
            </a:r>
            <a:r>
              <a:rPr lang="en-US" dirty="0"/>
              <a:t> </a:t>
            </a:r>
            <a:r>
              <a:rPr lang="en-US" dirty="0" err="1"/>
              <a:t>ovulasi</a:t>
            </a:r>
            <a:endParaRPr lang="en-US" dirty="0"/>
          </a:p>
          <a:p>
            <a:r>
              <a:rPr lang="en-US" dirty="0" err="1"/>
              <a:t>Bila</a:t>
            </a:r>
            <a:r>
              <a:rPr lang="en-US" dirty="0"/>
              <a:t> </a:t>
            </a:r>
            <a:r>
              <a:rPr lang="en-US" dirty="0" err="1"/>
              <a:t>tepat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angka</a:t>
            </a:r>
            <a:r>
              <a:rPr lang="en-US" dirty="0"/>
              <a:t> </a:t>
            </a:r>
            <a:r>
              <a:rPr lang="en-US" dirty="0" err="1"/>
              <a:t>kehamilan</a:t>
            </a:r>
            <a:r>
              <a:rPr lang="en-US" dirty="0"/>
              <a:t> </a:t>
            </a:r>
            <a:r>
              <a:rPr lang="en-US" dirty="0" err="1"/>
              <a:t>kurang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1 per 100 </a:t>
            </a:r>
            <a:r>
              <a:rPr lang="en-US" dirty="0" err="1"/>
              <a:t>perempuan</a:t>
            </a:r>
            <a:r>
              <a:rPr lang="en-US" dirty="0"/>
              <a:t> yang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kontrasepsi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 </a:t>
            </a:r>
            <a:r>
              <a:rPr lang="en-US" dirty="0" err="1"/>
              <a:t>pertama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111203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B67CC-65B9-4327-8822-EBC2CECA6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Suntikan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bulan</a:t>
            </a:r>
            <a:r>
              <a:rPr lang="en-US" dirty="0"/>
              <a:t> (Monthly </a:t>
            </a:r>
            <a:r>
              <a:rPr lang="en-US" dirty="0" err="1"/>
              <a:t>Injectible</a:t>
            </a:r>
            <a:r>
              <a:rPr lang="en-US" dirty="0"/>
              <a:t>)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72D51D-CCBC-4744-86BF-0F3B1B0D71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Obat</a:t>
            </a:r>
            <a:r>
              <a:rPr lang="en-US" dirty="0"/>
              <a:t> yang </a:t>
            </a:r>
            <a:r>
              <a:rPr lang="en-US" dirty="0" err="1"/>
              <a:t>beredar</a:t>
            </a:r>
            <a:endParaRPr lang="en-ID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F99409-7CD7-45BA-BCE9-88BD33ACE6A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Cyclofem</a:t>
            </a:r>
            <a:endParaRPr lang="en-US" dirty="0"/>
          </a:p>
          <a:p>
            <a:r>
              <a:rPr lang="en-US" dirty="0" err="1"/>
              <a:t>Cycloprovera</a:t>
            </a:r>
            <a:endParaRPr lang="en-US" dirty="0"/>
          </a:p>
          <a:p>
            <a:r>
              <a:rPr lang="en-US" dirty="0" err="1"/>
              <a:t>Mesygna</a:t>
            </a:r>
            <a:endParaRPr lang="en-US" dirty="0"/>
          </a:p>
          <a:p>
            <a:r>
              <a:rPr lang="en-US" dirty="0" err="1"/>
              <a:t>Norygnon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Dosis</a:t>
            </a:r>
            <a:r>
              <a:rPr lang="en-US" dirty="0"/>
              <a:t> : 1 vial/1 ampul per </a:t>
            </a:r>
            <a:r>
              <a:rPr lang="en-US" dirty="0" err="1"/>
              <a:t>injeksi</a:t>
            </a:r>
            <a:r>
              <a:rPr lang="en-US" dirty="0"/>
              <a:t> IM </a:t>
            </a:r>
            <a:r>
              <a:rPr lang="en-US" dirty="0" err="1"/>
              <a:t>diberikan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5 </a:t>
            </a:r>
            <a:r>
              <a:rPr lang="en-US" dirty="0" err="1"/>
              <a:t>hari</a:t>
            </a:r>
            <a:r>
              <a:rPr lang="en-US" dirty="0"/>
              <a:t> </a:t>
            </a:r>
            <a:r>
              <a:rPr lang="en-US" dirty="0" err="1"/>
              <a:t>pertama</a:t>
            </a:r>
            <a:r>
              <a:rPr lang="en-US" dirty="0"/>
              <a:t> </a:t>
            </a:r>
            <a:r>
              <a:rPr lang="en-US" dirty="0" err="1"/>
              <a:t>haid</a:t>
            </a:r>
            <a:endParaRPr lang="en-ID" dirty="0"/>
          </a:p>
        </p:txBody>
      </p:sp>
      <p:pic>
        <p:nvPicPr>
          <p:cNvPr id="6148" name="Picture 4" descr="Cyclofem 1 bulan | Shopee Indonesia">
            <a:extLst>
              <a:ext uri="{FF2B5EF4-FFF2-40B4-BE49-F238E27FC236}">
                <a16:creationId xmlns:a16="http://schemas.microsoft.com/office/drawing/2014/main" id="{6ED0E70D-8048-4AB7-AA8C-AD4AE3C05078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676" y="1720389"/>
            <a:ext cx="2100724" cy="2100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2ADD83D-7685-4C29-9095-EF277F0478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6150" name="Picture 6" descr="MESIGYNA X 1 AMP – Mi Patria">
            <a:extLst>
              <a:ext uri="{FF2B5EF4-FFF2-40B4-BE49-F238E27FC236}">
                <a16:creationId xmlns:a16="http://schemas.microsoft.com/office/drawing/2014/main" id="{4F6DFFBE-B781-4EAD-A152-597BAB8BA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21113"/>
            <a:ext cx="2703990" cy="2703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NORIGYNON – Chamalt Pharmacy">
            <a:extLst>
              <a:ext uri="{FF2B5EF4-FFF2-40B4-BE49-F238E27FC236}">
                <a16:creationId xmlns:a16="http://schemas.microsoft.com/office/drawing/2014/main" id="{9FF501F7-F9D8-4A45-8A00-78D021B884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2501" y="2627790"/>
            <a:ext cx="2924008" cy="1782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31010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2698843-FB77-476D-AFB2-C7A688F9F2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1338262"/>
            <a:ext cx="11353800" cy="418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1862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17E1B-393F-48B6-BC12-CFCFE0D5E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Alat </a:t>
            </a:r>
            <a:r>
              <a:rPr lang="en-US" dirty="0" err="1"/>
              <a:t>Kontrasepsi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Rahim (AKDR)</a:t>
            </a:r>
            <a:br>
              <a:rPr lang="en-US" dirty="0"/>
            </a:br>
            <a:r>
              <a:rPr lang="en-US" dirty="0"/>
              <a:t>Intra Uterine Device (IUD)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E89A31-8FD5-412D-926D-F7F4978520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Meksnisme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IUD</a:t>
            </a:r>
            <a:endParaRPr lang="en-ID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BE78F1-286F-4F35-BBCB-A8E9F578081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Reaksi</a:t>
            </a:r>
            <a:r>
              <a:rPr lang="en-US" dirty="0"/>
              <a:t> </a:t>
            </a:r>
            <a:r>
              <a:rPr lang="en-US" dirty="0" err="1"/>
              <a:t>peradangan</a:t>
            </a:r>
            <a:r>
              <a:rPr lang="en-US" dirty="0"/>
              <a:t> endometrium yang </a:t>
            </a:r>
            <a:r>
              <a:rPr lang="en-US" dirty="0" err="1"/>
              <a:t>disertai</a:t>
            </a:r>
            <a:r>
              <a:rPr lang="en-US" dirty="0"/>
              <a:t> </a:t>
            </a:r>
            <a:r>
              <a:rPr lang="en-US" dirty="0" err="1"/>
              <a:t>serbukan</a:t>
            </a:r>
            <a:r>
              <a:rPr lang="en-US" dirty="0"/>
              <a:t> </a:t>
            </a:r>
            <a:r>
              <a:rPr lang="en-US" dirty="0" err="1"/>
              <a:t>leukosit</a:t>
            </a:r>
            <a:r>
              <a:rPr lang="en-US" dirty="0"/>
              <a:t>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menghancurkan</a:t>
            </a:r>
            <a:r>
              <a:rPr lang="en-US" dirty="0"/>
              <a:t> </a:t>
            </a:r>
            <a:r>
              <a:rPr lang="en-US" dirty="0" err="1"/>
              <a:t>blastokista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sperma</a:t>
            </a:r>
            <a:endParaRPr lang="en-ID" dirty="0"/>
          </a:p>
          <a:p>
            <a:r>
              <a:rPr lang="en-ID" dirty="0" err="1"/>
              <a:t>Peningkatan</a:t>
            </a:r>
            <a:r>
              <a:rPr lang="en-ID" dirty="0"/>
              <a:t> </a:t>
            </a:r>
            <a:r>
              <a:rPr lang="en-ID" dirty="0" err="1"/>
              <a:t>kontraksi</a:t>
            </a:r>
            <a:r>
              <a:rPr lang="en-ID" dirty="0"/>
              <a:t> uterus </a:t>
            </a:r>
            <a:r>
              <a:rPr lang="en-ID" dirty="0" err="1"/>
              <a:t>menghalangi</a:t>
            </a:r>
            <a:r>
              <a:rPr lang="en-ID" dirty="0"/>
              <a:t> </a:t>
            </a:r>
            <a:r>
              <a:rPr lang="en-ID" dirty="0" err="1"/>
              <a:t>nidasi</a:t>
            </a:r>
            <a:endParaRPr lang="en-ID" dirty="0"/>
          </a:p>
          <a:p>
            <a:r>
              <a:rPr lang="en-ID" dirty="0" err="1"/>
              <a:t>Peningkatan</a:t>
            </a:r>
            <a:r>
              <a:rPr lang="en-ID" dirty="0"/>
              <a:t> PG pada uterus</a:t>
            </a:r>
          </a:p>
          <a:p>
            <a:r>
              <a:rPr lang="en-ID" dirty="0" err="1"/>
              <a:t>Ionisasi</a:t>
            </a:r>
            <a:r>
              <a:rPr lang="en-ID" dirty="0"/>
              <a:t> </a:t>
            </a:r>
            <a:r>
              <a:rPr lang="en-ID" dirty="0" err="1"/>
              <a:t>sperma</a:t>
            </a:r>
            <a:r>
              <a:rPr lang="en-ID" dirty="0"/>
              <a:t> oleh </a:t>
            </a:r>
            <a:r>
              <a:rPr lang="en-ID" dirty="0" err="1"/>
              <a:t>tembaga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ABADCB-EDE5-4BFD-8CC7-16D4E8F642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7170" name="Picture 2" descr="IUD sebagai Pilihan Alat Kontrasepsi Efektif - Klinik Fertilitas SamMarie  Wijaya">
            <a:extLst>
              <a:ext uri="{FF2B5EF4-FFF2-40B4-BE49-F238E27FC236}">
                <a16:creationId xmlns:a16="http://schemas.microsoft.com/office/drawing/2014/main" id="{48D3110F-593B-4DF1-8083-B31182E7157C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426" y="2662553"/>
            <a:ext cx="4864524" cy="3338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53097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17E1B-393F-48B6-BC12-CFCFE0D5E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Alat </a:t>
            </a:r>
            <a:r>
              <a:rPr lang="en-US" dirty="0" err="1"/>
              <a:t>Kontrasepsi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Rahim (AKDR)</a:t>
            </a:r>
            <a:br>
              <a:rPr lang="en-US" dirty="0"/>
            </a:br>
            <a:r>
              <a:rPr lang="en-US" dirty="0"/>
              <a:t>Intra Uterine Device (IUD)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E89A31-8FD5-412D-926D-F7F4978520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Jenis-Jenis</a:t>
            </a:r>
            <a:r>
              <a:rPr lang="en-US" dirty="0"/>
              <a:t> IUD</a:t>
            </a:r>
            <a:endParaRPr lang="en-ID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BE78F1-286F-4F35-BBCB-A8E9F578081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Linear </a:t>
            </a:r>
            <a:r>
              <a:rPr lang="en-US" dirty="0" err="1"/>
              <a:t>terbuka</a:t>
            </a:r>
            <a:r>
              <a:rPr lang="en-US" dirty="0"/>
              <a:t> : </a:t>
            </a:r>
            <a:r>
              <a:rPr lang="en-US" b="1" dirty="0"/>
              <a:t>Lippes loop</a:t>
            </a:r>
            <a:r>
              <a:rPr lang="en-US" dirty="0"/>
              <a:t>, </a:t>
            </a:r>
            <a:r>
              <a:rPr lang="en-US" dirty="0" err="1"/>
              <a:t>Sef</a:t>
            </a:r>
            <a:r>
              <a:rPr lang="en-US" dirty="0"/>
              <a:t>-T-coil, </a:t>
            </a:r>
            <a:r>
              <a:rPr lang="en-US" dirty="0" err="1"/>
              <a:t>Delkon</a:t>
            </a:r>
            <a:r>
              <a:rPr lang="en-US" dirty="0"/>
              <a:t> shield, Cu-7, Cu-t, Spring coil, Margulies spinal</a:t>
            </a:r>
          </a:p>
          <a:p>
            <a:r>
              <a:rPr lang="en-US" dirty="0" err="1"/>
              <a:t>Tertutup</a:t>
            </a:r>
            <a:r>
              <a:rPr lang="en-US" dirty="0"/>
              <a:t> : Ota ring, Antigen F, Ragab ring, </a:t>
            </a:r>
            <a:r>
              <a:rPr lang="en-US" dirty="0" err="1"/>
              <a:t>Cincin</a:t>
            </a:r>
            <a:r>
              <a:rPr lang="en-US" dirty="0"/>
              <a:t> </a:t>
            </a:r>
            <a:r>
              <a:rPr lang="en-US" dirty="0" err="1"/>
              <a:t>Gravenberg</a:t>
            </a:r>
            <a:r>
              <a:rPr lang="en-US" dirty="0"/>
              <a:t>, </a:t>
            </a:r>
            <a:r>
              <a:rPr lang="en-US" dirty="0" err="1"/>
              <a:t>cincin</a:t>
            </a:r>
            <a:r>
              <a:rPr lang="en-US" dirty="0"/>
              <a:t> Hall-stone, </a:t>
            </a:r>
            <a:r>
              <a:rPr lang="en-US" dirty="0" err="1"/>
              <a:t>Birnberg</a:t>
            </a:r>
            <a:r>
              <a:rPr lang="en-US" dirty="0"/>
              <a:t> bow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ABADCB-EDE5-4BFD-8CC7-16D4E8F642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 Lippes Loop (1960), TCu380A (1980), </a:t>
            </a:r>
            <a:r>
              <a:rPr lang="en-US" dirty="0" err="1"/>
              <a:t>GyneFix</a:t>
            </a:r>
            <a:r>
              <a:rPr lang="en-US" dirty="0"/>
              <a:t>-mini (2000).(Kiri-</a:t>
            </a:r>
            <a:r>
              <a:rPr lang="en-US" dirty="0" err="1"/>
              <a:t>kanan</a:t>
            </a:r>
            <a:r>
              <a:rPr lang="en-US" dirty="0"/>
              <a:t>)</a:t>
            </a:r>
            <a:endParaRPr lang="en-ID" dirty="0"/>
          </a:p>
        </p:txBody>
      </p:sp>
      <p:pic>
        <p:nvPicPr>
          <p:cNvPr id="8194" name="Picture 2" descr="Three generations of IUD (left to right), Lippes Loop (1960), TCu380A... |  Download Scientific Diagram">
            <a:extLst>
              <a:ext uri="{FF2B5EF4-FFF2-40B4-BE49-F238E27FC236}">
                <a16:creationId xmlns:a16="http://schemas.microsoft.com/office/drawing/2014/main" id="{F1BA1924-9C2A-4976-9DA0-127D4521A5FA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267" y="2505075"/>
            <a:ext cx="3670262" cy="3670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74966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17E1B-393F-48B6-BC12-CFCFE0D5E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Alat </a:t>
            </a:r>
            <a:r>
              <a:rPr lang="en-US" dirty="0" err="1"/>
              <a:t>Kontrasepsi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Rahim (AKDR)</a:t>
            </a:r>
            <a:br>
              <a:rPr lang="en-US" dirty="0"/>
            </a:br>
            <a:r>
              <a:rPr lang="en-US" dirty="0"/>
              <a:t>Intra Uterine Device (IUD)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E89A31-8FD5-412D-926D-F7F4978520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Keuntungan</a:t>
            </a:r>
            <a:endParaRPr lang="en-ID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BE78F1-286F-4F35-BBCB-A8E9F578081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Umumnya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butuh</a:t>
            </a:r>
            <a:r>
              <a:rPr lang="en-US" dirty="0"/>
              <a:t> </a:t>
            </a:r>
            <a:r>
              <a:rPr lang="en-US" dirty="0" err="1"/>
              <a:t>sekali</a:t>
            </a:r>
            <a:r>
              <a:rPr lang="en-US" dirty="0"/>
              <a:t> </a:t>
            </a:r>
            <a:r>
              <a:rPr lang="en-US" dirty="0" err="1"/>
              <a:t>pemasangan</a:t>
            </a:r>
            <a:endParaRPr lang="en-US" dirty="0"/>
          </a:p>
          <a:p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efek</a:t>
            </a:r>
            <a:r>
              <a:rPr lang="en-US" dirty="0"/>
              <a:t> </a:t>
            </a:r>
            <a:r>
              <a:rPr lang="en-US" dirty="0" err="1"/>
              <a:t>sistemik</a:t>
            </a:r>
            <a:endParaRPr lang="en-US" dirty="0"/>
          </a:p>
          <a:p>
            <a:r>
              <a:rPr lang="en-US" dirty="0" err="1"/>
              <a:t>Ekonomis</a:t>
            </a:r>
            <a:endParaRPr lang="en-US" dirty="0"/>
          </a:p>
          <a:p>
            <a:r>
              <a:rPr lang="en-US" dirty="0" err="1"/>
              <a:t>Efektivitas</a:t>
            </a:r>
            <a:r>
              <a:rPr lang="en-US" dirty="0"/>
              <a:t> </a:t>
            </a:r>
            <a:r>
              <a:rPr lang="en-US" dirty="0" err="1"/>
              <a:t>cukup</a:t>
            </a:r>
            <a:r>
              <a:rPr lang="en-US" dirty="0"/>
              <a:t> </a:t>
            </a:r>
            <a:r>
              <a:rPr lang="en-US" dirty="0" err="1"/>
              <a:t>tinggi</a:t>
            </a:r>
            <a:endParaRPr lang="en-US" dirty="0"/>
          </a:p>
          <a:p>
            <a:r>
              <a:rPr lang="en-US" dirty="0"/>
              <a:t>Reversible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ABADCB-EDE5-4BFD-8CC7-16D4E8F642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/>
              <a:t>Efek</a:t>
            </a:r>
            <a:r>
              <a:rPr lang="en-US" dirty="0"/>
              <a:t> </a:t>
            </a:r>
            <a:r>
              <a:rPr lang="en-US" dirty="0" err="1"/>
              <a:t>Samping</a:t>
            </a:r>
            <a:endParaRPr lang="en-ID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A86E9-6454-4EA8-986E-F5A6EC8C0BB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err="1"/>
              <a:t>Perdarahan</a:t>
            </a:r>
            <a:endParaRPr lang="en-US" dirty="0"/>
          </a:p>
          <a:p>
            <a:r>
              <a:rPr lang="en-US" dirty="0"/>
              <a:t>Rasa </a:t>
            </a:r>
            <a:r>
              <a:rPr lang="en-US" dirty="0" err="1"/>
              <a:t>nyeri</a:t>
            </a:r>
            <a:r>
              <a:rPr lang="en-US" dirty="0"/>
              <a:t> dan </a:t>
            </a:r>
            <a:r>
              <a:rPr lang="en-US" dirty="0" err="1"/>
              <a:t>kejang</a:t>
            </a:r>
            <a:r>
              <a:rPr lang="en-US" dirty="0"/>
              <a:t> di </a:t>
            </a:r>
            <a:r>
              <a:rPr lang="en-US" dirty="0" err="1"/>
              <a:t>perut</a:t>
            </a:r>
            <a:endParaRPr lang="en-US" dirty="0"/>
          </a:p>
          <a:p>
            <a:r>
              <a:rPr lang="en-US" dirty="0" err="1"/>
              <a:t>Gangguan</a:t>
            </a:r>
            <a:r>
              <a:rPr lang="en-US" dirty="0"/>
              <a:t> pada </a:t>
            </a:r>
            <a:r>
              <a:rPr lang="en-US" dirty="0" err="1"/>
              <a:t>suami</a:t>
            </a:r>
            <a:endParaRPr lang="en-US" dirty="0"/>
          </a:p>
          <a:p>
            <a:r>
              <a:rPr lang="en-US" dirty="0" err="1"/>
              <a:t>Ekspulsi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Komplikasi</a:t>
            </a:r>
            <a:r>
              <a:rPr lang="en-US" dirty="0"/>
              <a:t> : </a:t>
            </a:r>
            <a:r>
              <a:rPr lang="en-US" dirty="0" err="1"/>
              <a:t>Infeksi</a:t>
            </a:r>
            <a:r>
              <a:rPr lang="en-US" dirty="0"/>
              <a:t>, </a:t>
            </a:r>
            <a:r>
              <a:rPr lang="en-US" dirty="0" err="1"/>
              <a:t>perforasi,kehamilan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3248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17E1B-393F-48B6-BC12-CFCFE0D5E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Alat </a:t>
            </a:r>
            <a:r>
              <a:rPr lang="en-US" dirty="0" err="1"/>
              <a:t>Kontrasepsi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Rahim (AKDR)</a:t>
            </a:r>
            <a:br>
              <a:rPr lang="en-US" dirty="0"/>
            </a:br>
            <a:r>
              <a:rPr lang="en-US" dirty="0"/>
              <a:t>Intra Uterine Device (IUD)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E89A31-8FD5-412D-926D-F7F4978520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Keuntungan</a:t>
            </a:r>
            <a:endParaRPr lang="en-ID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BE78F1-286F-4F35-BBCB-A8E9F578081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Umumnya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butuh</a:t>
            </a:r>
            <a:r>
              <a:rPr lang="en-US" dirty="0"/>
              <a:t> </a:t>
            </a:r>
            <a:r>
              <a:rPr lang="en-US" dirty="0" err="1"/>
              <a:t>sekali</a:t>
            </a:r>
            <a:r>
              <a:rPr lang="en-US" dirty="0"/>
              <a:t> </a:t>
            </a:r>
            <a:r>
              <a:rPr lang="en-US" dirty="0" err="1"/>
              <a:t>pemasangan</a:t>
            </a:r>
            <a:endParaRPr lang="en-US" dirty="0"/>
          </a:p>
          <a:p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efek</a:t>
            </a:r>
            <a:r>
              <a:rPr lang="en-US" dirty="0"/>
              <a:t> </a:t>
            </a:r>
            <a:r>
              <a:rPr lang="en-US" dirty="0" err="1"/>
              <a:t>sistemik</a:t>
            </a:r>
            <a:endParaRPr lang="en-US" dirty="0"/>
          </a:p>
          <a:p>
            <a:r>
              <a:rPr lang="en-US" dirty="0" err="1"/>
              <a:t>Ekonomis</a:t>
            </a:r>
            <a:endParaRPr lang="en-US" dirty="0"/>
          </a:p>
          <a:p>
            <a:r>
              <a:rPr lang="en-US" dirty="0" err="1"/>
              <a:t>Efektivitas</a:t>
            </a:r>
            <a:r>
              <a:rPr lang="en-US" dirty="0"/>
              <a:t> </a:t>
            </a:r>
            <a:r>
              <a:rPr lang="en-US" dirty="0" err="1"/>
              <a:t>cukup</a:t>
            </a:r>
            <a:r>
              <a:rPr lang="en-US" dirty="0"/>
              <a:t> </a:t>
            </a:r>
            <a:r>
              <a:rPr lang="en-US" dirty="0" err="1"/>
              <a:t>tinggi</a:t>
            </a:r>
            <a:endParaRPr lang="en-US" dirty="0"/>
          </a:p>
          <a:p>
            <a:r>
              <a:rPr lang="en-US" dirty="0"/>
              <a:t>Reversible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ABADCB-EDE5-4BFD-8CC7-16D4E8F642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/>
              <a:t>Efek</a:t>
            </a:r>
            <a:r>
              <a:rPr lang="en-US" dirty="0"/>
              <a:t> </a:t>
            </a:r>
            <a:r>
              <a:rPr lang="en-US" dirty="0" err="1"/>
              <a:t>Samping</a:t>
            </a:r>
            <a:endParaRPr lang="en-ID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A86E9-6454-4EA8-986E-F5A6EC8C0BB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err="1"/>
              <a:t>Perdarahan</a:t>
            </a:r>
            <a:endParaRPr lang="en-US" dirty="0"/>
          </a:p>
          <a:p>
            <a:r>
              <a:rPr lang="en-US" dirty="0"/>
              <a:t>Rasa </a:t>
            </a:r>
            <a:r>
              <a:rPr lang="en-US" dirty="0" err="1"/>
              <a:t>nyeri</a:t>
            </a:r>
            <a:r>
              <a:rPr lang="en-US" dirty="0"/>
              <a:t> dan </a:t>
            </a:r>
            <a:r>
              <a:rPr lang="en-US" dirty="0" err="1"/>
              <a:t>kejang</a:t>
            </a:r>
            <a:r>
              <a:rPr lang="en-US" dirty="0"/>
              <a:t> di </a:t>
            </a:r>
            <a:r>
              <a:rPr lang="en-US" dirty="0" err="1"/>
              <a:t>perut</a:t>
            </a:r>
            <a:endParaRPr lang="en-US" dirty="0"/>
          </a:p>
          <a:p>
            <a:r>
              <a:rPr lang="en-US" dirty="0" err="1"/>
              <a:t>Gangguan</a:t>
            </a:r>
            <a:r>
              <a:rPr lang="en-US" dirty="0"/>
              <a:t> pada </a:t>
            </a:r>
            <a:r>
              <a:rPr lang="en-US" dirty="0" err="1"/>
              <a:t>suami</a:t>
            </a:r>
            <a:endParaRPr lang="en-US" dirty="0"/>
          </a:p>
          <a:p>
            <a:r>
              <a:rPr lang="en-US" dirty="0" err="1"/>
              <a:t>Ekspulsi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Komplikasi</a:t>
            </a:r>
            <a:r>
              <a:rPr lang="en-US" dirty="0"/>
              <a:t> : </a:t>
            </a:r>
            <a:r>
              <a:rPr lang="en-US" dirty="0" err="1"/>
              <a:t>Infeksi</a:t>
            </a:r>
            <a:r>
              <a:rPr lang="en-US" dirty="0"/>
              <a:t>, </a:t>
            </a:r>
            <a:r>
              <a:rPr lang="en-US" dirty="0" err="1"/>
              <a:t>perforasi,kehamilan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962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F1303-799E-49BB-B9F0-B8775EED8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Kontrasepsi</a:t>
            </a:r>
            <a:r>
              <a:rPr lang="en-US" dirty="0"/>
              <a:t> </a:t>
            </a:r>
            <a:r>
              <a:rPr lang="en-US" dirty="0" err="1"/>
              <a:t>Mantap</a:t>
            </a:r>
            <a:r>
              <a:rPr lang="en-US" dirty="0"/>
              <a:t> (</a:t>
            </a:r>
            <a:r>
              <a:rPr lang="en-US" dirty="0" err="1"/>
              <a:t>Sterilisasi</a:t>
            </a:r>
            <a:r>
              <a:rPr lang="en-US" dirty="0"/>
              <a:t>)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D9D7D1-25E1-45A3-A304-9700B3E8D8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Keuntungan</a:t>
            </a:r>
            <a:endParaRPr lang="en-ID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8B678F-5E69-46AF-B59C-B0581FE4FBD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Tindakan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sekali</a:t>
            </a:r>
            <a:endParaRPr lang="en-US" dirty="0"/>
          </a:p>
          <a:p>
            <a:r>
              <a:rPr lang="en-US" dirty="0" err="1"/>
              <a:t>Efektivitas</a:t>
            </a:r>
            <a:r>
              <a:rPr lang="en-US" dirty="0"/>
              <a:t> 100% (</a:t>
            </a:r>
            <a:r>
              <a:rPr lang="en-US" dirty="0" err="1"/>
              <a:t>hampir</a:t>
            </a:r>
            <a:r>
              <a:rPr lang="en-US" dirty="0"/>
              <a:t>)</a:t>
            </a:r>
          </a:p>
          <a:p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mempengaruhi</a:t>
            </a:r>
            <a:r>
              <a:rPr lang="en-US" dirty="0"/>
              <a:t> libido</a:t>
            </a:r>
          </a:p>
          <a:p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kegagalan</a:t>
            </a:r>
            <a:r>
              <a:rPr lang="en-US" dirty="0"/>
              <a:t> di </a:t>
            </a:r>
            <a:r>
              <a:rPr lang="en-US" dirty="0" err="1"/>
              <a:t>pihak</a:t>
            </a:r>
            <a:r>
              <a:rPr lang="en-US" dirty="0"/>
              <a:t> </a:t>
            </a:r>
            <a:r>
              <a:rPr lang="en-US" dirty="0" err="1"/>
              <a:t>pasien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kontraindikasi</a:t>
            </a:r>
            <a:endParaRPr lang="en-ID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5C9CFC-2954-4E90-AF34-2605ECB5CC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/>
              <a:t>Kerugian</a:t>
            </a:r>
            <a:endParaRPr lang="en-ID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3FCBBC-C181-4C68-B140-A98F3C0DB27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err="1"/>
              <a:t>Irreversibel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Komplikasi</a:t>
            </a:r>
            <a:r>
              <a:rPr lang="en-US" dirty="0"/>
              <a:t> : </a:t>
            </a:r>
            <a:r>
              <a:rPr lang="en-US" dirty="0" err="1"/>
              <a:t>infeksi</a:t>
            </a:r>
            <a:r>
              <a:rPr lang="en-US" dirty="0"/>
              <a:t>, Hematoma, Rasa </a:t>
            </a:r>
            <a:r>
              <a:rPr lang="en-US" dirty="0" err="1"/>
              <a:t>nyeri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6831565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F1303-799E-49BB-B9F0-B8775EED8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Kontrasepsi</a:t>
            </a:r>
            <a:r>
              <a:rPr lang="en-US" dirty="0"/>
              <a:t> </a:t>
            </a:r>
            <a:r>
              <a:rPr lang="en-US" dirty="0" err="1"/>
              <a:t>Mantap</a:t>
            </a:r>
            <a:r>
              <a:rPr lang="en-US" dirty="0"/>
              <a:t> (</a:t>
            </a:r>
            <a:r>
              <a:rPr lang="en-US" dirty="0" err="1"/>
              <a:t>Sterilisasi</a:t>
            </a:r>
            <a:r>
              <a:rPr lang="en-US" dirty="0"/>
              <a:t>)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D9D7D1-25E1-45A3-A304-9700B3E8D8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Perempuan</a:t>
            </a:r>
            <a:endParaRPr lang="en-ID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8B678F-5E69-46AF-B59C-B0581FE4FBD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Pomeroy</a:t>
            </a:r>
          </a:p>
          <a:p>
            <a:r>
              <a:rPr lang="en-US" dirty="0"/>
              <a:t>Irving</a:t>
            </a:r>
          </a:p>
          <a:p>
            <a:r>
              <a:rPr lang="en-US" dirty="0" err="1"/>
              <a:t>Aldrige</a:t>
            </a:r>
            <a:endParaRPr lang="en-US" dirty="0"/>
          </a:p>
          <a:p>
            <a:r>
              <a:rPr lang="en-US" dirty="0"/>
              <a:t>Uchida</a:t>
            </a:r>
          </a:p>
          <a:p>
            <a:r>
              <a:rPr lang="en-US" dirty="0" err="1"/>
              <a:t>Kroener</a:t>
            </a:r>
            <a:endParaRPr lang="en-US" dirty="0"/>
          </a:p>
          <a:p>
            <a:r>
              <a:rPr lang="en-US" dirty="0" err="1"/>
              <a:t>Madlener</a:t>
            </a:r>
            <a:endParaRPr lang="en-ID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5C9CFC-2954-4E90-AF34-2605ECB5CC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/>
              <a:t>Laki-Laki</a:t>
            </a:r>
            <a:endParaRPr lang="en-ID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3FCBBC-C181-4C68-B140-A98F3C0DB27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err="1"/>
              <a:t>Vasektomi</a:t>
            </a:r>
            <a:endParaRPr lang="en-US" dirty="0"/>
          </a:p>
          <a:p>
            <a:r>
              <a:rPr lang="en-US" dirty="0" err="1"/>
              <a:t>Dikatakan</a:t>
            </a:r>
            <a:r>
              <a:rPr lang="en-US" dirty="0"/>
              <a:t> </a:t>
            </a:r>
            <a:r>
              <a:rPr lang="en-US" dirty="0" err="1"/>
              <a:t>steril</a:t>
            </a:r>
            <a:r>
              <a:rPr lang="en-US" dirty="0"/>
              <a:t> </a:t>
            </a:r>
            <a:r>
              <a:rPr lang="en-US" dirty="0" err="1"/>
              <a:t>setelah</a:t>
            </a:r>
            <a:r>
              <a:rPr lang="en-US" dirty="0"/>
              <a:t> 8-12 kali </a:t>
            </a:r>
            <a:r>
              <a:rPr lang="en-US" dirty="0" err="1"/>
              <a:t>ejakulasi</a:t>
            </a:r>
            <a:r>
              <a:rPr lang="en-US" dirty="0"/>
              <a:t> post </a:t>
            </a:r>
            <a:r>
              <a:rPr lang="en-US" dirty="0" err="1"/>
              <a:t>operasi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668766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59EC2-E630-4A30-8CDD-325F704F2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Jenis</a:t>
            </a:r>
            <a:r>
              <a:rPr lang="en-US" dirty="0"/>
              <a:t> –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Kontrasepsi</a:t>
            </a:r>
            <a:r>
              <a:rPr lang="en-US" dirty="0"/>
              <a:t>	</a:t>
            </a:r>
            <a:endParaRPr lang="en-ID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EF50D0-BA17-4DA4-9F4A-3B52B350E9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Non- Hormonal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A2B28-3BD1-4348-8DBA-592217B5827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/>
              <a:t>Kontrasepsi</a:t>
            </a:r>
            <a:r>
              <a:rPr lang="en-US" dirty="0"/>
              <a:t>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alat</a:t>
            </a:r>
            <a:r>
              <a:rPr lang="en-US" dirty="0"/>
              <a:t>/</a:t>
            </a:r>
            <a:r>
              <a:rPr lang="en-US" dirty="0" err="1"/>
              <a:t>obat</a:t>
            </a:r>
            <a:endParaRPr lang="en-US" dirty="0"/>
          </a:p>
          <a:p>
            <a:r>
              <a:rPr lang="en-US" dirty="0" err="1"/>
              <a:t>Kontrasepsi</a:t>
            </a:r>
            <a:r>
              <a:rPr lang="en-US" dirty="0"/>
              <a:t> </a:t>
            </a:r>
            <a:r>
              <a:rPr lang="en-US" dirty="0" err="1"/>
              <a:t>sederhana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laki</a:t>
            </a:r>
            <a:r>
              <a:rPr lang="en-US" dirty="0"/>
              <a:t>- </a:t>
            </a:r>
            <a:r>
              <a:rPr lang="en-US" dirty="0" err="1"/>
              <a:t>laki</a:t>
            </a:r>
            <a:endParaRPr lang="en-US" dirty="0"/>
          </a:p>
          <a:p>
            <a:r>
              <a:rPr lang="en-ID" dirty="0" err="1"/>
              <a:t>Kontrasepsi</a:t>
            </a:r>
            <a:r>
              <a:rPr lang="en-ID" dirty="0"/>
              <a:t> </a:t>
            </a:r>
            <a:r>
              <a:rPr lang="en-ID" dirty="0" err="1"/>
              <a:t>sederhana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perempuan</a:t>
            </a:r>
            <a:endParaRPr lang="en-ID" dirty="0"/>
          </a:p>
          <a:p>
            <a:endParaRPr lang="en-ID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CFA958-2B93-4DA9-8499-6E7039048D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/>
              <a:t>Kontrasepsi</a:t>
            </a:r>
            <a:r>
              <a:rPr lang="en-US" dirty="0"/>
              <a:t> Hormonal</a:t>
            </a:r>
            <a:endParaRPr lang="en-ID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DD8051-356D-42D5-ABB9-10AA6ABB94F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err="1"/>
              <a:t>Pil</a:t>
            </a:r>
            <a:endParaRPr lang="en-US" dirty="0"/>
          </a:p>
          <a:p>
            <a:r>
              <a:rPr lang="en-US" dirty="0" err="1"/>
              <a:t>Suntikan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57664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E92EA6E7-A385-4298-9A4F-6105FB51F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Kontrasepsi</a:t>
            </a:r>
            <a:r>
              <a:rPr lang="en-US" dirty="0"/>
              <a:t>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alat</a:t>
            </a:r>
            <a:r>
              <a:rPr lang="en-US" dirty="0"/>
              <a:t>/</a:t>
            </a:r>
            <a:r>
              <a:rPr lang="en-US" dirty="0" err="1"/>
              <a:t>obat</a:t>
            </a:r>
            <a:br>
              <a:rPr lang="en-US" dirty="0"/>
            </a:br>
            <a:r>
              <a:rPr lang="en-US" dirty="0" err="1"/>
              <a:t>Senggama</a:t>
            </a:r>
            <a:r>
              <a:rPr lang="en-US" dirty="0"/>
              <a:t> </a:t>
            </a:r>
            <a:r>
              <a:rPr lang="en-US" dirty="0" err="1"/>
              <a:t>Terputus</a:t>
            </a:r>
            <a:r>
              <a:rPr lang="en-US" dirty="0"/>
              <a:t> (</a:t>
            </a:r>
            <a:r>
              <a:rPr lang="en-US" dirty="0" err="1"/>
              <a:t>Koitus</a:t>
            </a:r>
            <a:r>
              <a:rPr lang="en-US" dirty="0"/>
              <a:t> </a:t>
            </a:r>
            <a:r>
              <a:rPr lang="en-US" dirty="0" err="1"/>
              <a:t>Interuptus</a:t>
            </a:r>
            <a:r>
              <a:rPr lang="en-US" dirty="0"/>
              <a:t>)</a:t>
            </a:r>
            <a:endParaRPr lang="en-ID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89D5709A-5A3E-496C-9B8F-C3C197295D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Penerikan</a:t>
            </a:r>
            <a:r>
              <a:rPr lang="en-US" dirty="0"/>
              <a:t> penis </a:t>
            </a:r>
            <a:r>
              <a:rPr lang="en-US" dirty="0" err="1"/>
              <a:t>dari</a:t>
            </a:r>
            <a:r>
              <a:rPr lang="en-US" dirty="0"/>
              <a:t> vagina </a:t>
            </a:r>
            <a:r>
              <a:rPr lang="en-US" dirty="0" err="1"/>
              <a:t>sebelum</a:t>
            </a:r>
            <a:r>
              <a:rPr lang="en-US" dirty="0"/>
              <a:t> </a:t>
            </a:r>
            <a:r>
              <a:rPr lang="en-US" dirty="0" err="1"/>
              <a:t>terjadinya</a:t>
            </a:r>
            <a:r>
              <a:rPr lang="en-US" dirty="0"/>
              <a:t> </a:t>
            </a:r>
            <a:r>
              <a:rPr lang="en-US" dirty="0" err="1"/>
              <a:t>ejakulasi</a:t>
            </a:r>
            <a:endParaRPr lang="en-US" dirty="0"/>
          </a:p>
          <a:p>
            <a:r>
              <a:rPr lang="en-US" dirty="0" err="1"/>
              <a:t>Efektivitas</a:t>
            </a:r>
            <a:r>
              <a:rPr lang="en-US" dirty="0"/>
              <a:t> yang </a:t>
            </a:r>
            <a:r>
              <a:rPr lang="en-US" dirty="0" err="1"/>
              <a:t>kurang</a:t>
            </a:r>
            <a:r>
              <a:rPr lang="en-US" dirty="0"/>
              <a:t> </a:t>
            </a:r>
            <a:r>
              <a:rPr lang="en-US" dirty="0" err="1"/>
              <a:t>berhasil</a:t>
            </a:r>
            <a:endParaRPr lang="en-US" dirty="0"/>
          </a:p>
          <a:p>
            <a:pPr marL="0" indent="0">
              <a:buNone/>
            </a:pPr>
            <a:r>
              <a:rPr lang="en-ID" dirty="0" err="1"/>
              <a:t>Faktor</a:t>
            </a:r>
            <a:r>
              <a:rPr lang="en-ID" dirty="0"/>
              <a:t> </a:t>
            </a:r>
            <a:r>
              <a:rPr lang="en-ID" dirty="0" err="1"/>
              <a:t>Gagal</a:t>
            </a:r>
            <a:endParaRPr lang="en-ID" dirty="0"/>
          </a:p>
          <a:p>
            <a:r>
              <a:rPr lang="en-ID" dirty="0" err="1"/>
              <a:t>Pengeluaran</a:t>
            </a:r>
            <a:r>
              <a:rPr lang="en-ID" dirty="0"/>
              <a:t> air </a:t>
            </a:r>
            <a:r>
              <a:rPr lang="en-ID" dirty="0" err="1"/>
              <a:t>mani</a:t>
            </a:r>
            <a:r>
              <a:rPr lang="en-ID" dirty="0"/>
              <a:t> </a:t>
            </a:r>
            <a:r>
              <a:rPr lang="en-ID" dirty="0" err="1"/>
              <a:t>sebelum</a:t>
            </a:r>
            <a:r>
              <a:rPr lang="en-ID" dirty="0"/>
              <a:t> </a:t>
            </a:r>
            <a:r>
              <a:rPr lang="en-ID" dirty="0" err="1"/>
              <a:t>ejakulasi</a:t>
            </a:r>
            <a:r>
              <a:rPr lang="en-ID" dirty="0"/>
              <a:t> (</a:t>
            </a:r>
            <a:r>
              <a:rPr lang="en-ID" dirty="0" err="1"/>
              <a:t>praejaculatory</a:t>
            </a:r>
            <a:r>
              <a:rPr lang="en-ID" dirty="0"/>
              <a:t> fluid)</a:t>
            </a:r>
          </a:p>
          <a:p>
            <a:r>
              <a:rPr lang="en-ID" dirty="0" err="1"/>
              <a:t>Terlambat</a:t>
            </a:r>
            <a:r>
              <a:rPr lang="en-ID" dirty="0"/>
              <a:t> </a:t>
            </a:r>
            <a:r>
              <a:rPr lang="en-ID" dirty="0" err="1"/>
              <a:t>pengeluaran</a:t>
            </a:r>
            <a:r>
              <a:rPr lang="en-ID" dirty="0"/>
              <a:t> penis </a:t>
            </a:r>
            <a:r>
              <a:rPr lang="en-ID" dirty="0" err="1"/>
              <a:t>dari</a:t>
            </a:r>
            <a:r>
              <a:rPr lang="en-ID" dirty="0"/>
              <a:t> vagina</a:t>
            </a:r>
          </a:p>
          <a:p>
            <a:r>
              <a:rPr lang="en-ID" dirty="0" err="1"/>
              <a:t>Pengeluaran</a:t>
            </a:r>
            <a:r>
              <a:rPr lang="en-ID" dirty="0"/>
              <a:t> semen </a:t>
            </a:r>
            <a:r>
              <a:rPr lang="en-ID" dirty="0" err="1"/>
              <a:t>dekat</a:t>
            </a:r>
            <a:r>
              <a:rPr lang="en-ID" dirty="0"/>
              <a:t> pada vulva (petting)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533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7A57A-A401-4A28-AC9B-DAAA1486C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Pembilasan</a:t>
            </a:r>
            <a:r>
              <a:rPr lang="en-US" dirty="0"/>
              <a:t> </a:t>
            </a:r>
            <a:r>
              <a:rPr lang="en-US" dirty="0" err="1"/>
              <a:t>Pascasenggama</a:t>
            </a:r>
            <a:r>
              <a:rPr lang="en-US" dirty="0"/>
              <a:t> (Postcoital Douche)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4200FA-EBFE-4C92-88F9-9432CAD6DB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Pembilasan</a:t>
            </a:r>
            <a:r>
              <a:rPr lang="en-US" dirty="0"/>
              <a:t> vagina </a:t>
            </a:r>
            <a:r>
              <a:rPr lang="en-US" dirty="0" err="1"/>
              <a:t>dengan</a:t>
            </a:r>
            <a:r>
              <a:rPr lang="en-US" dirty="0"/>
              <a:t> air </a:t>
            </a:r>
            <a:r>
              <a:rPr lang="en-US" dirty="0" err="1"/>
              <a:t>biasa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larutan</a:t>
            </a:r>
            <a:r>
              <a:rPr lang="en-US" dirty="0"/>
              <a:t> </a:t>
            </a:r>
            <a:r>
              <a:rPr lang="en-US" dirty="0" err="1"/>
              <a:t>obat</a:t>
            </a:r>
            <a:r>
              <a:rPr lang="en-US" dirty="0"/>
              <a:t> (</a:t>
            </a:r>
            <a:r>
              <a:rPr lang="en-US" dirty="0" err="1"/>
              <a:t>cuka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obat</a:t>
            </a:r>
            <a:r>
              <a:rPr lang="en-US" dirty="0"/>
              <a:t> lain) </a:t>
            </a:r>
            <a:r>
              <a:rPr lang="en-US" dirty="0" err="1"/>
              <a:t>segera</a:t>
            </a:r>
            <a:r>
              <a:rPr lang="en-US" dirty="0"/>
              <a:t> </a:t>
            </a:r>
            <a:r>
              <a:rPr lang="en-US" dirty="0" err="1"/>
              <a:t>setelah</a:t>
            </a:r>
            <a:r>
              <a:rPr lang="en-US" dirty="0"/>
              <a:t> </a:t>
            </a:r>
            <a:r>
              <a:rPr lang="en-US" dirty="0" err="1"/>
              <a:t>koitus</a:t>
            </a:r>
            <a:endParaRPr lang="en-US" dirty="0"/>
          </a:p>
          <a:p>
            <a:r>
              <a:rPr lang="en-US" dirty="0" err="1"/>
              <a:t>Tujuan</a:t>
            </a:r>
            <a:r>
              <a:rPr lang="en-US" dirty="0"/>
              <a:t> : </a:t>
            </a:r>
            <a:r>
              <a:rPr lang="en-US" dirty="0" err="1"/>
              <a:t>Mengeluarkan</a:t>
            </a:r>
            <a:r>
              <a:rPr lang="en-US" dirty="0"/>
              <a:t> </a:t>
            </a:r>
            <a:r>
              <a:rPr lang="en-US" dirty="0" err="1"/>
              <a:t>sperma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mekanik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vagina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648439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15B60-8E97-4D36-B2EF-0953A3563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Perpanjangan</a:t>
            </a:r>
            <a:r>
              <a:rPr lang="en-US" dirty="0"/>
              <a:t> Masa </a:t>
            </a:r>
            <a:r>
              <a:rPr lang="en-US" dirty="0" err="1"/>
              <a:t>Menyusui</a:t>
            </a:r>
            <a:r>
              <a:rPr lang="en-US" dirty="0"/>
              <a:t> Anak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DD09D4-6757-4090-922F-4A4E51896F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Efektivitas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mencegah</a:t>
            </a:r>
            <a:r>
              <a:rPr lang="en-US" dirty="0"/>
              <a:t> </a:t>
            </a:r>
            <a:r>
              <a:rPr lang="en-US" dirty="0" err="1"/>
              <a:t>ovulasi</a:t>
            </a:r>
            <a:r>
              <a:rPr lang="en-US" dirty="0"/>
              <a:t>  dan </a:t>
            </a:r>
            <a:r>
              <a:rPr lang="en-US" dirty="0" err="1"/>
              <a:t>memperpanjang</a:t>
            </a:r>
            <a:r>
              <a:rPr lang="en-US" dirty="0"/>
              <a:t> </a:t>
            </a:r>
            <a:r>
              <a:rPr lang="en-US" dirty="0" err="1"/>
              <a:t>amenorea</a:t>
            </a:r>
            <a:r>
              <a:rPr lang="en-US" dirty="0"/>
              <a:t> </a:t>
            </a:r>
            <a:r>
              <a:rPr lang="en-US" dirty="0" err="1"/>
              <a:t>perempuan</a:t>
            </a:r>
            <a:endParaRPr lang="en-US" dirty="0"/>
          </a:p>
          <a:p>
            <a:r>
              <a:rPr lang="en-US" dirty="0" err="1"/>
              <a:t>Konsepsi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selagi</a:t>
            </a:r>
            <a:r>
              <a:rPr lang="en-US" dirty="0"/>
              <a:t> </a:t>
            </a:r>
            <a:r>
              <a:rPr lang="en-US" dirty="0" err="1"/>
              <a:t>perempuan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masih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keadaan</a:t>
            </a:r>
            <a:r>
              <a:rPr lang="en-US" dirty="0"/>
              <a:t> </a:t>
            </a:r>
            <a:r>
              <a:rPr lang="en-US" dirty="0" err="1"/>
              <a:t>amenorea</a:t>
            </a:r>
            <a:r>
              <a:rPr lang="en-US" dirty="0"/>
              <a:t> dan </a:t>
            </a:r>
            <a:r>
              <a:rPr lang="en-US" dirty="0" err="1"/>
              <a:t>terjadilah</a:t>
            </a:r>
            <a:r>
              <a:rPr lang="en-US" dirty="0"/>
              <a:t> </a:t>
            </a:r>
            <a:r>
              <a:rPr lang="en-US" dirty="0" err="1"/>
              <a:t>kehamilan</a:t>
            </a:r>
            <a:r>
              <a:rPr lang="en-US" dirty="0"/>
              <a:t> Kembali </a:t>
            </a:r>
            <a:r>
              <a:rPr lang="en-US" dirty="0" err="1"/>
              <a:t>setelah</a:t>
            </a:r>
            <a:r>
              <a:rPr lang="en-US" dirty="0"/>
              <a:t> </a:t>
            </a:r>
            <a:r>
              <a:rPr lang="en-US" dirty="0" err="1"/>
              <a:t>melahirkan</a:t>
            </a:r>
            <a:r>
              <a:rPr lang="en-US" dirty="0"/>
              <a:t> </a:t>
            </a:r>
            <a:r>
              <a:rPr lang="en-US" dirty="0" err="1"/>
              <a:t>sebelum</a:t>
            </a:r>
            <a:r>
              <a:rPr lang="en-US" dirty="0"/>
              <a:t> </a:t>
            </a:r>
            <a:r>
              <a:rPr lang="en-US" dirty="0" err="1"/>
              <a:t>haid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785071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50AB5-44D1-4891-AB9F-DBD902447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Pantang</a:t>
            </a:r>
            <a:r>
              <a:rPr lang="en-US" dirty="0"/>
              <a:t> </a:t>
            </a:r>
            <a:r>
              <a:rPr lang="en-US" dirty="0" err="1"/>
              <a:t>Berkala</a:t>
            </a:r>
            <a:r>
              <a:rPr lang="en-US" dirty="0"/>
              <a:t> (Rhythm Method)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57DF27-6C7D-48B8-B11C-23952BAFB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062984" cy="4351338"/>
          </a:xfrm>
        </p:spPr>
        <p:txBody>
          <a:bodyPr>
            <a:normAutofit fontScale="92500"/>
          </a:bodyPr>
          <a:lstStyle/>
          <a:p>
            <a:r>
              <a:rPr lang="en-US" dirty="0" err="1"/>
              <a:t>Menitikberatkan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seseorang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hamil</a:t>
            </a:r>
            <a:r>
              <a:rPr lang="en-US" dirty="0"/>
              <a:t> pada masa “</a:t>
            </a:r>
            <a:r>
              <a:rPr lang="en-US" dirty="0" err="1"/>
              <a:t>subur</a:t>
            </a:r>
            <a:r>
              <a:rPr lang="en-US" dirty="0"/>
              <a:t>” </a:t>
            </a:r>
            <a:r>
              <a:rPr lang="en-US" dirty="0" err="1"/>
              <a:t>yakni</a:t>
            </a:r>
            <a:r>
              <a:rPr lang="en-US" dirty="0"/>
              <a:t> 48 jam </a:t>
            </a:r>
            <a:r>
              <a:rPr lang="en-US" dirty="0" err="1"/>
              <a:t>sebelum</a:t>
            </a:r>
            <a:r>
              <a:rPr lang="en-US" dirty="0"/>
              <a:t> masa </a:t>
            </a:r>
            <a:r>
              <a:rPr lang="en-US" dirty="0" err="1"/>
              <a:t>ovulasi</a:t>
            </a:r>
            <a:r>
              <a:rPr lang="en-US" dirty="0"/>
              <a:t> </a:t>
            </a:r>
            <a:r>
              <a:rPr lang="en-US" dirty="0" err="1"/>
              <a:t>hingga</a:t>
            </a:r>
            <a:r>
              <a:rPr lang="en-US" dirty="0"/>
              <a:t> 24 jam </a:t>
            </a:r>
            <a:r>
              <a:rPr lang="en-US" dirty="0" err="1"/>
              <a:t>setelah</a:t>
            </a:r>
            <a:r>
              <a:rPr lang="en-US" dirty="0"/>
              <a:t> </a:t>
            </a:r>
            <a:r>
              <a:rPr lang="en-US" dirty="0" err="1"/>
              <a:t>masal</a:t>
            </a:r>
            <a:r>
              <a:rPr lang="en-US" dirty="0"/>
              <a:t> </a:t>
            </a:r>
            <a:r>
              <a:rPr lang="en-US" dirty="0" err="1"/>
              <a:t>ovulasi</a:t>
            </a:r>
            <a:endParaRPr lang="en-US" dirty="0"/>
          </a:p>
          <a:p>
            <a:r>
              <a:rPr lang="en-ID" dirty="0"/>
              <a:t>Susah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menentukan</a:t>
            </a:r>
            <a:r>
              <a:rPr lang="en-ID" dirty="0"/>
              <a:t> </a:t>
            </a:r>
            <a:r>
              <a:rPr lang="en-ID" dirty="0" err="1"/>
              <a:t>waktu</a:t>
            </a:r>
            <a:r>
              <a:rPr lang="en-ID" dirty="0"/>
              <a:t> yang </a:t>
            </a:r>
            <a:r>
              <a:rPr lang="en-ID" dirty="0" err="1"/>
              <a:t>tepat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ovulasi</a:t>
            </a:r>
            <a:r>
              <a:rPr lang="en-ID" dirty="0"/>
              <a:t>, </a:t>
            </a:r>
            <a:r>
              <a:rPr lang="en-ID" dirty="0" err="1"/>
              <a:t>harus</a:t>
            </a:r>
            <a:r>
              <a:rPr lang="en-ID" dirty="0"/>
              <a:t> punya </a:t>
            </a:r>
            <a:r>
              <a:rPr lang="en-ID" dirty="0" err="1"/>
              <a:t>catatan</a:t>
            </a:r>
            <a:r>
              <a:rPr lang="en-ID" dirty="0"/>
              <a:t> </a:t>
            </a:r>
            <a:r>
              <a:rPr lang="en-ID" dirty="0" err="1"/>
              <a:t>haid</a:t>
            </a:r>
            <a:r>
              <a:rPr lang="en-ID" dirty="0"/>
              <a:t> </a:t>
            </a:r>
            <a:r>
              <a:rPr lang="en-ID" dirty="0" err="1"/>
              <a:t>selama</a:t>
            </a:r>
            <a:r>
              <a:rPr lang="en-ID" dirty="0"/>
              <a:t> 6 </a:t>
            </a:r>
            <a:r>
              <a:rPr lang="en-ID" dirty="0" err="1"/>
              <a:t>bulan</a:t>
            </a:r>
            <a:r>
              <a:rPr lang="en-ID" dirty="0"/>
              <a:t> </a:t>
            </a:r>
            <a:r>
              <a:rPr lang="en-ID" dirty="0" err="1"/>
              <a:t>hingga</a:t>
            </a:r>
            <a:r>
              <a:rPr lang="en-ID" dirty="0"/>
              <a:t> </a:t>
            </a:r>
            <a:r>
              <a:rPr lang="en-ID" dirty="0" err="1"/>
              <a:t>satu</a:t>
            </a:r>
            <a:r>
              <a:rPr lang="en-ID" dirty="0"/>
              <a:t> </a:t>
            </a:r>
            <a:r>
              <a:rPr lang="en-ID" dirty="0" err="1"/>
              <a:t>tahun</a:t>
            </a:r>
            <a:endParaRPr lang="en-ID" dirty="0"/>
          </a:p>
          <a:p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581B3E-E7BF-4ACE-BA59-EA60DAF2F5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3326" y="1518476"/>
            <a:ext cx="6024658" cy="496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821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5D12D-CBCC-4910-9771-FF9892039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Kontrasepsi</a:t>
            </a:r>
            <a:r>
              <a:rPr lang="en-US" dirty="0"/>
              <a:t> </a:t>
            </a:r>
            <a:r>
              <a:rPr lang="en-US" dirty="0" err="1"/>
              <a:t>sederhana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laki</a:t>
            </a:r>
            <a:r>
              <a:rPr lang="en-US" dirty="0"/>
              <a:t>- </a:t>
            </a:r>
            <a:r>
              <a:rPr lang="en-US" dirty="0" err="1"/>
              <a:t>laki</a:t>
            </a:r>
            <a:br>
              <a:rPr lang="en-US" dirty="0"/>
            </a:br>
            <a:r>
              <a:rPr lang="en-US" dirty="0" err="1"/>
              <a:t>Kondom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03B76D-DBCA-446D-9D88-ABCFB4347E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r>
              <a:rPr lang="en-US" dirty="0" err="1"/>
              <a:t>Kondom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berfungsi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alat</a:t>
            </a:r>
            <a:r>
              <a:rPr lang="en-US" dirty="0"/>
              <a:t> </a:t>
            </a:r>
            <a:r>
              <a:rPr lang="en-US" dirty="0" err="1"/>
              <a:t>kontrasepsi</a:t>
            </a:r>
            <a:r>
              <a:rPr lang="en-US" dirty="0"/>
              <a:t> juga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memberi</a:t>
            </a:r>
            <a:r>
              <a:rPr lang="en-US" dirty="0"/>
              <a:t> </a:t>
            </a:r>
            <a:r>
              <a:rPr lang="en-US" dirty="0" err="1"/>
              <a:t>perlindungan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kelamin</a:t>
            </a:r>
            <a:endParaRPr lang="en-US" dirty="0"/>
          </a:p>
          <a:p>
            <a:r>
              <a:rPr lang="en-US" dirty="0" err="1"/>
              <a:t>Kerugian</a:t>
            </a:r>
            <a:r>
              <a:rPr lang="en-US" dirty="0"/>
              <a:t> : </a:t>
            </a:r>
            <a:r>
              <a:rPr lang="en-US" dirty="0" err="1"/>
              <a:t>Penghalang</a:t>
            </a:r>
            <a:r>
              <a:rPr lang="en-US" dirty="0"/>
              <a:t> </a:t>
            </a:r>
            <a:r>
              <a:rPr lang="en-US" dirty="0" err="1"/>
              <a:t>kenikmatan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pasangan</a:t>
            </a:r>
            <a:r>
              <a:rPr lang="en-US" dirty="0"/>
              <a:t> </a:t>
            </a:r>
            <a:r>
              <a:rPr lang="en-US" dirty="0" err="1"/>
              <a:t>akibat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kondom</a:t>
            </a:r>
            <a:endParaRPr lang="en-US" dirty="0"/>
          </a:p>
          <a:p>
            <a:r>
              <a:rPr lang="en-US" dirty="0" err="1"/>
              <a:t>Efektivitas</a:t>
            </a:r>
            <a:r>
              <a:rPr lang="en-US" dirty="0"/>
              <a:t> </a:t>
            </a:r>
            <a:r>
              <a:rPr lang="en-US" dirty="0" err="1"/>
              <a:t>tergantung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mutu</a:t>
            </a:r>
            <a:r>
              <a:rPr lang="en-US" dirty="0"/>
              <a:t> </a:t>
            </a:r>
            <a:r>
              <a:rPr lang="en-US" dirty="0" err="1"/>
              <a:t>kondom</a:t>
            </a:r>
            <a:r>
              <a:rPr lang="en-US" dirty="0"/>
              <a:t> dan </a:t>
            </a:r>
            <a:r>
              <a:rPr lang="en-US" dirty="0" err="1"/>
              <a:t>ketelitian</a:t>
            </a:r>
            <a:r>
              <a:rPr lang="en-US" dirty="0"/>
              <a:t> </a:t>
            </a:r>
            <a:r>
              <a:rPr lang="en-US" dirty="0" err="1"/>
              <a:t>penggunaan</a:t>
            </a:r>
            <a:endParaRPr lang="en-ID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E865448-7D37-4449-9C3B-ADE2A2D54F54}"/>
              </a:ext>
            </a:extLst>
          </p:cNvPr>
          <p:cNvSpPr txBox="1">
            <a:spLocks/>
          </p:cNvSpPr>
          <p:nvPr/>
        </p:nvSpPr>
        <p:spPr>
          <a:xfrm>
            <a:off x="6096000" y="1690688"/>
            <a:ext cx="5257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Hal </a:t>
            </a:r>
            <a:r>
              <a:rPr lang="en-US" dirty="0" err="1"/>
              <a:t>yeng</a:t>
            </a:r>
            <a:r>
              <a:rPr lang="en-US" dirty="0"/>
              <a:t>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diperhatikan</a:t>
            </a:r>
            <a:endParaRPr lang="en-US" dirty="0"/>
          </a:p>
          <a:p>
            <a:r>
              <a:rPr lang="en-US" dirty="0" err="1"/>
              <a:t>Pastikan</a:t>
            </a:r>
            <a:r>
              <a:rPr lang="en-US" dirty="0"/>
              <a:t> </a:t>
            </a:r>
            <a:r>
              <a:rPr lang="en-US" dirty="0" err="1"/>
              <a:t>kondom</a:t>
            </a:r>
            <a:r>
              <a:rPr lang="en-US" dirty="0"/>
              <a:t> </a:t>
            </a:r>
            <a:r>
              <a:rPr lang="en-US" dirty="0" err="1"/>
              <a:t>terpasang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sebelum</a:t>
            </a:r>
            <a:r>
              <a:rPr lang="en-US" dirty="0"/>
              <a:t> </a:t>
            </a:r>
            <a:r>
              <a:rPr lang="en-US" dirty="0" err="1"/>
              <a:t>koitus</a:t>
            </a:r>
            <a:endParaRPr lang="en-US" dirty="0"/>
          </a:p>
          <a:p>
            <a:r>
              <a:rPr lang="en-US" dirty="0"/>
              <a:t>Pasang </a:t>
            </a:r>
            <a:r>
              <a:rPr lang="en-US" dirty="0" err="1"/>
              <a:t>kondom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sedang</a:t>
            </a:r>
            <a:r>
              <a:rPr lang="en-US" dirty="0"/>
              <a:t> </a:t>
            </a:r>
            <a:r>
              <a:rPr lang="en-US" dirty="0" err="1"/>
              <a:t>ereksi</a:t>
            </a:r>
            <a:r>
              <a:rPr lang="en-US" dirty="0"/>
              <a:t>, preputium </a:t>
            </a:r>
            <a:r>
              <a:rPr lang="en-US" dirty="0" err="1"/>
              <a:t>ditarik</a:t>
            </a:r>
            <a:r>
              <a:rPr lang="en-US" dirty="0"/>
              <a:t> </a:t>
            </a:r>
            <a:r>
              <a:rPr lang="en-US" dirty="0" err="1"/>
              <a:t>terlebih</a:t>
            </a:r>
            <a:r>
              <a:rPr lang="en-US" dirty="0"/>
              <a:t> </a:t>
            </a:r>
            <a:r>
              <a:rPr lang="en-US" dirty="0" err="1"/>
              <a:t>dahulu</a:t>
            </a:r>
            <a:endParaRPr lang="en-US" dirty="0"/>
          </a:p>
          <a:p>
            <a:r>
              <a:rPr lang="en-US" dirty="0" err="1"/>
              <a:t>Tinggalkan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kecil</a:t>
            </a:r>
            <a:r>
              <a:rPr lang="en-US" dirty="0"/>
              <a:t> di </a:t>
            </a:r>
            <a:r>
              <a:rPr lang="en-US" dirty="0" err="1"/>
              <a:t>depan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penampung</a:t>
            </a:r>
            <a:r>
              <a:rPr lang="en-US" dirty="0"/>
              <a:t> </a:t>
            </a:r>
            <a:r>
              <a:rPr lang="en-US" dirty="0" err="1"/>
              <a:t>sperma</a:t>
            </a:r>
            <a:endParaRPr lang="en-US" dirty="0"/>
          </a:p>
          <a:p>
            <a:r>
              <a:rPr lang="en-US" dirty="0" err="1"/>
              <a:t>Keluarkan</a:t>
            </a:r>
            <a:r>
              <a:rPr lang="en-US" dirty="0"/>
              <a:t> penis pada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masih</a:t>
            </a:r>
            <a:r>
              <a:rPr lang="en-US" dirty="0"/>
              <a:t> </a:t>
            </a:r>
            <a:r>
              <a:rPr lang="en-US" dirty="0" err="1"/>
              <a:t>ereksi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516162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C249A-3B1B-4788-8828-C2C85BED4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Kontrasepsi</a:t>
            </a:r>
            <a:r>
              <a:rPr lang="en-ID" dirty="0"/>
              <a:t> </a:t>
            </a:r>
            <a:r>
              <a:rPr lang="en-ID" dirty="0" err="1"/>
              <a:t>sederhana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perempuan</a:t>
            </a:r>
            <a:br>
              <a:rPr lang="en-ID" dirty="0"/>
            </a:br>
            <a:r>
              <a:rPr lang="en-ID" dirty="0" err="1"/>
              <a:t>Pessarium</a:t>
            </a:r>
            <a:endParaRPr lang="en-ID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1A3323-3A44-4669-9545-BD4EC990BD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Diafragma</a:t>
            </a:r>
            <a:r>
              <a:rPr lang="en-US" dirty="0"/>
              <a:t> Vagina</a:t>
            </a:r>
            <a:endParaRPr lang="en-ID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E3E8A84-F742-4784-8A01-976814A7F8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Cervical Cap</a:t>
            </a:r>
            <a:endParaRPr lang="en-ID" dirty="0"/>
          </a:p>
        </p:txBody>
      </p:sp>
      <p:pic>
        <p:nvPicPr>
          <p:cNvPr id="9218" name="Picture 2" descr="Efektivitas Penggunaan Alat Kontrasepsi Kondom Wanita | Popmama.com">
            <a:extLst>
              <a:ext uri="{FF2B5EF4-FFF2-40B4-BE49-F238E27FC236}">
                <a16:creationId xmlns:a16="http://schemas.microsoft.com/office/drawing/2014/main" id="{E75B80A2-1CBC-4EE8-8AEA-47B1DB773306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986782"/>
            <a:ext cx="5183188" cy="2721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Ini 7 Alat Kontrasepsi Terbaik yang Tidak Bikin Gemuk | BukaReview">
            <a:extLst>
              <a:ext uri="{FF2B5EF4-FFF2-40B4-BE49-F238E27FC236}">
                <a16:creationId xmlns:a16="http://schemas.microsoft.com/office/drawing/2014/main" id="{550C7567-E423-4A07-B68A-7CC056ADE39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707" y="2951548"/>
            <a:ext cx="4540048" cy="303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34574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1164</Words>
  <Application>Microsoft Office PowerPoint</Application>
  <PresentationFormat>Widescreen</PresentationFormat>
  <Paragraphs>201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Office Theme</vt:lpstr>
      <vt:lpstr>Kontrasepsi</vt:lpstr>
      <vt:lpstr>Cara Pemilihan Kontrasepsi Rasional dalam KB</vt:lpstr>
      <vt:lpstr>Jenis – Jenis Kontrasepsi </vt:lpstr>
      <vt:lpstr>Kontrasepsi tanpa menggunakan alat/obat Senggama Terputus (Koitus Interuptus)</vt:lpstr>
      <vt:lpstr>Pembilasan Pascasenggama (Postcoital Douche)</vt:lpstr>
      <vt:lpstr>Perpanjangan Masa Menyusui Anak</vt:lpstr>
      <vt:lpstr>Pantang Berkala (Rhythm Method)</vt:lpstr>
      <vt:lpstr>Kontrasepsi sederhana untuk laki- laki Kondom</vt:lpstr>
      <vt:lpstr>Kontrasepsi sederhana untuk perempuan Pessarium</vt:lpstr>
      <vt:lpstr>Kontrasepsi sederhana untuk perempuan Pessarium</vt:lpstr>
      <vt:lpstr>Kontrasepsi Hormonal Pil Kontrasepsi Kombinasi</vt:lpstr>
      <vt:lpstr>Kontrasepsi Hormonal Pil Kontrasepsi Kombinasi</vt:lpstr>
      <vt:lpstr>Kontrasepsi Hormonal Pil Kontrasepsi Kombinasi</vt:lpstr>
      <vt:lpstr>Kontrasepsi Hormonal Pil Kontrasepsi Kombinasi</vt:lpstr>
      <vt:lpstr>Mini-pill (Continous Low Dose Progesterone Pill, atau Prostagen Only Pill)</vt:lpstr>
      <vt:lpstr>Mini-pill (Continous Low Dose Progesterone Pill, atau Prostagen Only Pill)</vt:lpstr>
      <vt:lpstr>Postcoital Contraception (Morning After Pill)</vt:lpstr>
      <vt:lpstr>Postcoital Contraception (Morning After Pill)</vt:lpstr>
      <vt:lpstr>Kontrasepsi  Suntikan (Depo Provera) Suntikan setiap 3 bulan</vt:lpstr>
      <vt:lpstr>Kontrasepsi  Suntikan (Depo Provera) Suntikan setiap 3 bulan</vt:lpstr>
      <vt:lpstr>Suntikan setiap bulan (Monthly Injectible)</vt:lpstr>
      <vt:lpstr>Suntikan setiap bulan (Monthly Injectible)</vt:lpstr>
      <vt:lpstr>PowerPoint Presentation</vt:lpstr>
      <vt:lpstr>Alat Kontrasepsi dalam Rahim (AKDR) Intra Uterine Device (IUD)</vt:lpstr>
      <vt:lpstr>Alat Kontrasepsi dalam Rahim (AKDR) Intra Uterine Device (IUD)</vt:lpstr>
      <vt:lpstr>Alat Kontrasepsi dalam Rahim (AKDR) Intra Uterine Device (IUD)</vt:lpstr>
      <vt:lpstr>Alat Kontrasepsi dalam Rahim (AKDR) Intra Uterine Device (IUD)</vt:lpstr>
      <vt:lpstr>Kontrasepsi Mantap (Sterilisasi)</vt:lpstr>
      <vt:lpstr>Kontrasepsi Mantap (Sterilisasi)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Kontrasepsi</dc:title>
  <dc:creator>Dionisius Ega</dc:creator>
  <cp:lastModifiedBy>Dionisius Ega</cp:lastModifiedBy>
  <cp:revision>33</cp:revision>
  <dcterms:created xsi:type="dcterms:W3CDTF">2021-06-09T22:15:24Z</dcterms:created>
  <dcterms:modified xsi:type="dcterms:W3CDTF">2021-06-10T02:18:34Z</dcterms:modified>
</cp:coreProperties>
</file>