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72" r:id="rId7"/>
    <p:sldId id="275" r:id="rId8"/>
    <p:sldId id="274" r:id="rId9"/>
    <p:sldId id="263" r:id="rId10"/>
    <p:sldId id="271" r:id="rId11"/>
    <p:sldId id="273" r:id="rId12"/>
    <p:sldId id="260" r:id="rId13"/>
    <p:sldId id="266" r:id="rId14"/>
    <p:sldId id="267" r:id="rId15"/>
    <p:sldId id="269" r:id="rId16"/>
    <p:sldId id="270" r:id="rId17"/>
    <p:sldId id="279" r:id="rId18"/>
    <p:sldId id="268" r:id="rId19"/>
    <p:sldId id="277" r:id="rId20"/>
    <p:sldId id="276" r:id="rId21"/>
    <p:sldId id="261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-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389219/" TargetMode="External"/><Relationship Id="rId2" Type="http://schemas.openxmlformats.org/officeDocument/2006/relationships/hyperlink" Target="https://www.ncbi.nlm.nih.gov/pmc/articles/PMC2099568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journal.poltekkes-denpasar.ac.id/index.php/JSH/article/viewFile/67/33" TargetMode="External"/><Relationship Id="rId4" Type="http://schemas.openxmlformats.org/officeDocument/2006/relationships/hyperlink" Target="http://perpustakaan.poltekkes-malang.ac.id/assets/file/kti/1302450042/7._BAB_II_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4DE8-9E50-4422-99F3-97D921B272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Vaginal Discharge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B4027-3CED-41B0-8E16-FBA489F64E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Raihan Akbar </a:t>
            </a:r>
            <a:r>
              <a:rPr lang="en-US" dirty="0" err="1"/>
              <a:t>Darmawan</a:t>
            </a:r>
            <a:endParaRPr lang="en-US" dirty="0"/>
          </a:p>
          <a:p>
            <a:r>
              <a:rPr lang="en-US" dirty="0"/>
              <a:t>1810211062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0538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253F-2CBD-4EB1-B9BA-EF4722F5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E411-C2D6-48A5-897E-3AC04B6BF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Berlebihan</a:t>
            </a:r>
            <a:endParaRPr lang="en-US" dirty="0"/>
          </a:p>
          <a:p>
            <a:pPr lvl="1"/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susu</a:t>
            </a:r>
            <a:r>
              <a:rPr lang="en-US" dirty="0"/>
              <a:t> </a:t>
            </a:r>
            <a:r>
              <a:rPr lang="en-US" dirty="0" err="1"/>
              <a:t>basi</a:t>
            </a:r>
            <a:r>
              <a:rPr lang="en-US" dirty="0"/>
              <a:t>, </a:t>
            </a:r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kehijauan</a:t>
            </a:r>
            <a:endParaRPr lang="en-US" dirty="0"/>
          </a:p>
          <a:p>
            <a:pPr lvl="1"/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busuk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amis</a:t>
            </a:r>
            <a:endParaRPr lang="en-US" dirty="0"/>
          </a:p>
          <a:p>
            <a:pPr lvl="1"/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gatal</a:t>
            </a:r>
            <a:endParaRPr lang="en-US" dirty="0"/>
          </a:p>
          <a:p>
            <a:pPr lvl="1"/>
            <a:r>
              <a:rPr lang="en-US" dirty="0"/>
              <a:t>Non </a:t>
            </a:r>
            <a:r>
              <a:rPr lang="en-US" dirty="0" err="1"/>
              <a:t>infeksi</a:t>
            </a:r>
            <a:r>
              <a:rPr lang="en-US" dirty="0"/>
              <a:t> dan </a:t>
            </a:r>
            <a:r>
              <a:rPr lang="en-US" dirty="0" err="1"/>
              <a:t>infeksi</a:t>
            </a:r>
            <a:endParaRPr lang="en-ID" dirty="0"/>
          </a:p>
          <a:p>
            <a:pPr lvl="1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BF6F1B-B577-4BCC-9CC3-A111B8C92389}"/>
              </a:ext>
            </a:extLst>
          </p:cNvPr>
          <p:cNvSpPr txBox="1">
            <a:spLocks/>
          </p:cNvSpPr>
          <p:nvPr/>
        </p:nvSpPr>
        <p:spPr>
          <a:xfrm>
            <a:off x="6096000" y="2556930"/>
            <a:ext cx="4800599" cy="37778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 </a:t>
            </a:r>
            <a:r>
              <a:rPr lang="en-US" dirty="0" err="1"/>
              <a:t>infeksi</a:t>
            </a:r>
            <a:r>
              <a:rPr lang="en-US" dirty="0"/>
              <a:t> dan </a:t>
            </a:r>
            <a:r>
              <a:rPr lang="en-US" dirty="0" err="1"/>
              <a:t>infeksi</a:t>
            </a:r>
            <a:endParaRPr lang="en-US" dirty="0"/>
          </a:p>
          <a:p>
            <a:pPr lvl="1"/>
            <a:r>
              <a:rPr lang="en-US" dirty="0"/>
              <a:t>Non-</a:t>
            </a:r>
            <a:r>
              <a:rPr lang="en-US" dirty="0" err="1"/>
              <a:t>infeksi</a:t>
            </a:r>
            <a:r>
              <a:rPr lang="en-US" dirty="0"/>
              <a:t>: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, </a:t>
            </a:r>
            <a:r>
              <a:rPr lang="en-US" dirty="0" err="1"/>
              <a:t>kanker</a:t>
            </a:r>
            <a:r>
              <a:rPr lang="en-US" dirty="0"/>
              <a:t>, </a:t>
            </a:r>
            <a:r>
              <a:rPr lang="en-US" dirty="0" err="1"/>
              <a:t>fisik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Infeksi</a:t>
            </a:r>
            <a:r>
              <a:rPr lang="en-US" dirty="0"/>
              <a:t>: </a:t>
            </a:r>
            <a:r>
              <a:rPr lang="en-US" dirty="0" err="1"/>
              <a:t>Seksual</a:t>
            </a:r>
            <a:r>
              <a:rPr lang="en-US" dirty="0"/>
              <a:t> dan non </a:t>
            </a:r>
            <a:r>
              <a:rPr lang="en-US" dirty="0" err="1"/>
              <a:t>seksual</a:t>
            </a:r>
            <a:endParaRPr lang="en-US" dirty="0"/>
          </a:p>
          <a:p>
            <a:r>
              <a:rPr lang="en-US" dirty="0" err="1"/>
              <a:t>Etiologi</a:t>
            </a:r>
            <a:endParaRPr lang="en-US" dirty="0"/>
          </a:p>
          <a:p>
            <a:pPr lvl="1"/>
            <a:r>
              <a:rPr lang="en-US" dirty="0" err="1"/>
              <a:t>Jamur</a:t>
            </a:r>
            <a:r>
              <a:rPr lang="en-US" dirty="0"/>
              <a:t>: Candida albicans</a:t>
            </a:r>
          </a:p>
          <a:p>
            <a:pPr lvl="1"/>
            <a:r>
              <a:rPr lang="en-US" dirty="0" err="1"/>
              <a:t>Bakteri</a:t>
            </a:r>
            <a:r>
              <a:rPr lang="en-US" dirty="0"/>
              <a:t>: VB, </a:t>
            </a:r>
            <a:r>
              <a:rPr lang="en-US" dirty="0" err="1"/>
              <a:t>Clamidia</a:t>
            </a:r>
            <a:r>
              <a:rPr lang="en-US" dirty="0"/>
              <a:t>, N. gonorrhoeae, Treponema </a:t>
            </a:r>
          </a:p>
          <a:p>
            <a:pPr lvl="1"/>
            <a:r>
              <a:rPr lang="en-US" dirty="0"/>
              <a:t>Virus: HPV</a:t>
            </a:r>
          </a:p>
          <a:p>
            <a:pPr lvl="1"/>
            <a:r>
              <a:rPr lang="en-US" dirty="0" err="1"/>
              <a:t>Parasit</a:t>
            </a:r>
            <a:r>
              <a:rPr lang="en-US" dirty="0"/>
              <a:t>: Trichomonas vaginalis</a:t>
            </a:r>
            <a:endParaRPr lang="en-ID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9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A4A4-9513-4F45-96D6-8E6C51FE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Infeksi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A70D3-DFCE-4C24-9971-28752CA39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Benda </a:t>
            </a:r>
            <a:r>
              <a:rPr lang="en-US" dirty="0" err="1"/>
              <a:t>Asing</a:t>
            </a:r>
            <a:endParaRPr lang="en-US" dirty="0"/>
          </a:p>
          <a:p>
            <a:pPr lvl="1"/>
            <a:r>
              <a:rPr lang="en-US" dirty="0" err="1"/>
              <a:t>Tertinggalnya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dan tampon, </a:t>
            </a:r>
            <a:r>
              <a:rPr lang="en-US" dirty="0" err="1"/>
              <a:t>prolaps</a:t>
            </a:r>
            <a:r>
              <a:rPr lang="en-US" dirty="0"/>
              <a:t> uteri, </a:t>
            </a:r>
            <a:r>
              <a:rPr lang="en-US" dirty="0" err="1"/>
              <a:t>pesarium</a:t>
            </a:r>
            <a:r>
              <a:rPr lang="en-US" dirty="0"/>
              <a:t> pada </a:t>
            </a:r>
            <a:r>
              <a:rPr lang="en-US" dirty="0" err="1"/>
              <a:t>penderita</a:t>
            </a:r>
            <a:r>
              <a:rPr lang="en-US" dirty="0"/>
              <a:t> hernia</a:t>
            </a:r>
          </a:p>
          <a:p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bawaan</a:t>
            </a:r>
            <a:endParaRPr lang="en-US" dirty="0"/>
          </a:p>
          <a:p>
            <a:pPr lvl="1"/>
            <a:r>
              <a:rPr lang="en-US" dirty="0" err="1"/>
              <a:t>Rektovaginalis</a:t>
            </a:r>
            <a:r>
              <a:rPr lang="en-US" dirty="0"/>
              <a:t>, </a:t>
            </a:r>
            <a:r>
              <a:rPr lang="en-US" dirty="0" err="1"/>
              <a:t>fistel</a:t>
            </a:r>
            <a:r>
              <a:rPr lang="en-US" dirty="0"/>
              <a:t> </a:t>
            </a:r>
            <a:r>
              <a:rPr lang="en-US" dirty="0" err="1"/>
              <a:t>vesikovaginal</a:t>
            </a:r>
            <a:r>
              <a:rPr lang="en-US" dirty="0"/>
              <a:t>,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persalinan</a:t>
            </a:r>
            <a:endParaRPr lang="en-US" dirty="0"/>
          </a:p>
          <a:p>
            <a:r>
              <a:rPr lang="en-US" dirty="0"/>
              <a:t>Tumor dan </a:t>
            </a:r>
            <a:r>
              <a:rPr lang="en-US" dirty="0" err="1"/>
              <a:t>Kanker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7203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72F4-ED37-4591-B8A8-015F5F4A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Infeksi</a:t>
            </a:r>
            <a:r>
              <a:rPr lang="en-US" dirty="0"/>
              <a:t> non-</a:t>
            </a:r>
            <a:r>
              <a:rPr lang="en-US" dirty="0" err="1"/>
              <a:t>seksual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384DB-B420-4372-AD7D-6720AB21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113308" cy="3318936"/>
          </a:xfrm>
        </p:spPr>
        <p:txBody>
          <a:bodyPr>
            <a:normAutofit lnSpcReduction="10000"/>
          </a:bodyPr>
          <a:lstStyle/>
          <a:p>
            <a:r>
              <a:rPr lang="en-ID" dirty="0"/>
              <a:t>Vaginosis </a:t>
            </a:r>
            <a:r>
              <a:rPr lang="en-ID" dirty="0" err="1"/>
              <a:t>bakterial</a:t>
            </a:r>
            <a:r>
              <a:rPr lang="en-ID" dirty="0"/>
              <a:t> dan vulvovaginal candidiasis yang paling </a:t>
            </a:r>
            <a:r>
              <a:rPr lang="en-ID" dirty="0" err="1"/>
              <a:t>umum</a:t>
            </a:r>
            <a:endParaRPr lang="en-ID" dirty="0"/>
          </a:p>
          <a:p>
            <a:pPr lvl="1"/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flora normal vagina</a:t>
            </a:r>
          </a:p>
          <a:p>
            <a:r>
              <a:rPr lang="en-ID" dirty="0"/>
              <a:t>Vaginosis </a:t>
            </a:r>
            <a:r>
              <a:rPr lang="en-ID" dirty="0" err="1"/>
              <a:t>bakterial</a:t>
            </a:r>
            <a:endParaRPr lang="en-ID" dirty="0"/>
          </a:p>
          <a:p>
            <a:pPr lvl="1"/>
            <a:r>
              <a:rPr lang="en-US" dirty="0"/>
              <a:t>Discharge 	yang </a:t>
            </a:r>
            <a:r>
              <a:rPr lang="en-US" dirty="0" err="1"/>
              <a:t>banyak</a:t>
            </a:r>
            <a:r>
              <a:rPr lang="en-US" dirty="0"/>
              <a:t> dan </a:t>
            </a:r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amis</a:t>
            </a:r>
            <a:endParaRPr lang="en-US" dirty="0"/>
          </a:p>
          <a:p>
            <a:pPr lvl="1"/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gatal</a:t>
            </a:r>
            <a:r>
              <a:rPr lang="en-US" dirty="0"/>
              <a:t> dan </a:t>
            </a:r>
            <a:r>
              <a:rPr lang="en-US" dirty="0" err="1"/>
              <a:t>nyeri</a:t>
            </a:r>
            <a:endParaRPr lang="en-US" dirty="0"/>
          </a:p>
          <a:p>
            <a:pPr lvl="1"/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, endometritis </a:t>
            </a:r>
            <a:r>
              <a:rPr lang="en-US" dirty="0" err="1"/>
              <a:t>pasca</a:t>
            </a:r>
            <a:r>
              <a:rPr lang="en-US" dirty="0"/>
              <a:t> abortus, PID</a:t>
            </a:r>
            <a:endParaRPr lang="en-ID" dirty="0"/>
          </a:p>
        </p:txBody>
      </p:sp>
      <p:pic>
        <p:nvPicPr>
          <p:cNvPr id="2050" name="Picture 2" descr="An external file that holds a picture, illustration, etc.&#10;Object name is sped516658.f1.jpg">
            <a:extLst>
              <a:ext uri="{FF2B5EF4-FFF2-40B4-BE49-F238E27FC236}">
                <a16:creationId xmlns:a16="http://schemas.microsoft.com/office/drawing/2014/main" id="{B16F7B87-2CCE-475F-B10F-0E30166A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053" y="1634065"/>
            <a:ext cx="3362947" cy="51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0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D925-6CEC-49ED-BDCB-B0AD59DC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B064-376F-4C1A-81B4-DA4A946A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Vulvovaginal candidiasis</a:t>
            </a:r>
          </a:p>
          <a:p>
            <a:pPr lvl="1"/>
            <a:r>
              <a:rPr lang="en-US" dirty="0" err="1"/>
              <a:t>Gatal</a:t>
            </a:r>
            <a:r>
              <a:rPr lang="en-US" dirty="0"/>
              <a:t> dan </a:t>
            </a:r>
            <a:r>
              <a:rPr lang="en-US" dirty="0" err="1"/>
              <a:t>nyeri</a:t>
            </a:r>
            <a:r>
              <a:rPr lang="en-US" dirty="0"/>
              <a:t> pada vulva, discharge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tebal</a:t>
            </a:r>
            <a:endParaRPr lang="en-US" dirty="0"/>
          </a:p>
          <a:p>
            <a:pPr lvl="1"/>
            <a:r>
              <a:rPr lang="en-US" dirty="0" err="1"/>
              <a:t>Prevalensi</a:t>
            </a:r>
            <a:r>
              <a:rPr lang="en-US" dirty="0"/>
              <a:t> pada </a:t>
            </a:r>
            <a:r>
              <a:rPr lang="en-US" dirty="0" err="1"/>
              <a:t>asimtomatik</a:t>
            </a:r>
            <a:r>
              <a:rPr lang="en-US" dirty="0"/>
              <a:t> 10%</a:t>
            </a:r>
            <a:endParaRPr lang="en-ID" dirty="0"/>
          </a:p>
          <a:p>
            <a:endParaRPr lang="en-ID" dirty="0"/>
          </a:p>
        </p:txBody>
      </p:sp>
      <p:pic>
        <p:nvPicPr>
          <p:cNvPr id="5" name="Picture 2" descr="An external file that holds a picture, illustration, etc.&#10;Object name is sped516658.f2.jpg">
            <a:extLst>
              <a:ext uri="{FF2B5EF4-FFF2-40B4-BE49-F238E27FC236}">
                <a16:creationId xmlns:a16="http://schemas.microsoft.com/office/drawing/2014/main" id="{970044F1-758C-40C5-8880-259E6BF0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52" y="3585206"/>
            <a:ext cx="39624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7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1FB0-7DC9-4221-BFD2-71F60634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Seksual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6F24-5676-44F2-9979-4333AA9F4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i="1" dirty="0"/>
              <a:t>Chlamydia trachomatis, Neisseria gonorrhoeae, </a:t>
            </a:r>
            <a:r>
              <a:rPr lang="en-ID" dirty="0"/>
              <a:t>dan </a:t>
            </a:r>
            <a:r>
              <a:rPr lang="en-ID" i="1" dirty="0"/>
              <a:t>Trichomonas vaginalis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discharge, </a:t>
            </a:r>
            <a:r>
              <a:rPr lang="en-ID" dirty="0" err="1"/>
              <a:t>tp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asimtomatik</a:t>
            </a:r>
            <a:endParaRPr lang="en-ID" dirty="0"/>
          </a:p>
          <a:p>
            <a:r>
              <a:rPr lang="en-ID" i="1" dirty="0"/>
              <a:t>Chlamydia trachomatis </a:t>
            </a:r>
            <a:r>
              <a:rPr lang="en-ID" dirty="0" err="1"/>
              <a:t>yg</a:t>
            </a:r>
            <a:r>
              <a:rPr lang="en-ID" dirty="0"/>
              <a:t> paling </a:t>
            </a:r>
            <a:r>
              <a:rPr lang="en-ID" dirty="0" err="1"/>
              <a:t>umum</a:t>
            </a:r>
            <a:r>
              <a:rPr lang="en-ID" dirty="0"/>
              <a:t> pada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seksual</a:t>
            </a:r>
            <a:endParaRPr lang="en-ID" dirty="0"/>
          </a:p>
          <a:p>
            <a:pPr lvl="1"/>
            <a:r>
              <a:rPr lang="en-US" dirty="0"/>
              <a:t>D</a:t>
            </a:r>
            <a:r>
              <a:rPr lang="en-ID" dirty="0" err="1"/>
              <a:t>ischarge</a:t>
            </a:r>
            <a:r>
              <a:rPr lang="en-ID" dirty="0"/>
              <a:t> </a:t>
            </a:r>
            <a:r>
              <a:rPr lang="en-ID" dirty="0" err="1"/>
              <a:t>purulen</a:t>
            </a:r>
            <a:r>
              <a:rPr lang="en-ID" dirty="0"/>
              <a:t> </a:t>
            </a:r>
          </a:p>
          <a:p>
            <a:pPr lvl="1"/>
            <a:r>
              <a:rPr lang="en-US" dirty="0"/>
              <a:t>S</a:t>
            </a:r>
            <a:r>
              <a:rPr lang="en-ID" dirty="0" err="1"/>
              <a:t>ering</a:t>
            </a:r>
            <a:r>
              <a:rPr lang="en-ID" dirty="0"/>
              <a:t> </a:t>
            </a:r>
            <a:r>
              <a:rPr lang="en-ID" dirty="0" err="1"/>
              <a:t>asimtomatik</a:t>
            </a:r>
            <a:r>
              <a:rPr lang="en-ID" dirty="0"/>
              <a:t> (80%)</a:t>
            </a:r>
          </a:p>
          <a:p>
            <a:pPr lvl="1"/>
            <a:r>
              <a:rPr lang="en-US" dirty="0"/>
              <a:t>T</a:t>
            </a:r>
            <a:r>
              <a:rPr lang="en-ID" dirty="0" err="1"/>
              <a:t>idak</a:t>
            </a:r>
            <a:r>
              <a:rPr lang="en-ID" dirty="0"/>
              <a:t> </a:t>
            </a:r>
            <a:r>
              <a:rPr lang="en-ID" dirty="0" err="1"/>
              <a:t>ditangani</a:t>
            </a:r>
            <a:r>
              <a:rPr lang="en-ID" dirty="0"/>
              <a:t> =&gt; PID</a:t>
            </a:r>
          </a:p>
          <a:p>
            <a:pPr lvl="1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698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38D8-AECA-4CF3-8CD4-32FAA159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36455-4AC5-4ACA-A1CF-FBEF41F9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23357"/>
          </a:xfrm>
        </p:spPr>
        <p:txBody>
          <a:bodyPr>
            <a:normAutofit lnSpcReduction="10000"/>
          </a:bodyPr>
          <a:lstStyle/>
          <a:p>
            <a:r>
              <a:rPr lang="en-ID" i="1" dirty="0"/>
              <a:t>Neisseria gonorrhoeae</a:t>
            </a:r>
            <a:endParaRPr lang="en-ID" dirty="0"/>
          </a:p>
          <a:p>
            <a:pPr lvl="1"/>
            <a:r>
              <a:rPr lang="en-US" dirty="0" err="1"/>
              <a:t>Purulen</a:t>
            </a:r>
            <a:r>
              <a:rPr lang="en-US" dirty="0"/>
              <a:t> discharge</a:t>
            </a:r>
          </a:p>
          <a:p>
            <a:pPr lvl="1"/>
            <a:r>
              <a:rPr lang="en-US" dirty="0" err="1"/>
              <a:t>Asimtomatik</a:t>
            </a:r>
            <a:r>
              <a:rPr lang="en-US" dirty="0"/>
              <a:t> 50%</a:t>
            </a:r>
            <a:endParaRPr lang="en-ID" dirty="0"/>
          </a:p>
          <a:p>
            <a:r>
              <a:rPr lang="en-ID" i="1" dirty="0"/>
              <a:t>Trichomonas vaginalis</a:t>
            </a:r>
          </a:p>
          <a:p>
            <a:pPr lvl="1"/>
            <a:r>
              <a:rPr lang="en-US" dirty="0"/>
              <a:t>D</a:t>
            </a:r>
            <a:r>
              <a:rPr lang="en-ID" dirty="0" err="1"/>
              <a:t>ischarge</a:t>
            </a:r>
            <a:r>
              <a:rPr lang="en-ID" dirty="0"/>
              <a:t> </a:t>
            </a:r>
            <a:r>
              <a:rPr lang="en-ID" dirty="0" err="1"/>
              <a:t>kuning</a:t>
            </a:r>
            <a:endParaRPr lang="en-ID" dirty="0"/>
          </a:p>
          <a:p>
            <a:pPr lvl="1"/>
            <a:r>
              <a:rPr lang="en-US" dirty="0" err="1"/>
              <a:t>Sekret</a:t>
            </a:r>
            <a:r>
              <a:rPr lang="en-US" dirty="0"/>
              <a:t> </a:t>
            </a:r>
            <a:r>
              <a:rPr lang="en-US" dirty="0" err="1"/>
              <a:t>berlebih</a:t>
            </a:r>
            <a:r>
              <a:rPr lang="en-US" dirty="0"/>
              <a:t> dan </a:t>
            </a:r>
            <a:r>
              <a:rPr lang="en-US" dirty="0" err="1"/>
              <a:t>berbusa</a:t>
            </a:r>
            <a:endParaRPr lang="en-US" dirty="0"/>
          </a:p>
          <a:p>
            <a:pPr lvl="1"/>
            <a:r>
              <a:rPr lang="en-US" dirty="0" err="1"/>
              <a:t>Gatal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, </a:t>
            </a:r>
            <a:r>
              <a:rPr lang="en-US" dirty="0" err="1"/>
              <a:t>disuria</a:t>
            </a:r>
            <a:endParaRPr lang="en-US" dirty="0"/>
          </a:p>
          <a:p>
            <a:pPr lvl="1"/>
            <a:r>
              <a:rPr lang="en-US" dirty="0"/>
              <a:t>Banyak </a:t>
            </a:r>
            <a:r>
              <a:rPr lang="en-US" dirty="0" err="1"/>
              <a:t>jg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asimtomatik</a:t>
            </a:r>
            <a:endParaRPr lang="en-ID" dirty="0"/>
          </a:p>
        </p:txBody>
      </p:sp>
      <p:pic>
        <p:nvPicPr>
          <p:cNvPr id="2050" name="Picture 2" descr="Trichomonas Vaginitis | Basicmedical Key">
            <a:extLst>
              <a:ext uri="{FF2B5EF4-FFF2-40B4-BE49-F238E27FC236}">
                <a16:creationId xmlns:a16="http://schemas.microsoft.com/office/drawing/2014/main" id="{E13AE59D-DDF7-4648-9FCE-74DB4C94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61" y="3934145"/>
            <a:ext cx="2724739" cy="29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6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C7DF-8FB3-46FA-9F87-8921DDB4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2ED54-F08A-4C5C-A363-81AC89676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Anamnesis dan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: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bau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, </a:t>
            </a:r>
            <a:r>
              <a:rPr lang="en-US" dirty="0" err="1"/>
              <a:t>gatal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, edema, </a:t>
            </a:r>
            <a:r>
              <a:rPr lang="en-US" dirty="0" err="1"/>
              <a:t>eritema</a:t>
            </a:r>
            <a:r>
              <a:rPr lang="en-US" dirty="0"/>
              <a:t>. </a:t>
            </a:r>
          </a:p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  <a:p>
            <a:pPr lvl="1"/>
            <a:r>
              <a:rPr lang="en-US" dirty="0" err="1"/>
              <a:t>Mikroskopis</a:t>
            </a:r>
            <a:endParaRPr lang="en-US" dirty="0"/>
          </a:p>
          <a:p>
            <a:pPr lvl="1"/>
            <a:r>
              <a:rPr lang="en-US" dirty="0" err="1"/>
              <a:t>Makroskopis</a:t>
            </a:r>
            <a:endParaRPr lang="en-US" dirty="0"/>
          </a:p>
          <a:p>
            <a:pPr lvl="1"/>
            <a:r>
              <a:rPr lang="en-US" dirty="0"/>
              <a:t>Lab: pH, HVS</a:t>
            </a:r>
          </a:p>
          <a:p>
            <a:pPr lvl="1"/>
            <a:r>
              <a:rPr lang="en-US" dirty="0" err="1"/>
              <a:t>Pewarnaan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084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B59D-A62A-42B7-AF0A-198B2231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F006-522A-44E3-B9B4-473AC5DFF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D5580-ED8D-4870-A2E9-0483506A8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1" t="17320" r="22372" b="11477"/>
          <a:stretch/>
        </p:blipFill>
        <p:spPr>
          <a:xfrm>
            <a:off x="1897968" y="548760"/>
            <a:ext cx="8396062" cy="57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6F68-5D47-4597-AEF9-AF1B3D4F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57FD-1D70-4C68-B002-043E15E4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AF0D8-4AC5-429D-BA14-C5C8A1418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6" t="12371" r="28943" b="8315"/>
          <a:stretch/>
        </p:blipFill>
        <p:spPr>
          <a:xfrm>
            <a:off x="2848464" y="19214"/>
            <a:ext cx="6495069" cy="68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4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4493-1194-4884-85BA-5346B165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95AC8-048B-4C4F-8B60-A8F65F40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colours of vaginal discharge infographic">
            <a:extLst>
              <a:ext uri="{FF2B5EF4-FFF2-40B4-BE49-F238E27FC236}">
                <a16:creationId xmlns:a16="http://schemas.microsoft.com/office/drawing/2014/main" id="{FA54AB92-7F0F-46B8-BC49-DD579036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9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1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C543-F066-4DEC-AD3C-7614107C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F6060-2B18-47DF-94F0-04627D5DF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Nama lain: </a:t>
            </a:r>
            <a:r>
              <a:rPr lang="en-US" dirty="0" err="1"/>
              <a:t>Leukorea</a:t>
            </a:r>
            <a:r>
              <a:rPr lang="en-US" dirty="0"/>
              <a:t>, </a:t>
            </a:r>
            <a:r>
              <a:rPr lang="en-US" dirty="0" err="1"/>
              <a:t>Keputihan</a:t>
            </a:r>
            <a:r>
              <a:rPr lang="en-US" dirty="0"/>
              <a:t>, Fluor </a:t>
            </a:r>
            <a:r>
              <a:rPr lang="en-US" dirty="0" err="1"/>
              <a:t>albus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di genitalia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”</a:t>
            </a:r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r>
              <a:rPr lang="en-US" dirty="0"/>
              <a:t>Ada yang </a:t>
            </a:r>
            <a:r>
              <a:rPr lang="en-US" dirty="0" err="1"/>
              <a:t>fisiologis</a:t>
            </a:r>
            <a:r>
              <a:rPr lang="en-US" dirty="0"/>
              <a:t> dan abnormal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792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6FFF-E359-46DF-A902-D65F8E11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F5434-61F5-40D8-BB85-84BEE0E26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72B8C-8867-41C3-BE45-FDDF05336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12646" r="32577" b="5293"/>
          <a:stretch/>
        </p:blipFill>
        <p:spPr>
          <a:xfrm>
            <a:off x="3338659" y="0"/>
            <a:ext cx="5514681" cy="70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2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4297-1B98-400E-A8D6-E5AC77AD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Komplikasi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3D40B-B898-4FD3-9BE9-DE8C769C7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Pada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hamil</a:t>
            </a:r>
            <a:endParaRPr lang="en-US" dirty="0"/>
          </a:p>
          <a:p>
            <a:pPr lvl="1"/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organ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 </a:t>
            </a:r>
            <a:r>
              <a:rPr lang="en-US" dirty="0" err="1"/>
              <a:t>serviks</a:t>
            </a:r>
            <a:r>
              <a:rPr lang="en-US" dirty="0"/>
              <a:t>, uterus, tuba </a:t>
            </a:r>
            <a:r>
              <a:rPr lang="en-US" dirty="0" err="1"/>
              <a:t>falopi</a:t>
            </a:r>
            <a:r>
              <a:rPr lang="en-US" dirty="0"/>
              <a:t> =&gt; PID, </a:t>
            </a:r>
            <a:r>
              <a:rPr lang="en-US" dirty="0" err="1"/>
              <a:t>infertilitas</a:t>
            </a:r>
            <a:r>
              <a:rPr lang="en-US" dirty="0"/>
              <a:t>,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ektopik</a:t>
            </a:r>
            <a:r>
              <a:rPr lang="en-US" dirty="0"/>
              <a:t> (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perlekatan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tuba)</a:t>
            </a:r>
          </a:p>
          <a:p>
            <a:r>
              <a:rPr lang="en-US" dirty="0"/>
              <a:t>Pada </a:t>
            </a:r>
            <a:r>
              <a:rPr lang="en-US" dirty="0" err="1"/>
              <a:t>hamil</a:t>
            </a:r>
            <a:endParaRPr lang="en-US" dirty="0"/>
          </a:p>
          <a:p>
            <a:pPr lvl="1"/>
            <a:r>
              <a:rPr lang="en-US" dirty="0"/>
              <a:t>BV :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keguguran</a:t>
            </a:r>
            <a:r>
              <a:rPr lang="en-US" dirty="0"/>
              <a:t> dan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prematur</a:t>
            </a:r>
            <a:endParaRPr lang="en-US" dirty="0"/>
          </a:p>
          <a:p>
            <a:pPr lvl="1"/>
            <a:r>
              <a:rPr lang="en-US" dirty="0"/>
              <a:t>Trichomoniasis :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prematur</a:t>
            </a:r>
            <a:r>
              <a:rPr lang="en-US" dirty="0"/>
              <a:t>,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ruptur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, BB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30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E3E8-1308-40B2-B219-5C5D40AA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4F3D1-6F61-4C4F-844D-7B9313038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https://www.ncbi.nlm.nih.gov/pmc/articles/PMC2099568/</a:t>
            </a:r>
            <a:r>
              <a:rPr lang="en-US" dirty="0"/>
              <a:t> </a:t>
            </a:r>
            <a:endParaRPr lang="en-ID" dirty="0"/>
          </a:p>
          <a:p>
            <a:r>
              <a:rPr lang="en-ID" dirty="0">
                <a:hlinkClick r:id="rId3"/>
              </a:rPr>
              <a:t>https://www.ncbi.nlm.nih.gov/pmc/articles/PMC5389219/</a:t>
            </a:r>
            <a:r>
              <a:rPr lang="en-ID" dirty="0"/>
              <a:t> </a:t>
            </a:r>
          </a:p>
          <a:p>
            <a:r>
              <a:rPr lang="en-ID" dirty="0">
                <a:hlinkClick r:id="rId4"/>
              </a:rPr>
              <a:t>http://perpustakaan.poltekkes-malang.ac.id/assets/file/kti/1302450042/7._BAB_II_.pdf</a:t>
            </a:r>
            <a:r>
              <a:rPr lang="en-ID" dirty="0"/>
              <a:t> </a:t>
            </a:r>
          </a:p>
          <a:p>
            <a:r>
              <a:rPr lang="en-ID" dirty="0">
                <a:hlinkClick r:id="rId5"/>
              </a:rPr>
              <a:t>http://www.ejournal.poltekkes-denpasar.ac.id/index.php/JSH/article/viewFile/67/33</a:t>
            </a:r>
            <a:r>
              <a:rPr lang="en-ID" dirty="0"/>
              <a:t> </a:t>
            </a:r>
          </a:p>
          <a:p>
            <a:r>
              <a:rPr lang="en-US" dirty="0"/>
              <a:t>NHS : Investigation and Management of Vaginal Discharge in Adult Women</a:t>
            </a:r>
            <a:endParaRPr lang="en-ID" dirty="0"/>
          </a:p>
          <a:p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Sarwono</a:t>
            </a:r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6738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6F73-7ED2-4342-821D-D10BFC74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Epidemiologi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3B20B-2AFA-41CC-B209-45BD4EA7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 err="1"/>
              <a:t>Patologis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oleh </a:t>
            </a:r>
            <a:r>
              <a:rPr lang="en-US" dirty="0" err="1"/>
              <a:t>bakterial</a:t>
            </a:r>
            <a:r>
              <a:rPr lang="en-US" dirty="0"/>
              <a:t> vaginosis </a:t>
            </a:r>
          </a:p>
          <a:p>
            <a:r>
              <a:rPr lang="en-US" dirty="0"/>
              <a:t>AS: </a:t>
            </a:r>
            <a:r>
              <a:rPr lang="en-US" dirty="0" err="1"/>
              <a:t>Hampir</a:t>
            </a:r>
            <a:r>
              <a:rPr lang="en-US" dirty="0"/>
              <a:t> 30%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bakterial</a:t>
            </a:r>
            <a:r>
              <a:rPr lang="en-US" dirty="0"/>
              <a:t> </a:t>
            </a:r>
            <a:r>
              <a:rPr lang="en-US" dirty="0" err="1"/>
              <a:t>vagonisis</a:t>
            </a:r>
            <a:endParaRPr lang="en-US" dirty="0"/>
          </a:p>
          <a:p>
            <a:r>
              <a:rPr lang="en-US" dirty="0"/>
              <a:t>Global: </a:t>
            </a:r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ID" dirty="0" err="1"/>
              <a:t>Kandidiasis</a:t>
            </a:r>
            <a:r>
              <a:rPr lang="en-ID" dirty="0"/>
              <a:t> vulvovaginitis 3871 per 100.000 </a:t>
            </a:r>
            <a:r>
              <a:rPr lang="en-ID" dirty="0" err="1"/>
              <a:t>wanita</a:t>
            </a:r>
            <a:endParaRPr lang="en-ID" dirty="0"/>
          </a:p>
          <a:p>
            <a:pPr lvl="1"/>
            <a:r>
              <a:rPr lang="en-US" dirty="0"/>
              <a:t>5</a:t>
            </a:r>
            <a:r>
              <a:rPr lang="en-ID" dirty="0"/>
              <a:t>0% yang </a:t>
            </a:r>
            <a:r>
              <a:rPr lang="en-ID" dirty="0" err="1"/>
              <a:t>terkena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berulang</a:t>
            </a:r>
            <a:endParaRPr lang="en-ID" dirty="0"/>
          </a:p>
          <a:p>
            <a:endParaRPr lang="en-US" dirty="0"/>
          </a:p>
          <a:p>
            <a:endParaRPr lang="en-US" dirty="0"/>
          </a:p>
          <a:p>
            <a:endParaRPr lang="en-ID" dirty="0"/>
          </a:p>
        </p:txBody>
      </p:sp>
      <p:pic>
        <p:nvPicPr>
          <p:cNvPr id="1026" name="Picture 2" descr="An external file that holds a picture, illustration, etc.&#10;Object name is IJSTD-38-69-g003.jpg">
            <a:extLst>
              <a:ext uri="{FF2B5EF4-FFF2-40B4-BE49-F238E27FC236}">
                <a16:creationId xmlns:a16="http://schemas.microsoft.com/office/drawing/2014/main" id="{52470D6C-8794-49C8-961D-3BEA9D70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899555"/>
            <a:ext cx="46386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8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E152-4CF5-4607-8ACC-3E74C631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127B-F619-4E83-8CE1-E0D792D6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Non-</a:t>
            </a:r>
            <a:r>
              <a:rPr lang="en-US" dirty="0" err="1"/>
              <a:t>Infektif</a:t>
            </a:r>
            <a:endParaRPr lang="en-US" dirty="0"/>
          </a:p>
          <a:p>
            <a:pPr lvl="1"/>
            <a:r>
              <a:rPr lang="en-US" dirty="0" err="1"/>
              <a:t>Fisiologis</a:t>
            </a:r>
            <a:r>
              <a:rPr lang="en-US" dirty="0"/>
              <a:t>, </a:t>
            </a:r>
            <a:r>
              <a:rPr lang="en-US" dirty="0" err="1"/>
              <a:t>ektopik</a:t>
            </a:r>
            <a:r>
              <a:rPr lang="en-US" dirty="0"/>
              <a:t> </a:t>
            </a:r>
            <a:r>
              <a:rPr lang="en-US" dirty="0" err="1"/>
              <a:t>servikal</a:t>
            </a:r>
            <a:r>
              <a:rPr lang="en-US" dirty="0"/>
              <a:t>,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, dermatitis vulva</a:t>
            </a:r>
          </a:p>
          <a:p>
            <a:r>
              <a:rPr lang="en-US" dirty="0" err="1"/>
              <a:t>Infeksi</a:t>
            </a:r>
            <a:r>
              <a:rPr lang="en-US" dirty="0"/>
              <a:t> non-</a:t>
            </a:r>
            <a:r>
              <a:rPr lang="en-US" dirty="0" err="1"/>
              <a:t>seksual</a:t>
            </a:r>
            <a:endParaRPr lang="en-US" dirty="0"/>
          </a:p>
          <a:p>
            <a:pPr lvl="1"/>
            <a:r>
              <a:rPr lang="en-US" dirty="0"/>
              <a:t>Vaginosis </a:t>
            </a:r>
            <a:r>
              <a:rPr lang="en-US" dirty="0" err="1"/>
              <a:t>bakteriak</a:t>
            </a:r>
            <a:r>
              <a:rPr lang="en-US" dirty="0"/>
              <a:t>, candidiasis</a:t>
            </a:r>
          </a:p>
          <a:p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seksual</a:t>
            </a:r>
            <a:endParaRPr lang="en-US" dirty="0"/>
          </a:p>
          <a:p>
            <a:pPr lvl="1"/>
            <a:r>
              <a:rPr lang="en-US" dirty="0" err="1"/>
              <a:t>Clamida</a:t>
            </a:r>
            <a:r>
              <a:rPr lang="en-US" dirty="0"/>
              <a:t> trachomatis, Gonorrhoeae, </a:t>
            </a:r>
            <a:r>
              <a:rPr lang="en-US" dirty="0" err="1"/>
              <a:t>trikomonas</a:t>
            </a:r>
            <a:r>
              <a:rPr lang="en-US" dirty="0"/>
              <a:t> vaginalis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0D605D-A0BC-4519-832E-D6060BAB0F48}"/>
              </a:ext>
            </a:extLst>
          </p:cNvPr>
          <p:cNvSpPr txBox="1">
            <a:spLocks/>
          </p:cNvSpPr>
          <p:nvPr/>
        </p:nvSpPr>
        <p:spPr>
          <a:xfrm>
            <a:off x="6096000" y="2556932"/>
            <a:ext cx="4800599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Fisiologis</a:t>
            </a:r>
            <a:endParaRPr lang="en-US" dirty="0"/>
          </a:p>
          <a:p>
            <a:r>
              <a:rPr lang="en-US" dirty="0" err="1"/>
              <a:t>Patologis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240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5311-AF5A-434A-96A0-2C9D4910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Fisiologis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6402-0DA1-46E8-B694-02F626B81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Ciri-ciri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bening</a:t>
            </a:r>
            <a:endParaRPr lang="en-US" dirty="0"/>
          </a:p>
          <a:p>
            <a:pPr lvl="1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berbau</a:t>
            </a:r>
            <a:r>
              <a:rPr lang="en-US" dirty="0"/>
              <a:t>, </a:t>
            </a:r>
            <a:r>
              <a:rPr lang="en-US" dirty="0" err="1"/>
              <a:t>gatal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nyeri</a:t>
            </a:r>
            <a:endParaRPr lang="en-US" dirty="0"/>
          </a:p>
          <a:p>
            <a:r>
              <a:rPr lang="en-US" dirty="0" err="1"/>
              <a:t>Keluarnya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 pada</a:t>
            </a:r>
          </a:p>
          <a:p>
            <a:pPr lvl="1"/>
            <a:r>
              <a:rPr lang="en-US" dirty="0"/>
              <a:t>Waktu </a:t>
            </a:r>
            <a:r>
              <a:rPr lang="en-US" dirty="0" err="1"/>
              <a:t>ovulasi</a:t>
            </a:r>
            <a:endParaRPr lang="en-US" dirty="0"/>
          </a:p>
          <a:p>
            <a:pPr lvl="1"/>
            <a:r>
              <a:rPr lang="en-US" dirty="0" err="1"/>
              <a:t>Menjelang</a:t>
            </a:r>
            <a:r>
              <a:rPr lang="en-US" dirty="0"/>
              <a:t> </a:t>
            </a:r>
            <a:r>
              <a:rPr lang="en-US" dirty="0" err="1"/>
              <a:t>haid</a:t>
            </a:r>
            <a:endParaRPr lang="en-US" dirty="0"/>
          </a:p>
          <a:p>
            <a:pPr lvl="1"/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/>
              <a:t>sekusal</a:t>
            </a:r>
            <a:endParaRPr lang="en-US" dirty="0"/>
          </a:p>
          <a:p>
            <a:pPr lvl="1"/>
            <a:r>
              <a:rPr lang="en-US" dirty="0" err="1"/>
              <a:t>kehamilan</a:t>
            </a:r>
            <a:endParaRPr lang="en-US" dirty="0"/>
          </a:p>
          <a:p>
            <a:pPr lvl="1"/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6249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2DE5-FAFE-4B71-AC85-B932A79E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Komposisi</a:t>
            </a:r>
            <a:r>
              <a:rPr lang="en-US" dirty="0"/>
              <a:t> pada </a:t>
            </a:r>
            <a:r>
              <a:rPr lang="en-US" dirty="0" err="1"/>
              <a:t>Fisiologis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7EE0A-2FED-40C5-A9DA-0F2EA4FC8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transudasi</a:t>
            </a:r>
            <a:endParaRPr lang="en-US" dirty="0"/>
          </a:p>
          <a:p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epitel</a:t>
            </a:r>
            <a:endParaRPr lang="en-US" dirty="0"/>
          </a:p>
          <a:p>
            <a:r>
              <a:rPr lang="en-US" dirty="0" err="1"/>
              <a:t>Karbohidrat</a:t>
            </a:r>
            <a:endParaRPr lang="en-US" dirty="0"/>
          </a:p>
          <a:p>
            <a:r>
              <a:rPr lang="en-US" dirty="0" err="1"/>
              <a:t>Bakteri</a:t>
            </a:r>
            <a:r>
              <a:rPr lang="en-US" dirty="0"/>
              <a:t> Lactobacillus </a:t>
            </a:r>
            <a:r>
              <a:rPr lang="en-US" dirty="0" err="1"/>
              <a:t>doderlein</a:t>
            </a:r>
            <a:r>
              <a:rPr lang="en-US" dirty="0"/>
              <a:t> </a:t>
            </a:r>
          </a:p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laktat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803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FB2C1-F8F1-44D3-93E7-AD80488C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Penyebab</a:t>
            </a:r>
            <a:r>
              <a:rPr lang="en-US" dirty="0"/>
              <a:t> pada </a:t>
            </a:r>
            <a:r>
              <a:rPr lang="en-US" dirty="0" err="1"/>
              <a:t>Fisiologis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3D401-1BF0-4F01-9E12-0235DE4C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estrogen</a:t>
            </a:r>
          </a:p>
          <a:p>
            <a:pPr lvl="1"/>
            <a:r>
              <a:rPr lang="en-US" dirty="0" err="1"/>
              <a:t>Sisa</a:t>
            </a:r>
            <a:r>
              <a:rPr lang="en-US" dirty="0"/>
              <a:t> estrogen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plasenta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uterus 	dan vagina </a:t>
            </a:r>
            <a:r>
              <a:rPr lang="en-US" dirty="0" err="1"/>
              <a:t>janin</a:t>
            </a:r>
            <a:r>
              <a:rPr lang="en-US" dirty="0"/>
              <a:t> =&gt;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keputihan</a:t>
            </a:r>
            <a:r>
              <a:rPr lang="en-US" dirty="0"/>
              <a:t> 10 </a:t>
            </a:r>
            <a:r>
              <a:rPr lang="en-US" dirty="0" err="1"/>
              <a:t>hari</a:t>
            </a:r>
            <a:endParaRPr lang="en-US" dirty="0"/>
          </a:p>
          <a:p>
            <a:pPr lvl="1"/>
            <a:r>
              <a:rPr lang="en-US" dirty="0"/>
              <a:t>Menarche</a:t>
            </a:r>
          </a:p>
          <a:p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kelenjar</a:t>
            </a:r>
            <a:r>
              <a:rPr lang="en-US" dirty="0"/>
              <a:t> di </a:t>
            </a:r>
            <a:r>
              <a:rPr lang="en-US" dirty="0" err="1"/>
              <a:t>serviks</a:t>
            </a:r>
            <a:r>
              <a:rPr lang="en-US" dirty="0"/>
              <a:t> pada masa </a:t>
            </a:r>
            <a:r>
              <a:rPr lang="en-US" dirty="0" err="1"/>
              <a:t>ovulasi</a:t>
            </a:r>
            <a:endParaRPr lang="en-US" dirty="0"/>
          </a:p>
          <a:p>
            <a:r>
              <a:rPr lang="en-US" dirty="0" err="1"/>
              <a:t>Rangsanagn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koitus</a:t>
            </a:r>
            <a:r>
              <a:rPr lang="en-US" dirty="0"/>
              <a:t> =&gt;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discharge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752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B988-4AC3-4384-ACF5-E51583D7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Discharge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28047-96C9-47B0-B646-03280D56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Vulva: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glandula</a:t>
            </a:r>
            <a:r>
              <a:rPr lang="en-US" dirty="0"/>
              <a:t> </a:t>
            </a:r>
            <a:r>
              <a:rPr lang="en-US" dirty="0" err="1"/>
              <a:t>vestibularis</a:t>
            </a:r>
            <a:endParaRPr lang="en-US" dirty="0"/>
          </a:p>
          <a:p>
            <a:r>
              <a:rPr lang="en-US" dirty="0"/>
              <a:t>Vagina: </a:t>
            </a:r>
            <a:r>
              <a:rPr lang="en-US" dirty="0" err="1"/>
              <a:t>deskuamasi</a:t>
            </a:r>
            <a:r>
              <a:rPr lang="en-US" dirty="0"/>
              <a:t> </a:t>
            </a:r>
            <a:r>
              <a:rPr lang="en-US" dirty="0" err="1"/>
              <a:t>epitel</a:t>
            </a:r>
            <a:r>
              <a:rPr lang="en-US" dirty="0"/>
              <a:t> dan </a:t>
            </a:r>
            <a:r>
              <a:rPr lang="en-US" dirty="0" err="1"/>
              <a:t>sekresi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vagina</a:t>
            </a:r>
          </a:p>
          <a:p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: </a:t>
            </a:r>
            <a:r>
              <a:rPr lang="en-US" dirty="0" err="1"/>
              <a:t>sekresi</a:t>
            </a:r>
            <a:r>
              <a:rPr lang="en-US" dirty="0"/>
              <a:t> </a:t>
            </a:r>
            <a:r>
              <a:rPr lang="en-US" dirty="0" err="1"/>
              <a:t>mukus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gladula</a:t>
            </a:r>
            <a:r>
              <a:rPr lang="en-US" dirty="0"/>
              <a:t> </a:t>
            </a:r>
            <a:r>
              <a:rPr lang="en-US" dirty="0" err="1"/>
              <a:t>uterin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7701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AFD3-65BB-4B32-A6AC-9D38AE90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pada </a:t>
            </a:r>
            <a:r>
              <a:rPr lang="en-US" dirty="0" err="1"/>
              <a:t>Fisiologis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0B84E-2BDB-4FB1-B998-15D4305A7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Estrogen =&gt;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sekret</a:t>
            </a:r>
            <a:r>
              <a:rPr lang="en-US" dirty="0"/>
              <a:t> di masa </a:t>
            </a:r>
            <a:r>
              <a:rPr lang="en-US" dirty="0" err="1"/>
              <a:t>sekretori</a:t>
            </a:r>
            <a:endParaRPr lang="en-US" dirty="0"/>
          </a:p>
          <a:p>
            <a:r>
              <a:rPr lang="en-US" dirty="0"/>
              <a:t>Estrogen =&gt;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glikogen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pada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ID" dirty="0"/>
              <a:t>Lactobacillus </a:t>
            </a:r>
            <a:r>
              <a:rPr lang="en-ID" dirty="0" err="1"/>
              <a:t>doderlein</a:t>
            </a:r>
            <a:r>
              <a:rPr lang="en-ID" dirty="0"/>
              <a:t> =&gt; </a:t>
            </a:r>
            <a:r>
              <a:rPr lang="en-ID" dirty="0" err="1"/>
              <a:t>sisa</a:t>
            </a:r>
            <a:r>
              <a:rPr lang="en-ID" dirty="0"/>
              <a:t> </a:t>
            </a:r>
            <a:r>
              <a:rPr lang="en-ID" dirty="0" err="1"/>
              <a:t>metabolisme</a:t>
            </a:r>
            <a:r>
              <a:rPr lang="en-ID" dirty="0"/>
              <a:t>: </a:t>
            </a:r>
            <a:r>
              <a:rPr lang="en-ID" dirty="0" err="1"/>
              <a:t>asam</a:t>
            </a:r>
            <a:r>
              <a:rPr lang="en-ID" dirty="0"/>
              <a:t> </a:t>
            </a:r>
            <a:r>
              <a:rPr lang="en-ID" dirty="0" err="1"/>
              <a:t>laktat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pH vagina (3,8-4,2)</a:t>
            </a:r>
          </a:p>
          <a:p>
            <a:r>
              <a:rPr lang="en-US" dirty="0"/>
              <a:t>P</a:t>
            </a:r>
            <a:r>
              <a:rPr lang="en-ID" dirty="0" err="1"/>
              <a:t>rogesteron</a:t>
            </a:r>
            <a:r>
              <a:rPr lang="en-ID" dirty="0"/>
              <a:t> =&gt; </a:t>
            </a:r>
            <a:r>
              <a:rPr lang="en-ID" dirty="0" err="1"/>
              <a:t>sekresi</a:t>
            </a:r>
            <a:r>
              <a:rPr lang="en-ID" dirty="0"/>
              <a:t> pada endometrium =&gt; </a:t>
            </a:r>
            <a:r>
              <a:rPr lang="en-ID" dirty="0" err="1"/>
              <a:t>sekret</a:t>
            </a:r>
            <a:r>
              <a:rPr lang="en-ID" dirty="0"/>
              <a:t> </a:t>
            </a:r>
            <a:r>
              <a:rPr lang="en-ID" dirty="0" err="1"/>
              <a:t>kental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48370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475</TotalTime>
  <Words>560</Words>
  <Application>Microsoft Office PowerPoint</Application>
  <PresentationFormat>Widescreen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Vaginal Discharge</vt:lpstr>
      <vt:lpstr>Definisi</vt:lpstr>
      <vt:lpstr>Epidemiologi</vt:lpstr>
      <vt:lpstr>Jenis</vt:lpstr>
      <vt:lpstr>Fisiologis</vt:lpstr>
      <vt:lpstr>Komposisi pada Fisiologis</vt:lpstr>
      <vt:lpstr>Penyebab pada Fisiologis</vt:lpstr>
      <vt:lpstr>Sumber Discharge</vt:lpstr>
      <vt:lpstr>Mekanisme pada Fisiologis</vt:lpstr>
      <vt:lpstr>Patologis</vt:lpstr>
      <vt:lpstr>Non-Infeksi</vt:lpstr>
      <vt:lpstr>Infeksi non-seksual</vt:lpstr>
      <vt:lpstr>PowerPoint Presentation</vt:lpstr>
      <vt:lpstr>Infeksi Seksual</vt:lpstr>
      <vt:lpstr>PowerPoint Presentation</vt:lpstr>
      <vt:lpstr>Diagnosis</vt:lpstr>
      <vt:lpstr>PowerPoint Presentation</vt:lpstr>
      <vt:lpstr>PowerPoint Presentation</vt:lpstr>
      <vt:lpstr>PowerPoint Presentation</vt:lpstr>
      <vt:lpstr>PowerPoint Presentation</vt:lpstr>
      <vt:lpstr>Komplikasi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Vaginal Discharge</dc:title>
  <dc:creator>ACER</dc:creator>
  <cp:lastModifiedBy>ACER</cp:lastModifiedBy>
  <cp:revision>46</cp:revision>
  <dcterms:created xsi:type="dcterms:W3CDTF">2021-06-08T14:08:33Z</dcterms:created>
  <dcterms:modified xsi:type="dcterms:W3CDTF">2021-06-10T03:26:15Z</dcterms:modified>
</cp:coreProperties>
</file>