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74" r:id="rId7"/>
    <p:sldId id="263" r:id="rId8"/>
    <p:sldId id="259" r:id="rId9"/>
    <p:sldId id="275" r:id="rId10"/>
    <p:sldId id="260" r:id="rId11"/>
    <p:sldId id="264" r:id="rId12"/>
    <p:sldId id="276" r:id="rId13"/>
    <p:sldId id="266" r:id="rId14"/>
    <p:sldId id="267" r:id="rId15"/>
    <p:sldId id="268" r:id="rId16"/>
    <p:sldId id="270" r:id="rId17"/>
    <p:sldId id="269" r:id="rId18"/>
    <p:sldId id="271" r:id="rId19"/>
    <p:sldId id="272" r:id="rId20"/>
    <p:sldId id="27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7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2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2BE3-F469-4F2D-B5B5-97BC8866A575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55D4-EF0A-43F3-ABB4-BF5C4C725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Tatalaksana</a:t>
            </a:r>
            <a:r>
              <a:rPr lang="en-US" dirty="0" smtClean="0"/>
              <a:t> Case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Raihan</a:t>
            </a:r>
            <a:r>
              <a:rPr lang="en-US" dirty="0" smtClean="0"/>
              <a:t> Adam - 1810211142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623166650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623166672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2" y="-1"/>
            <a:ext cx="9152022" cy="51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Tatalaksana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inspekulo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1623166794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1623166814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Sefalosporin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Sefiksim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Sefalosporin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3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oral</a:t>
            </a:r>
          </a:p>
          <a:p>
            <a:r>
              <a:rPr lang="en-US" dirty="0" err="1" smtClean="0"/>
              <a:t>Seftriakson</a:t>
            </a:r>
            <a:r>
              <a:rPr lang="en-US" dirty="0" smtClean="0"/>
              <a:t> IM IV</a:t>
            </a:r>
            <a:br>
              <a:rPr lang="en-US" dirty="0" smtClean="0"/>
            </a:br>
            <a:r>
              <a:rPr lang="en-US" dirty="0" err="1" smtClean="0"/>
              <a:t>Indikasi</a:t>
            </a:r>
            <a:r>
              <a:rPr lang="en-US" dirty="0" smtClean="0"/>
              <a:t>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uretritis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gonokokkus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endParaRPr lang="en-US" dirty="0" smtClean="0"/>
          </a:p>
          <a:p>
            <a:r>
              <a:rPr lang="en-US" dirty="0"/>
              <a:t>Based on review of recent evidence, CDC recommends a single 500 mg intramuscular dose of ceftriaxone for uncomplicated gonorrhea. Treatment for </a:t>
            </a:r>
            <a:r>
              <a:rPr lang="en-US" dirty="0" err="1"/>
              <a:t>coinfection</a:t>
            </a:r>
            <a:r>
              <a:rPr lang="en-US" dirty="0"/>
              <a:t> with </a:t>
            </a:r>
            <a:r>
              <a:rPr lang="en-US" i="1" dirty="0"/>
              <a:t>Chlamydia trachomatis</a:t>
            </a:r>
            <a:r>
              <a:rPr lang="en-US" dirty="0"/>
              <a:t> with oral doxycycline (100 mg twice daily for 7 days) should be administered when chlamydial infection has not been excluded</a:t>
            </a:r>
            <a:r>
              <a:rPr lang="en-US" dirty="0" smtClean="0"/>
              <a:t>.</a:t>
            </a:r>
          </a:p>
          <a:p>
            <a:r>
              <a:rPr lang="en-US" dirty="0"/>
              <a:t>Combination therapy, using a highly effective </a:t>
            </a:r>
            <a:r>
              <a:rPr lang="en-US" dirty="0" err="1"/>
              <a:t>gonococcal</a:t>
            </a:r>
            <a:r>
              <a:rPr lang="en-US" dirty="0"/>
              <a:t> therapeutic agent with </a:t>
            </a:r>
            <a:r>
              <a:rPr lang="en-US" dirty="0" err="1"/>
              <a:t>cotreatment</a:t>
            </a:r>
            <a:r>
              <a:rPr lang="en-US" dirty="0"/>
              <a:t> for chlamydia, has been recommended since 1985. In 2007, based on data from CDC’s </a:t>
            </a:r>
            <a:r>
              <a:rPr lang="en-US" dirty="0" err="1"/>
              <a:t>Gonococcal</a:t>
            </a:r>
            <a:r>
              <a:rPr lang="en-US" dirty="0"/>
              <a:t> Isolate Surveillance Project* (GISP) indicating widely disseminated quinolone-resistant </a:t>
            </a:r>
            <a:r>
              <a:rPr lang="en-US" dirty="0" err="1"/>
              <a:t>gonococcal</a:t>
            </a:r>
            <a:r>
              <a:rPr lang="en-US" dirty="0"/>
              <a:t> strains in the United States, CDC no longer recommended </a:t>
            </a:r>
            <a:r>
              <a:rPr lang="en-US" dirty="0" err="1"/>
              <a:t>fluoroquinolones</a:t>
            </a:r>
            <a:r>
              <a:rPr lang="en-US" dirty="0"/>
              <a:t> for treatment, leaving </a:t>
            </a:r>
            <a:r>
              <a:rPr lang="en-US" dirty="0" err="1"/>
              <a:t>cephalosporins</a:t>
            </a:r>
            <a:r>
              <a:rPr lang="en-US" dirty="0"/>
              <a:t> as the only remaining recommended antimicrobial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838200"/>
            <a:ext cx="3505200" cy="5287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, </a:t>
            </a:r>
            <a:r>
              <a:rPr lang="en-US" dirty="0" err="1"/>
              <a:t>levofloksasin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</a:p>
          <a:p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gonore</a:t>
            </a:r>
            <a:r>
              <a:rPr lang="en-US" dirty="0"/>
              <a:t>,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WPS </a:t>
            </a:r>
          </a:p>
          <a:p>
            <a:r>
              <a:rPr lang="en-US" dirty="0"/>
              <a:t>di Jakarta, </a:t>
            </a:r>
            <a:r>
              <a:rPr lang="en-US" dirty="0" err="1"/>
              <a:t>Tangerang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Palembang.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 </a:t>
            </a:r>
            <a:r>
              <a:rPr lang="en-US" dirty="0" err="1"/>
              <a:t>gonore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sefiksim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seftriakson</a:t>
            </a:r>
            <a:r>
              <a:rPr lang="en-US" dirty="0" smtClean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/>
              <a:t>gonore</a:t>
            </a:r>
            <a:r>
              <a:rPr lang="en-US" dirty="0"/>
              <a:t>.</a:t>
            </a:r>
          </a:p>
        </p:txBody>
      </p:sp>
      <p:pic>
        <p:nvPicPr>
          <p:cNvPr id="1026" name="Picture 2" descr="C:\Users\user\Desktop\1623221532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842"/>
            <a:ext cx="496904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Kuinolon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Siprofloxacin</a:t>
            </a:r>
            <a:endParaRPr lang="en-US" dirty="0" smtClean="0"/>
          </a:p>
          <a:p>
            <a:r>
              <a:rPr lang="en-US" dirty="0" smtClean="0"/>
              <a:t>Dari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kuinolon</a:t>
            </a:r>
            <a:r>
              <a:rPr lang="en-US" dirty="0" smtClean="0"/>
              <a:t>, </a:t>
            </a:r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ofloksasin</a:t>
            </a:r>
            <a:r>
              <a:rPr lang="en-US" dirty="0" smtClean="0"/>
              <a:t> 400mg, </a:t>
            </a:r>
            <a:r>
              <a:rPr lang="en-US" dirty="0" err="1" smtClean="0"/>
              <a:t>siprofloksasin</a:t>
            </a:r>
            <a:r>
              <a:rPr lang="en-US" dirty="0" smtClean="0"/>
              <a:t> 250 – 500mg,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norfloksasin</a:t>
            </a:r>
            <a:r>
              <a:rPr lang="en-US" dirty="0" smtClean="0"/>
              <a:t> 800mg.</a:t>
            </a:r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kesembuhan</a:t>
            </a:r>
            <a:r>
              <a:rPr lang="en-US" dirty="0" smtClean="0"/>
              <a:t> 100% (</a:t>
            </a:r>
            <a:r>
              <a:rPr lang="en-US" dirty="0" err="1" smtClean="0"/>
              <a:t>Tahun</a:t>
            </a:r>
            <a:r>
              <a:rPr lang="en-US" dirty="0" smtClean="0"/>
              <a:t> 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Tetrasiklin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tetrasiklin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klamidia</a:t>
            </a:r>
            <a:endParaRPr lang="en-US" dirty="0"/>
          </a:p>
        </p:txBody>
      </p:sp>
      <p:pic>
        <p:nvPicPr>
          <p:cNvPr id="2050" name="Picture 2" descr="C:\Users\user\Desktop\1623220014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092054" cy="38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Metronidazole – </a:t>
            </a:r>
            <a:r>
              <a:rPr lang="en-US" dirty="0" err="1" smtClean="0"/>
              <a:t>Trichomoniasis</a:t>
            </a:r>
            <a:r>
              <a:rPr lang="en-US" dirty="0" smtClean="0"/>
              <a:t>/BV</a:t>
            </a:r>
            <a:endParaRPr lang="en-US" dirty="0"/>
          </a:p>
        </p:txBody>
      </p:sp>
      <p:pic>
        <p:nvPicPr>
          <p:cNvPr id="3075" name="Picture 3" descr="C:\Users\user\Desktop\1623222211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418387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You discuss the findings with the doctor and conclude that the diagnosis is </a:t>
            </a:r>
            <a:r>
              <a:rPr lang="en-US" dirty="0" err="1" smtClean="0">
                <a:solidFill>
                  <a:srgbClr val="FF0000"/>
                </a:solidFill>
              </a:rPr>
              <a:t>CervicoVaginitis</a:t>
            </a:r>
            <a:r>
              <a:rPr lang="en-US" dirty="0" smtClean="0">
                <a:solidFill>
                  <a:srgbClr val="FF0000"/>
                </a:solidFill>
              </a:rPr>
              <a:t> caused by multiple infections</a:t>
            </a:r>
            <a:r>
              <a:rPr lang="en-US" dirty="0" smtClean="0"/>
              <a:t>. Mrs. Vadis asks for the best treatment. She is </a:t>
            </a:r>
          </a:p>
          <a:p>
            <a:r>
              <a:rPr lang="en-US" dirty="0" smtClean="0"/>
              <a:t>treated with the following regimen: </a:t>
            </a:r>
          </a:p>
          <a:p>
            <a:r>
              <a:rPr lang="en-US" dirty="0" smtClean="0"/>
              <a:t>• a single oral dose of 500 mg ciprofloxacin, </a:t>
            </a:r>
          </a:p>
          <a:p>
            <a:r>
              <a:rPr lang="en-US" dirty="0" smtClean="0"/>
              <a:t>• 100 mg </a:t>
            </a:r>
            <a:r>
              <a:rPr lang="en-US" dirty="0" err="1" smtClean="0"/>
              <a:t>doxicyclin</a:t>
            </a:r>
            <a:r>
              <a:rPr lang="en-US" dirty="0" smtClean="0"/>
              <a:t> twice a day - for 7 days</a:t>
            </a:r>
          </a:p>
          <a:p>
            <a:r>
              <a:rPr lang="en-US" dirty="0" smtClean="0"/>
              <a:t>• 2 grams of metronidazole single dose </a:t>
            </a:r>
          </a:p>
          <a:p>
            <a:r>
              <a:rPr lang="en-US" dirty="0" smtClean="0"/>
              <a:t>• 150 mg of fluconazole single dose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Fluconazole – </a:t>
            </a:r>
            <a:r>
              <a:rPr lang="en-US" dirty="0" err="1" smtClean="0"/>
              <a:t>Vulvovaginal</a:t>
            </a:r>
            <a:r>
              <a:rPr lang="en-US" dirty="0" smtClean="0"/>
              <a:t> candidiasis</a:t>
            </a:r>
            <a:endParaRPr lang="en-US" dirty="0"/>
          </a:p>
        </p:txBody>
      </p:sp>
      <p:pic>
        <p:nvPicPr>
          <p:cNvPr id="4098" name="Picture 2" descr="C:\Users\user\Desktop\1623222284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8006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edukasi</a:t>
            </a:r>
            <a:r>
              <a:rPr lang="en-US" dirty="0"/>
              <a:t> IMS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</a:p>
          <a:p>
            <a:r>
              <a:rPr lang="en-US" dirty="0"/>
              <a:t>2. IMS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ditularkan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</a:p>
          <a:p>
            <a:r>
              <a:rPr lang="en-US" dirty="0"/>
              <a:t>3. IMS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ko-faktor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HIV. </a:t>
            </a:r>
          </a:p>
          <a:p>
            <a:r>
              <a:rPr lang="en-US" dirty="0"/>
              <a:t>4. IMS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paripurna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tuntas</a:t>
            </a:r>
            <a:r>
              <a:rPr lang="en-US" dirty="0"/>
              <a:t>. </a:t>
            </a:r>
          </a:p>
          <a:p>
            <a:r>
              <a:rPr lang="en-US" dirty="0"/>
              <a:t>5.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IMS </a:t>
            </a:r>
            <a:r>
              <a:rPr lang="en-US" dirty="0" err="1"/>
              <a:t>dan</a:t>
            </a:r>
            <a:r>
              <a:rPr lang="en-US" dirty="0"/>
              <a:t> HIV. </a:t>
            </a:r>
          </a:p>
          <a:p>
            <a:r>
              <a:rPr lang="en-US" dirty="0"/>
              <a:t>6.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primer </a:t>
            </a:r>
            <a:r>
              <a:rPr lang="en-US" dirty="0" err="1"/>
              <a:t>terhadap</a:t>
            </a:r>
            <a:r>
              <a:rPr lang="en-US" dirty="0"/>
              <a:t> IMS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 </a:t>
            </a:r>
          </a:p>
          <a:p>
            <a:r>
              <a:rPr lang="en-US" dirty="0"/>
              <a:t>7. </a:t>
            </a:r>
            <a:r>
              <a:rPr lang="en-US" dirty="0" err="1"/>
              <a:t>Komplikasi</a:t>
            </a:r>
            <a:r>
              <a:rPr lang="en-US" dirty="0"/>
              <a:t> IMS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7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Cara ABCD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= Abstinence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= Be faithful (</a:t>
            </a:r>
            <a:r>
              <a:rPr lang="en-US" dirty="0" err="1"/>
              <a:t>setia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/>
              <a:t>= Condom (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A </a:t>
            </a:r>
            <a:r>
              <a:rPr lang="en-US" dirty="0" err="1"/>
              <a:t>dan</a:t>
            </a:r>
            <a:r>
              <a:rPr lang="en-US" dirty="0"/>
              <a:t> B,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IMS yang </a:t>
            </a:r>
            <a:r>
              <a:rPr lang="en-US" dirty="0" err="1"/>
              <a:t>dideritanya</a:t>
            </a:r>
            <a:r>
              <a:rPr lang="en-US" dirty="0"/>
              <a:t> </a:t>
            </a:r>
            <a:r>
              <a:rPr lang="en-US" dirty="0" err="1"/>
              <a:t>sembuh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= no Drugs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psikotropik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adiktif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12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katakan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perlunya</a:t>
            </a:r>
            <a:r>
              <a:rPr lang="en-US" dirty="0"/>
              <a:t> </a:t>
            </a:r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seksualnya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terinfeksi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seksualnya</a:t>
            </a:r>
            <a:r>
              <a:rPr lang="en-US" dirty="0"/>
              <a:t>. </a:t>
            </a:r>
            <a:r>
              <a:rPr lang="en-US" dirty="0" err="1"/>
              <a:t>Yakinkan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kerahasiaannya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.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bicarakan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membujuk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seksualnya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berobat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537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23165342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4" y="304800"/>
            <a:ext cx="857754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23165449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302"/>
            <a:ext cx="8458200" cy="56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23166382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381000"/>
            <a:ext cx="800789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Tatalaksana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23166476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" y="-1"/>
            <a:ext cx="9111976" cy="69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23166507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8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Tatalaksana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Inspekulo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377</Words>
  <Application>Microsoft Office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Tatalaksana Case 6</vt:lpstr>
      <vt:lpstr>PowerPoint Presentation</vt:lpstr>
      <vt:lpstr>PowerPoint Presentation</vt:lpstr>
      <vt:lpstr>PowerPoint Presentation</vt:lpstr>
      <vt:lpstr>PowerPoint Presentation</vt:lpstr>
      <vt:lpstr>Tatalaksana Pendekatan Sindrom</vt:lpstr>
      <vt:lpstr>PowerPoint Presentation</vt:lpstr>
      <vt:lpstr>PowerPoint Presentation</vt:lpstr>
      <vt:lpstr>Tatalaksana dengan pemeriksaan Inspekulo</vt:lpstr>
      <vt:lpstr>PowerPoint Presentation</vt:lpstr>
      <vt:lpstr>PowerPoint Presentation</vt:lpstr>
      <vt:lpstr>Tatalaksana dengan pemeriksaan inspekulo dan mikroskop</vt:lpstr>
      <vt:lpstr>PowerPoint Presentation</vt:lpstr>
      <vt:lpstr>PowerPoint Presentation</vt:lpstr>
      <vt:lpstr>Sefalosporin</vt:lpstr>
      <vt:lpstr>PowerPoint Presentation</vt:lpstr>
      <vt:lpstr>Kuinolon</vt:lpstr>
      <vt:lpstr>Tetrasiklin</vt:lpstr>
      <vt:lpstr>Metronidazole – Trichomoniasis/BV</vt:lpstr>
      <vt:lpstr>Fluconazole – Vulvovaginal candidiasis</vt:lpstr>
      <vt:lpstr>KIE dan Konseling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2021-06-08T14:33:49Z</dcterms:created>
  <dcterms:modified xsi:type="dcterms:W3CDTF">2021-06-09T13:20:44Z</dcterms:modified>
</cp:coreProperties>
</file>