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1" r:id="rId8"/>
    <p:sldId id="260" r:id="rId9"/>
    <p:sldId id="266" r:id="rId10"/>
    <p:sldId id="267" r:id="rId11"/>
    <p:sldId id="269" r:id="rId12"/>
    <p:sldId id="270" r:id="rId13"/>
    <p:sldId id="262" r:id="rId14"/>
    <p:sldId id="268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99CA4-1823-410E-880F-585A14A74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5E7DA8-C7DE-42EC-8F7C-32ECA650E4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0D0F0-2E0E-4624-ACBD-A8071461F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AC40-3D7F-4833-A070-F6C7833ECA25}" type="datetimeFigureOut">
              <a:rPr lang="en-ID" smtClean="0"/>
              <a:t>16/06/2021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83F5E-99D9-427C-A66E-CDF62A967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AF500-2F3A-4D4E-891F-D366B5A71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1CE6-722D-4579-8A3D-B59749DBBB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20314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3901F-F158-4C92-9BD3-BBD7A71F6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AEB12D-917A-4F26-AD54-58662E526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7A072-8557-4D03-B20B-2F2A8019D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AC40-3D7F-4833-A070-F6C7833ECA25}" type="datetimeFigureOut">
              <a:rPr lang="en-ID" smtClean="0"/>
              <a:t>16/06/2021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C2189-6140-49AB-936B-30DB7C6FC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FB209-E950-4C96-9AA5-723619492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1CE6-722D-4579-8A3D-B59749DBBB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34783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58BFFC-A920-45D7-A3C9-7A8A67EB6D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EE4023-2C11-4C09-BEF9-EC639AB8A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FD9A3-F559-4ED1-BCE0-FABED0BC5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AC40-3D7F-4833-A070-F6C7833ECA25}" type="datetimeFigureOut">
              <a:rPr lang="en-ID" smtClean="0"/>
              <a:t>16/06/2021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61C13-FD84-43E6-9E01-F58A7CBE1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12A01-6B02-4EF8-B39D-4F87F4607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1CE6-722D-4579-8A3D-B59749DBBB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5631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17C90-35B3-4B5A-A6BC-1CB4BB15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33676-CDB1-47B4-B77B-15774D744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80AED-C0D2-4485-AD82-EBC13276B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AC40-3D7F-4833-A070-F6C7833ECA25}" type="datetimeFigureOut">
              <a:rPr lang="en-ID" smtClean="0"/>
              <a:t>16/06/2021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EC828-39E9-42BA-9505-24970A63C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FBFF2-70EB-499A-AC00-9F8A8DDE1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1CE6-722D-4579-8A3D-B59749DBBB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0443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1689A-39F0-406B-8339-2323A118D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871C8-8624-4505-A790-2D3447AEE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7FE3F-2EEF-4DDE-B6B1-434F10F4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AC40-3D7F-4833-A070-F6C7833ECA25}" type="datetimeFigureOut">
              <a:rPr lang="en-ID" smtClean="0"/>
              <a:t>16/06/2021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0F858-D7C2-4E17-B363-0600DE1BF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DFA05-F7EE-4112-8747-AA576C920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1CE6-722D-4579-8A3D-B59749DBBB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1882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05AD8-B6C4-4E47-810D-A7C098A76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F0EA2-807A-4A75-BC34-752C595D3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8A266F-A3B3-4B6A-8D17-FDD6670D7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83142-4B36-443F-B795-5489A8CF7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AC40-3D7F-4833-A070-F6C7833ECA25}" type="datetimeFigureOut">
              <a:rPr lang="en-ID" smtClean="0"/>
              <a:t>16/06/2021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742FE-8AC6-4B38-8226-0FFB0151C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B2C643-9B8B-4B77-B68A-813108C1E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1CE6-722D-4579-8A3D-B59749DBBB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0650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B787D-106E-4CDF-9239-6A7BE8D64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61E8A7-D7A4-4B44-946C-E3AEFB99E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4C1A87-8D39-4629-A3A3-0B7E3D137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D650E5-25A3-4746-8703-5CC0A7F44F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78EBFE-1E1E-4DF8-9826-589E306820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3BE0C2-3575-48AD-8081-FB3ACDD0F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AC40-3D7F-4833-A070-F6C7833ECA25}" type="datetimeFigureOut">
              <a:rPr lang="en-ID" smtClean="0"/>
              <a:t>16/06/2021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998FDF-95F0-4FE5-B880-DDE1CF6D8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ED5AEC-6076-41B2-9DCB-5275A5A7A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1CE6-722D-4579-8A3D-B59749DBBB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98468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8C1E9-9737-4F56-AF7F-1D9228DBB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50B1F4-88E4-4E80-BB33-C92D4BBBC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AC40-3D7F-4833-A070-F6C7833ECA25}" type="datetimeFigureOut">
              <a:rPr lang="en-ID" smtClean="0"/>
              <a:t>16/06/2021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B1958-601F-4308-AFB7-2590C14FD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25513F-5B66-4DA1-8387-53691D299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1CE6-722D-4579-8A3D-B59749DBBB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0701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CB2300-9B5D-446E-8DF4-D5D9D7A5B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AC40-3D7F-4833-A070-F6C7833ECA25}" type="datetimeFigureOut">
              <a:rPr lang="en-ID" smtClean="0"/>
              <a:t>16/06/2021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67AECA-269A-41DD-9654-8F9A477E8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B3F99-BC22-4185-ADFD-74A258485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1CE6-722D-4579-8A3D-B59749DBBB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284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C90AF-625F-4421-9926-FBD5BE8DF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E6374-C869-4EF4-8BE1-A90DE073F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CE9474-8F13-4542-BEF7-8CDE95045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18B73-3034-42F3-9296-FCFEAD80B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AC40-3D7F-4833-A070-F6C7833ECA25}" type="datetimeFigureOut">
              <a:rPr lang="en-ID" smtClean="0"/>
              <a:t>16/06/2021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0AD3DC-24D3-4643-A38F-0168E8141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28495E-265A-4F8C-9D49-8A10A77CC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1CE6-722D-4579-8A3D-B59749DBBB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4127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2CD2C-E280-4873-B0A8-0B1C18DDA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BB0872-1ED8-4D22-945F-C524BF7FC4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893D88-2BD6-4F9E-A9D8-3CC3C30585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569CC5-9103-442C-A845-D90AAC833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AC40-3D7F-4833-A070-F6C7833ECA25}" type="datetimeFigureOut">
              <a:rPr lang="en-ID" smtClean="0"/>
              <a:t>16/06/2021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641918-0614-4DF7-BC9B-B1EAED6FC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32A8B5-B721-4E3E-8AC7-5C3CFDF1B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B1CE6-722D-4579-8A3D-B59749DBBB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6910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966A15-A87B-40E8-BF9F-57E739F54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FABD5B-DF95-4A8D-97EB-487B25D8D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FEC4B-9BAA-4214-9E24-86DB02B283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EAC40-3D7F-4833-A070-F6C7833ECA25}" type="datetimeFigureOut">
              <a:rPr lang="en-ID" smtClean="0"/>
              <a:t>16/06/2021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DEF61-774C-4763-B2DC-02034117D9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69AA3-CC82-4AE9-AF41-D5A4511A97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B1CE6-722D-4579-8A3D-B59749DBBB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76401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DB2EA-80F2-4F46-BBDA-8136E94B7F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MIOMA UTERI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BC1409-0FB9-40B0-804B-5FCDDDCF6D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RA. Diva Berliana </a:t>
            </a:r>
            <a:r>
              <a:rPr lang="en-US" dirty="0" err="1"/>
              <a:t>Denmar</a:t>
            </a:r>
            <a:endParaRPr lang="en-US" dirty="0"/>
          </a:p>
          <a:p>
            <a:r>
              <a:rPr lang="en-US" dirty="0"/>
              <a:t>1810211107</a:t>
            </a:r>
          </a:p>
          <a:p>
            <a:r>
              <a:rPr lang="en-US" dirty="0"/>
              <a:t>B-1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67314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5EAF6-2020-4530-A1D8-A6F6D95D1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Klasifikasi</a:t>
            </a:r>
            <a:r>
              <a:rPr lang="en-US" dirty="0"/>
              <a:t> </a:t>
            </a:r>
            <a:r>
              <a:rPr lang="en-US" dirty="0" err="1"/>
              <a:t>berdasar</a:t>
            </a:r>
            <a:r>
              <a:rPr lang="en-US" dirty="0"/>
              <a:t> </a:t>
            </a:r>
            <a:r>
              <a:rPr lang="en-US" dirty="0" err="1"/>
              <a:t>Histopatologi</a:t>
            </a:r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C6785D-B8E8-457B-974E-917645CB28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D" dirty="0"/>
              <a:t>Cellular leiomyoma</a:t>
            </a:r>
          </a:p>
          <a:p>
            <a:pPr lvl="1"/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dominan</a:t>
            </a:r>
            <a:r>
              <a:rPr lang="en-ID" dirty="0"/>
              <a:t> pada </a:t>
            </a:r>
            <a:r>
              <a:rPr lang="en-ID" dirty="0" err="1"/>
              <a:t>selulernya</a:t>
            </a:r>
            <a:r>
              <a:rPr lang="en-ID" dirty="0"/>
              <a:t>,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nukleus</a:t>
            </a:r>
            <a:r>
              <a:rPr lang="en-ID" dirty="0"/>
              <a:t> </a:t>
            </a:r>
            <a:r>
              <a:rPr lang="en-ID" dirty="0" err="1"/>
              <a:t>atipikal</a:t>
            </a:r>
            <a:r>
              <a:rPr lang="en-ID" dirty="0"/>
              <a:t> dan </a:t>
            </a:r>
            <a:r>
              <a:rPr lang="en-ID" dirty="0" err="1"/>
              <a:t>indeks</a:t>
            </a:r>
            <a:r>
              <a:rPr lang="en-ID" dirty="0"/>
              <a:t> </a:t>
            </a:r>
            <a:r>
              <a:rPr lang="en-ID" dirty="0" err="1"/>
              <a:t>mitosisnya</a:t>
            </a:r>
            <a:r>
              <a:rPr lang="en-ID" dirty="0"/>
              <a:t> </a:t>
            </a:r>
            <a:r>
              <a:rPr lang="en-ID" dirty="0" err="1"/>
              <a:t>rendah</a:t>
            </a:r>
            <a:r>
              <a:rPr lang="en-ID" dirty="0"/>
              <a:t> (≤ 4 per 10 high power field/HPF)</a:t>
            </a:r>
            <a:endParaRPr lang="en-US" dirty="0"/>
          </a:p>
          <a:p>
            <a:r>
              <a:rPr lang="en-ID" dirty="0"/>
              <a:t>Leiomyoma with bizarre nuclei (atypical/ </a:t>
            </a:r>
            <a:r>
              <a:rPr lang="en-ID" dirty="0" err="1"/>
              <a:t>symplastic</a:t>
            </a:r>
            <a:r>
              <a:rPr lang="en-ID" dirty="0"/>
              <a:t> leiomyoma) </a:t>
            </a:r>
          </a:p>
          <a:p>
            <a:pPr lvl="1"/>
            <a:r>
              <a:rPr lang="en-ID" dirty="0" err="1"/>
              <a:t>ditandai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bizzare</a:t>
            </a:r>
            <a:r>
              <a:rPr lang="en-ID" dirty="0"/>
              <a:t> pleomorphic nuclei. Pada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tumor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, </a:t>
            </a:r>
            <a:r>
              <a:rPr lang="en-ID" dirty="0" err="1"/>
              <a:t>aktivitas</a:t>
            </a:r>
            <a:r>
              <a:rPr lang="en-ID" dirty="0"/>
              <a:t> </a:t>
            </a:r>
            <a:r>
              <a:rPr lang="en-ID" dirty="0" err="1"/>
              <a:t>mitosisnya</a:t>
            </a:r>
            <a:r>
              <a:rPr lang="en-ID" dirty="0"/>
              <a:t> juga </a:t>
            </a:r>
            <a:r>
              <a:rPr lang="en-ID" dirty="0" err="1"/>
              <a:t>rendah</a:t>
            </a:r>
            <a:r>
              <a:rPr lang="en-ID" dirty="0"/>
              <a:t>;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karioreksis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disalah</a:t>
            </a:r>
            <a:r>
              <a:rPr lang="en-ID" dirty="0"/>
              <a:t> </a:t>
            </a:r>
            <a:r>
              <a:rPr lang="en-ID" dirty="0" err="1"/>
              <a:t>artikan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mitosis </a:t>
            </a:r>
            <a:r>
              <a:rPr lang="en-ID" dirty="0" err="1"/>
              <a:t>atipikal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9B2E0EB-C0B8-43EE-B8A4-8A1C0274CC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D" dirty="0"/>
              <a:t>Mitotically active leiomyoma</a:t>
            </a:r>
          </a:p>
          <a:p>
            <a:pPr lvl="1"/>
            <a:r>
              <a:rPr lang="en-ID" dirty="0" err="1"/>
              <a:t>memilki</a:t>
            </a:r>
            <a:r>
              <a:rPr lang="en-ID" dirty="0"/>
              <a:t> </a:t>
            </a:r>
            <a:r>
              <a:rPr lang="en-ID" dirty="0" err="1"/>
              <a:t>gambaran</a:t>
            </a:r>
            <a:r>
              <a:rPr lang="en-ID" dirty="0"/>
              <a:t> mitosis </a:t>
            </a:r>
            <a:r>
              <a:rPr lang="en-ID" dirty="0" err="1"/>
              <a:t>tinggi</a:t>
            </a:r>
            <a:r>
              <a:rPr lang="en-ID" dirty="0"/>
              <a:t> (&gt;10 mitosis per 10 HPF),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nukleus</a:t>
            </a:r>
            <a:r>
              <a:rPr lang="en-ID" dirty="0"/>
              <a:t> </a:t>
            </a:r>
            <a:r>
              <a:rPr lang="en-ID" dirty="0" err="1"/>
              <a:t>atipikal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nekrosis</a:t>
            </a:r>
            <a:r>
              <a:rPr lang="en-ID" dirty="0"/>
              <a:t>. </a:t>
            </a:r>
            <a:r>
              <a:rPr lang="en-ID" dirty="0" err="1"/>
              <a:t>Mioma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pengaruh</a:t>
            </a:r>
            <a:r>
              <a:rPr lang="en-ID" dirty="0"/>
              <a:t> hormonal; paling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ditemukan</a:t>
            </a:r>
            <a:r>
              <a:rPr lang="en-ID" dirty="0"/>
              <a:t> pada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reproduktif</a:t>
            </a:r>
            <a:r>
              <a:rPr lang="en-ID" dirty="0"/>
              <a:t>.</a:t>
            </a:r>
          </a:p>
          <a:p>
            <a:r>
              <a:rPr lang="en-ID" dirty="0"/>
              <a:t>Dissecting (‘</a:t>
            </a:r>
            <a:r>
              <a:rPr lang="en-ID" dirty="0" err="1"/>
              <a:t>cotyledenoid</a:t>
            </a:r>
            <a:r>
              <a:rPr lang="en-ID" dirty="0"/>
              <a:t>’) leiomyoma </a:t>
            </a:r>
          </a:p>
          <a:p>
            <a:pPr lvl="1"/>
            <a:r>
              <a:rPr lang="en-ID" dirty="0" err="1"/>
              <a:t>ditandai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hidrofilik</a:t>
            </a:r>
            <a:r>
              <a:rPr lang="en-ID" dirty="0"/>
              <a:t> pada </a:t>
            </a:r>
            <a:r>
              <a:rPr lang="en-ID" dirty="0" err="1"/>
              <a:t>gambaran</a:t>
            </a:r>
            <a:r>
              <a:rPr lang="en-ID" dirty="0"/>
              <a:t> </a:t>
            </a:r>
            <a:r>
              <a:rPr lang="en-ID" dirty="0" err="1"/>
              <a:t>sel</a:t>
            </a:r>
            <a:r>
              <a:rPr lang="en-ID" dirty="0"/>
              <a:t> </a:t>
            </a:r>
            <a:r>
              <a:rPr lang="en-ID" dirty="0" err="1"/>
              <a:t>tumor</a:t>
            </a:r>
            <a:r>
              <a:rPr lang="en-ID" dirty="0"/>
              <a:t>.</a:t>
            </a:r>
          </a:p>
          <a:p>
            <a:r>
              <a:rPr lang="en-ID" dirty="0"/>
              <a:t>Diffuse </a:t>
            </a:r>
            <a:r>
              <a:rPr lang="en-ID" dirty="0" err="1"/>
              <a:t>leiomyomatosis</a:t>
            </a:r>
            <a:endParaRPr lang="en-ID" dirty="0"/>
          </a:p>
          <a:p>
            <a:pPr lvl="1"/>
            <a:r>
              <a:rPr lang="en-ID" dirty="0" err="1"/>
              <a:t>jenis</a:t>
            </a:r>
            <a:r>
              <a:rPr lang="en-ID" dirty="0"/>
              <a:t> yang paling </a:t>
            </a:r>
            <a:r>
              <a:rPr lang="en-ID" dirty="0" err="1"/>
              <a:t>jarang</a:t>
            </a:r>
            <a:r>
              <a:rPr lang="en-ID" dirty="0"/>
              <a:t>,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tipe</a:t>
            </a:r>
            <a:r>
              <a:rPr lang="en-ID" dirty="0"/>
              <a:t> paling </a:t>
            </a:r>
            <a:r>
              <a:rPr lang="en-ID" dirty="0" err="1"/>
              <a:t>invasif</a:t>
            </a:r>
            <a:r>
              <a:rPr lang="en-ID" dirty="0"/>
              <a:t> yang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dirty="0" err="1"/>
              <a:t>kavum</a:t>
            </a:r>
            <a:r>
              <a:rPr lang="en-ID" dirty="0"/>
              <a:t> peritoneum dan </a:t>
            </a:r>
            <a:r>
              <a:rPr lang="en-ID" dirty="0" err="1"/>
              <a:t>histopatologis</a:t>
            </a:r>
            <a:r>
              <a:rPr lang="en-ID" dirty="0"/>
              <a:t> </a:t>
            </a:r>
            <a:r>
              <a:rPr lang="en-ID" dirty="0" err="1"/>
              <a:t>mirip</a:t>
            </a:r>
            <a:r>
              <a:rPr lang="en-ID" dirty="0"/>
              <a:t> </a:t>
            </a:r>
            <a:r>
              <a:rPr lang="en-ID" dirty="0" err="1"/>
              <a:t>gambaran</a:t>
            </a:r>
            <a:r>
              <a:rPr lang="en-ID" dirty="0"/>
              <a:t> </a:t>
            </a:r>
            <a:r>
              <a:rPr lang="en-ID" dirty="0" err="1"/>
              <a:t>tumor</a:t>
            </a:r>
            <a:r>
              <a:rPr lang="en-ID" dirty="0"/>
              <a:t> </a:t>
            </a:r>
            <a:r>
              <a:rPr lang="en-ID" dirty="0" err="1"/>
              <a:t>ganas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33013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EB99B-3379-4B20-A11B-C2679F98B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dan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penyakit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7CE918-23A5-4F8E-BEA7-335736222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Diet</a:t>
            </a:r>
          </a:p>
          <a:p>
            <a:pPr lvl="1"/>
            <a:r>
              <a:rPr lang="en-ID" dirty="0" err="1"/>
              <a:t>Rekomendasi</a:t>
            </a:r>
            <a:r>
              <a:rPr lang="en-ID" dirty="0"/>
              <a:t> paling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diet </a:t>
            </a:r>
            <a:r>
              <a:rPr lang="en-ID" dirty="0" err="1"/>
              <a:t>menjaga</a:t>
            </a:r>
            <a:r>
              <a:rPr lang="en-ID" dirty="0"/>
              <a:t> </a:t>
            </a:r>
            <a:r>
              <a:rPr lang="en-ID" dirty="0" err="1"/>
              <a:t>berat</a:t>
            </a:r>
            <a:r>
              <a:rPr lang="en-ID" dirty="0"/>
              <a:t> badan ideal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</a:t>
            </a:r>
            <a:r>
              <a:rPr lang="en-ID" dirty="0" err="1"/>
              <a:t>obesitas</a:t>
            </a:r>
            <a:r>
              <a:rPr lang="en-ID" dirty="0"/>
              <a:t>. Hal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kejadian</a:t>
            </a:r>
            <a:r>
              <a:rPr lang="en-ID" dirty="0"/>
              <a:t> </a:t>
            </a:r>
            <a:r>
              <a:rPr lang="en-ID" dirty="0" err="1"/>
              <a:t>tumor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dikaitkan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terlalu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konsumsi</a:t>
            </a:r>
            <a:r>
              <a:rPr lang="en-ID" dirty="0"/>
              <a:t> </a:t>
            </a:r>
            <a:r>
              <a:rPr lang="en-ID" dirty="0" err="1"/>
              <a:t>daging</a:t>
            </a:r>
            <a:r>
              <a:rPr lang="en-ID" dirty="0"/>
              <a:t> </a:t>
            </a:r>
            <a:r>
              <a:rPr lang="en-ID" dirty="0" err="1"/>
              <a:t>merah</a:t>
            </a:r>
            <a:r>
              <a:rPr lang="en-ID" dirty="0"/>
              <a:t> dan </a:t>
            </a:r>
            <a:r>
              <a:rPr lang="en-ID" dirty="0" err="1"/>
              <a:t>rendahnya</a:t>
            </a:r>
            <a:r>
              <a:rPr lang="en-ID" dirty="0"/>
              <a:t> </a:t>
            </a:r>
            <a:r>
              <a:rPr lang="en-ID" dirty="0" err="1"/>
              <a:t>konsumsi</a:t>
            </a:r>
            <a:r>
              <a:rPr lang="en-ID" dirty="0"/>
              <a:t> </a:t>
            </a:r>
            <a:r>
              <a:rPr lang="en-ID" dirty="0" err="1"/>
              <a:t>sayuran</a:t>
            </a:r>
            <a:r>
              <a:rPr lang="en-ID" dirty="0"/>
              <a:t> </a:t>
            </a:r>
            <a:r>
              <a:rPr lang="en-ID" dirty="0" err="1"/>
              <a:t>hijau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buah</a:t>
            </a:r>
            <a:r>
              <a:rPr lang="en-ID" dirty="0"/>
              <a:t>.</a:t>
            </a:r>
          </a:p>
          <a:p>
            <a:pPr lvl="1"/>
            <a:endParaRPr lang="en-ID" dirty="0"/>
          </a:p>
          <a:p>
            <a:pPr lvl="1"/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proteksi</a:t>
            </a:r>
            <a:r>
              <a:rPr lang="en-ID" dirty="0"/>
              <a:t> juga </a:t>
            </a:r>
            <a:r>
              <a:rPr lang="en-ID" dirty="0" err="1"/>
              <a:t>dari</a:t>
            </a:r>
            <a:r>
              <a:rPr lang="en-ID" dirty="0"/>
              <a:t> vitamin A dan D. </a:t>
            </a:r>
            <a:r>
              <a:rPr lang="en-ID" dirty="0" err="1"/>
              <a:t>Konsumsi</a:t>
            </a:r>
            <a:r>
              <a:rPr lang="en-ID" dirty="0"/>
              <a:t> susu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menurunkan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</a:t>
            </a:r>
            <a:r>
              <a:rPr lang="en-ID" dirty="0" err="1"/>
              <a:t>tumor</a:t>
            </a:r>
            <a:r>
              <a:rPr lang="en-ID" dirty="0"/>
              <a:t>, </a:t>
            </a:r>
            <a:r>
              <a:rPr lang="en-ID" dirty="0" err="1"/>
              <a:t>Zat</a:t>
            </a:r>
            <a:r>
              <a:rPr lang="en-ID" dirty="0"/>
              <a:t> </a:t>
            </a:r>
            <a:r>
              <a:rPr lang="en-ID" dirty="0" err="1"/>
              <a:t>aktif</a:t>
            </a:r>
            <a:r>
              <a:rPr lang="en-ID" dirty="0"/>
              <a:t> lain </a:t>
            </a:r>
            <a:r>
              <a:rPr lang="en-ID" dirty="0" err="1"/>
              <a:t>seperti</a:t>
            </a:r>
            <a:r>
              <a:rPr lang="en-ID" dirty="0"/>
              <a:t> lycopene, isoflavone, dan </a:t>
            </a:r>
            <a:r>
              <a:rPr lang="en-ID" dirty="0" err="1"/>
              <a:t>gallactocatechin</a:t>
            </a:r>
            <a:r>
              <a:rPr lang="en-ID" dirty="0"/>
              <a:t> gallate (EGCG)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teh</a:t>
            </a:r>
            <a:r>
              <a:rPr lang="en-ID" dirty="0"/>
              <a:t> </a:t>
            </a:r>
            <a:r>
              <a:rPr lang="en-ID" dirty="0" err="1"/>
              <a:t>hijau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menurunkan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</a:t>
            </a:r>
            <a:r>
              <a:rPr lang="en-ID" dirty="0" err="1"/>
              <a:t>tumor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induksi</a:t>
            </a:r>
            <a:r>
              <a:rPr lang="en-ID" dirty="0"/>
              <a:t> apoptosis dan </a:t>
            </a:r>
            <a:r>
              <a:rPr lang="en-ID" dirty="0" err="1"/>
              <a:t>menghambat</a:t>
            </a:r>
            <a:r>
              <a:rPr lang="en-ID" dirty="0"/>
              <a:t> </a:t>
            </a:r>
            <a:r>
              <a:rPr lang="en-ID" dirty="0" err="1"/>
              <a:t>proliferasi</a:t>
            </a:r>
            <a:r>
              <a:rPr lang="en-ID" dirty="0"/>
              <a:t> </a:t>
            </a:r>
            <a:r>
              <a:rPr lang="en-ID" dirty="0" err="1"/>
              <a:t>sel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5714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6CCB89-AF25-448D-A831-3D3158909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dan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penyakit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327997-4470-4D60-962E-FE3AFBD1C9A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Olahraga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Olahraga</a:t>
            </a:r>
            <a:r>
              <a:rPr lang="en-ID" dirty="0"/>
              <a:t> </a:t>
            </a:r>
            <a:r>
              <a:rPr lang="en-ID" dirty="0" err="1"/>
              <a:t>teratur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intensitas</a:t>
            </a:r>
            <a:r>
              <a:rPr lang="en-ID" dirty="0"/>
              <a:t> </a:t>
            </a:r>
            <a:r>
              <a:rPr lang="en-ID" dirty="0" err="1"/>
              <a:t>sedang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menjaga</a:t>
            </a:r>
            <a:r>
              <a:rPr lang="en-ID" dirty="0"/>
              <a:t> </a:t>
            </a:r>
            <a:r>
              <a:rPr lang="en-ID" dirty="0" err="1"/>
              <a:t>keseimbangan</a:t>
            </a:r>
            <a:r>
              <a:rPr lang="en-ID" dirty="0"/>
              <a:t> hormonal dan </a:t>
            </a:r>
            <a:r>
              <a:rPr lang="en-ID" dirty="0" err="1"/>
              <a:t>menjaga</a:t>
            </a:r>
            <a:r>
              <a:rPr lang="en-ID" dirty="0"/>
              <a:t> agar </a:t>
            </a:r>
            <a:r>
              <a:rPr lang="en-ID" dirty="0" err="1"/>
              <a:t>berat</a:t>
            </a:r>
            <a:r>
              <a:rPr lang="en-ID" dirty="0"/>
              <a:t> badan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stabil</a:t>
            </a:r>
            <a:r>
              <a:rPr lang="en-ID" dirty="0"/>
              <a:t>.</a:t>
            </a:r>
          </a:p>
          <a:p>
            <a:r>
              <a:rPr lang="en-ID" dirty="0" err="1"/>
              <a:t>Menyusui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Menyusui</a:t>
            </a:r>
            <a:r>
              <a:rPr lang="en-ID" dirty="0"/>
              <a:t> </a:t>
            </a:r>
            <a:r>
              <a:rPr lang="en-ID" dirty="0" err="1"/>
              <a:t>terutama</a:t>
            </a:r>
            <a:r>
              <a:rPr lang="en-ID" dirty="0"/>
              <a:t> ASI </a:t>
            </a:r>
            <a:r>
              <a:rPr lang="en-ID" dirty="0" err="1"/>
              <a:t>eksklusif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menghentikan</a:t>
            </a:r>
            <a:r>
              <a:rPr lang="en-ID" dirty="0"/>
              <a:t> </a:t>
            </a:r>
            <a:r>
              <a:rPr lang="en-ID" dirty="0" err="1"/>
              <a:t>siklus</a:t>
            </a:r>
            <a:r>
              <a:rPr lang="en-ID" dirty="0"/>
              <a:t> </a:t>
            </a:r>
            <a:r>
              <a:rPr lang="en-ID" dirty="0" err="1"/>
              <a:t>haid</a:t>
            </a:r>
            <a:r>
              <a:rPr lang="en-ID" dirty="0"/>
              <a:t> dan </a:t>
            </a:r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paparan</a:t>
            </a:r>
            <a:r>
              <a:rPr lang="en-ID" dirty="0"/>
              <a:t> </a:t>
            </a:r>
            <a:r>
              <a:rPr lang="en-ID" dirty="0" err="1"/>
              <a:t>hormon</a:t>
            </a:r>
            <a:r>
              <a:rPr lang="en-ID" dirty="0"/>
              <a:t> </a:t>
            </a:r>
            <a:r>
              <a:rPr lang="en-ID" dirty="0" err="1"/>
              <a:t>seks</a:t>
            </a:r>
            <a:r>
              <a:rPr lang="en-ID" dirty="0"/>
              <a:t> pada </a:t>
            </a:r>
            <a:r>
              <a:rPr lang="en-ID" dirty="0" err="1"/>
              <a:t>sel</a:t>
            </a:r>
            <a:r>
              <a:rPr lang="en-ID" dirty="0"/>
              <a:t>/</a:t>
            </a:r>
            <a:r>
              <a:rPr lang="en-ID" dirty="0" err="1"/>
              <a:t>jaringan</a:t>
            </a:r>
            <a:r>
              <a:rPr lang="en-ID" dirty="0"/>
              <a:t> </a:t>
            </a:r>
            <a:r>
              <a:rPr lang="en-ID" dirty="0" err="1"/>
              <a:t>rahim</a:t>
            </a:r>
            <a:r>
              <a:rPr lang="en-ID" dirty="0"/>
              <a:t>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2B0202-DB91-4472-AB5A-6F519174E0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ID" dirty="0"/>
              <a:t>Multipara </a:t>
            </a:r>
          </a:p>
          <a:p>
            <a:pPr lvl="1"/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hamil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matriks</a:t>
            </a:r>
            <a:r>
              <a:rPr lang="en-ID" dirty="0"/>
              <a:t> </a:t>
            </a:r>
            <a:r>
              <a:rPr lang="en-ID" dirty="0" err="1"/>
              <a:t>ekstraseluler</a:t>
            </a:r>
            <a:r>
              <a:rPr lang="en-ID" dirty="0"/>
              <a:t>, growth factor, dan </a:t>
            </a:r>
            <a:r>
              <a:rPr lang="en-ID" dirty="0" err="1"/>
              <a:t>hormon</a:t>
            </a:r>
            <a:r>
              <a:rPr lang="en-ID" dirty="0"/>
              <a:t> </a:t>
            </a:r>
            <a:r>
              <a:rPr lang="en-ID" dirty="0" err="1"/>
              <a:t>seks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menurunkan</a:t>
            </a:r>
            <a:r>
              <a:rPr lang="en-ID" dirty="0"/>
              <a:t> </a:t>
            </a:r>
            <a:r>
              <a:rPr lang="en-ID" dirty="0" err="1"/>
              <a:t>insidens</a:t>
            </a:r>
            <a:r>
              <a:rPr lang="en-ID" dirty="0"/>
              <a:t> </a:t>
            </a:r>
            <a:r>
              <a:rPr lang="en-ID" dirty="0" err="1"/>
              <a:t>mioma</a:t>
            </a:r>
            <a:r>
              <a:rPr lang="en-ID" dirty="0"/>
              <a:t> uteri. Makin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hamil</a:t>
            </a:r>
            <a:r>
              <a:rPr lang="en-ID" dirty="0"/>
              <a:t>, </a:t>
            </a:r>
            <a:r>
              <a:rPr lang="en-ID" dirty="0" err="1"/>
              <a:t>risiko</a:t>
            </a:r>
            <a:r>
              <a:rPr lang="en-ID" dirty="0"/>
              <a:t> </a:t>
            </a:r>
            <a:r>
              <a:rPr lang="en-ID" dirty="0" err="1"/>
              <a:t>mioma</a:t>
            </a:r>
            <a:r>
              <a:rPr lang="en-ID" dirty="0"/>
              <a:t> uteri juga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menurun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reseptor</a:t>
            </a:r>
            <a:r>
              <a:rPr lang="en-ID" dirty="0"/>
              <a:t> </a:t>
            </a:r>
            <a:r>
              <a:rPr lang="en-ID" dirty="0" err="1"/>
              <a:t>estrogen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endometrium </a:t>
            </a:r>
            <a:r>
              <a:rPr lang="en-ID" dirty="0" err="1"/>
              <a:t>berkurang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60149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7E8A9-7F26-4CAB-A1D6-5320655BC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Prognosis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95868-9935-4706-98D3-56279C07A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D" dirty="0" err="1"/>
              <a:t>Potensi</a:t>
            </a:r>
            <a:r>
              <a:rPr lang="en-ID" dirty="0"/>
              <a:t> </a:t>
            </a:r>
            <a:r>
              <a:rPr lang="en-ID" dirty="0" err="1"/>
              <a:t>keganasan</a:t>
            </a:r>
            <a:r>
              <a:rPr lang="en-ID" dirty="0"/>
              <a:t> </a:t>
            </a:r>
            <a:r>
              <a:rPr lang="en-ID" dirty="0" err="1"/>
              <a:t>mioma</a:t>
            </a:r>
            <a:r>
              <a:rPr lang="en-ID" dirty="0"/>
              <a:t> uteri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rendah</a:t>
            </a:r>
            <a:r>
              <a:rPr lang="en-ID" dirty="0"/>
              <a:t>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kambuh</a:t>
            </a:r>
            <a:r>
              <a:rPr lang="en-ID" dirty="0"/>
              <a:t> </a:t>
            </a:r>
            <a:r>
              <a:rPr lang="en-ID" dirty="0" err="1"/>
              <a:t>walau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miomektomi</a:t>
            </a:r>
            <a:r>
              <a:rPr lang="en-ID" dirty="0"/>
              <a:t>. </a:t>
            </a:r>
          </a:p>
          <a:p>
            <a:r>
              <a:rPr lang="en-ID" dirty="0" err="1"/>
              <a:t>Mioma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menyebabkan</a:t>
            </a:r>
            <a:r>
              <a:rPr lang="en-ID" dirty="0"/>
              <a:t> </a:t>
            </a:r>
            <a:r>
              <a:rPr lang="en-ID" dirty="0" err="1"/>
              <a:t>infertilitas</a:t>
            </a:r>
            <a:r>
              <a:rPr lang="en-ID" dirty="0"/>
              <a:t> dan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bersaman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 </a:t>
            </a:r>
            <a:r>
              <a:rPr lang="en-ID" dirty="0" err="1"/>
              <a:t>umumnya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abortus dan </a:t>
            </a:r>
            <a:r>
              <a:rPr lang="en-ID" dirty="0" err="1"/>
              <a:t>persalinan</a:t>
            </a:r>
            <a:r>
              <a:rPr lang="en-ID" dirty="0"/>
              <a:t> </a:t>
            </a:r>
            <a:r>
              <a:rPr lang="en-ID" dirty="0" err="1"/>
              <a:t>sectio</a:t>
            </a:r>
            <a:r>
              <a:rPr lang="en-ID" dirty="0"/>
              <a:t> </a:t>
            </a:r>
            <a:r>
              <a:rPr lang="en-ID" dirty="0" err="1"/>
              <a:t>casesaria</a:t>
            </a:r>
            <a:endParaRPr lang="en-ID" dirty="0"/>
          </a:p>
          <a:p>
            <a:r>
              <a:rPr lang="en-ID" dirty="0"/>
              <a:t>Prognosis </a:t>
            </a:r>
            <a:r>
              <a:rPr lang="en-ID" dirty="0" err="1"/>
              <a:t>mioma</a:t>
            </a:r>
            <a:r>
              <a:rPr lang="en-ID" dirty="0"/>
              <a:t> </a:t>
            </a:r>
            <a:r>
              <a:rPr lang="en-ID" dirty="0" err="1"/>
              <a:t>asimptomatis</a:t>
            </a:r>
            <a:r>
              <a:rPr lang="en-ID" dirty="0"/>
              <a:t> </a:t>
            </a:r>
            <a:r>
              <a:rPr lang="en-ID" dirty="0" err="1"/>
              <a:t>umumnya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tumor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mengecil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6 </a:t>
            </a:r>
            <a:r>
              <a:rPr lang="en-ID" dirty="0" err="1"/>
              <a:t>bulan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3 </a:t>
            </a:r>
            <a:r>
              <a:rPr lang="en-ID" dirty="0" err="1"/>
              <a:t>tahun</a:t>
            </a:r>
            <a:r>
              <a:rPr lang="en-ID" dirty="0"/>
              <a:t>, </a:t>
            </a:r>
            <a:r>
              <a:rPr lang="en-ID" dirty="0" err="1"/>
              <a:t>terutama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menopause. </a:t>
            </a:r>
            <a:r>
              <a:rPr lang="en-ID" dirty="0" err="1"/>
              <a:t>Mioma</a:t>
            </a:r>
            <a:r>
              <a:rPr lang="en-ID" dirty="0"/>
              <a:t> </a:t>
            </a:r>
            <a:r>
              <a:rPr lang="en-ID" dirty="0" err="1"/>
              <a:t>simptomatis</a:t>
            </a:r>
            <a:r>
              <a:rPr lang="en-ID" dirty="0"/>
              <a:t> </a:t>
            </a:r>
            <a:r>
              <a:rPr lang="en-ID" dirty="0" err="1"/>
              <a:t>sebagian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berhasil</a:t>
            </a:r>
            <a:r>
              <a:rPr lang="en-ID" dirty="0"/>
              <a:t> </a:t>
            </a:r>
            <a:r>
              <a:rPr lang="en-ID" dirty="0" err="1"/>
              <a:t>ditangani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pembedahan</a:t>
            </a:r>
            <a:r>
              <a:rPr lang="en-ID" dirty="0"/>
              <a:t>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rekurensi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pada 15- 33% </a:t>
            </a:r>
            <a:r>
              <a:rPr lang="en-ID" dirty="0" err="1"/>
              <a:t>pasca-tindakan</a:t>
            </a:r>
            <a:r>
              <a:rPr lang="en-ID" dirty="0"/>
              <a:t> </a:t>
            </a:r>
            <a:r>
              <a:rPr lang="en-ID" dirty="0" err="1"/>
              <a:t>miomektomi</a:t>
            </a:r>
            <a:r>
              <a:rPr lang="en-ID" dirty="0"/>
              <a:t>. </a:t>
            </a:r>
          </a:p>
          <a:p>
            <a:r>
              <a:rPr lang="en-ID" dirty="0"/>
              <a:t>Setelah 5-10 </a:t>
            </a:r>
            <a:r>
              <a:rPr lang="en-ID" dirty="0" err="1"/>
              <a:t>tahun</a:t>
            </a:r>
            <a:r>
              <a:rPr lang="en-ID" dirty="0"/>
              <a:t>, 10%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akhirnya</a:t>
            </a:r>
            <a:r>
              <a:rPr lang="en-ID" dirty="0"/>
              <a:t> </a:t>
            </a:r>
            <a:r>
              <a:rPr lang="en-ID" dirty="0" err="1"/>
              <a:t>menjalani</a:t>
            </a:r>
            <a:r>
              <a:rPr lang="en-ID" dirty="0"/>
              <a:t> </a:t>
            </a:r>
            <a:r>
              <a:rPr lang="en-ID" dirty="0" err="1"/>
              <a:t>histerektomi</a:t>
            </a:r>
            <a:r>
              <a:rPr lang="en-ID" dirty="0"/>
              <a:t>. </a:t>
            </a:r>
            <a:r>
              <a:rPr lang="en-ID" dirty="0" err="1"/>
              <a:t>Pasca-embolisasi</a:t>
            </a:r>
            <a:r>
              <a:rPr lang="en-ID" dirty="0"/>
              <a:t>, </a:t>
            </a:r>
            <a:r>
              <a:rPr lang="en-ID" dirty="0" err="1"/>
              <a:t>tingkat</a:t>
            </a:r>
            <a:r>
              <a:rPr lang="en-ID" dirty="0"/>
              <a:t> </a:t>
            </a:r>
            <a:r>
              <a:rPr lang="en-ID" dirty="0" err="1"/>
              <a:t>kekambuhan</a:t>
            </a:r>
            <a:r>
              <a:rPr lang="en-ID" dirty="0"/>
              <a:t> </a:t>
            </a:r>
            <a:r>
              <a:rPr lang="en-ID" dirty="0" err="1"/>
              <a:t>mencapai</a:t>
            </a:r>
            <a:r>
              <a:rPr lang="en-ID" dirty="0"/>
              <a:t> 15-33%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18 </a:t>
            </a:r>
            <a:r>
              <a:rPr lang="en-ID" dirty="0" err="1"/>
              <a:t>bulan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5 </a:t>
            </a:r>
            <a:r>
              <a:rPr lang="en-ID" dirty="0" err="1"/>
              <a:t>tahun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1329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0BBC5-737B-4FAB-B72D-39FA429F8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Prognosis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C941E-C9FA-4EFC-B003-2DAC72515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Mioma</a:t>
            </a:r>
            <a:r>
              <a:rPr lang="en-ID" dirty="0"/>
              <a:t> uteri </a:t>
            </a:r>
            <a:r>
              <a:rPr lang="en-ID" dirty="0" err="1"/>
              <a:t>bersifat</a:t>
            </a:r>
            <a:r>
              <a:rPr lang="en-ID" dirty="0"/>
              <a:t> </a:t>
            </a:r>
            <a:r>
              <a:rPr lang="en-ID" dirty="0" err="1"/>
              <a:t>jinak</a:t>
            </a:r>
            <a:r>
              <a:rPr lang="en-ID" dirty="0"/>
              <a:t>, </a:t>
            </a:r>
            <a:r>
              <a:rPr lang="en-ID" dirty="0" err="1"/>
              <a:t>risiko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keganasan</a:t>
            </a:r>
            <a:r>
              <a:rPr lang="en-ID" dirty="0"/>
              <a:t>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rendah</a:t>
            </a:r>
            <a:r>
              <a:rPr lang="en-ID" dirty="0"/>
              <a:t>,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sekitar</a:t>
            </a:r>
            <a:r>
              <a:rPr lang="en-ID" dirty="0"/>
              <a:t> 10-20% </a:t>
            </a:r>
            <a:r>
              <a:rPr lang="en-ID" dirty="0" err="1"/>
              <a:t>mioma</a:t>
            </a:r>
            <a:r>
              <a:rPr lang="en-ID" dirty="0"/>
              <a:t> </a:t>
            </a:r>
            <a:r>
              <a:rPr lang="en-ID" dirty="0" err="1"/>
              <a:t>berkembang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leiomyosarcoma. </a:t>
            </a:r>
          </a:p>
          <a:p>
            <a:r>
              <a:rPr lang="en-ID" dirty="0" err="1"/>
              <a:t>Keganasan</a:t>
            </a:r>
            <a:r>
              <a:rPr lang="en-ID" dirty="0"/>
              <a:t> </a:t>
            </a:r>
            <a:r>
              <a:rPr lang="en-ID" dirty="0" err="1"/>
              <a:t>umumnya</a:t>
            </a:r>
            <a:r>
              <a:rPr lang="en-ID" dirty="0"/>
              <a:t> </a:t>
            </a:r>
            <a:r>
              <a:rPr lang="en-ID" dirty="0" err="1"/>
              <a:t>dipicu</a:t>
            </a:r>
            <a:r>
              <a:rPr lang="en-ID" dirty="0"/>
              <a:t> oleh </a:t>
            </a:r>
            <a:r>
              <a:rPr lang="en-ID" dirty="0" err="1"/>
              <a:t>riwayat</a:t>
            </a:r>
            <a:r>
              <a:rPr lang="en-ID" dirty="0"/>
              <a:t> </a:t>
            </a:r>
            <a:r>
              <a:rPr lang="en-ID" dirty="0" err="1"/>
              <a:t>radiasi</a:t>
            </a:r>
            <a:r>
              <a:rPr lang="en-ID" dirty="0"/>
              <a:t> pelvis, </a:t>
            </a:r>
            <a:r>
              <a:rPr lang="en-ID" dirty="0" err="1"/>
              <a:t>riwayat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tamoksifen</a:t>
            </a:r>
            <a:r>
              <a:rPr lang="en-ID" dirty="0"/>
              <a:t>,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45 </a:t>
            </a:r>
            <a:r>
              <a:rPr lang="en-ID" dirty="0" err="1"/>
              <a:t>tahun</a:t>
            </a:r>
            <a:r>
              <a:rPr lang="en-ID" dirty="0"/>
              <a:t>, </a:t>
            </a:r>
            <a:r>
              <a:rPr lang="en-ID" dirty="0" err="1"/>
              <a:t>perdarahan</a:t>
            </a:r>
            <a:r>
              <a:rPr lang="en-ID" dirty="0"/>
              <a:t> intratumor, </a:t>
            </a:r>
            <a:r>
              <a:rPr lang="en-ID" dirty="0" err="1"/>
              <a:t>penebalan</a:t>
            </a:r>
            <a:r>
              <a:rPr lang="en-ID" dirty="0"/>
              <a:t> endometrium, dan </a:t>
            </a:r>
            <a:r>
              <a:rPr lang="en-ID" dirty="0" err="1"/>
              <a:t>gambaran</a:t>
            </a:r>
            <a:r>
              <a:rPr lang="en-ID" dirty="0"/>
              <a:t> </a:t>
            </a:r>
            <a:r>
              <a:rPr lang="en-ID" dirty="0" err="1"/>
              <a:t>heterogen</a:t>
            </a:r>
            <a:r>
              <a:rPr lang="en-ID" dirty="0"/>
              <a:t> pada </a:t>
            </a:r>
            <a:r>
              <a:rPr lang="en-ID" dirty="0" err="1"/>
              <a:t>gambaran</a:t>
            </a:r>
            <a:r>
              <a:rPr lang="en-ID" dirty="0"/>
              <a:t> </a:t>
            </a:r>
            <a:r>
              <a:rPr lang="en-ID" dirty="0" err="1"/>
              <a:t>radiologis</a:t>
            </a:r>
            <a:r>
              <a:rPr lang="en-ID" dirty="0"/>
              <a:t> MRI</a:t>
            </a:r>
          </a:p>
        </p:txBody>
      </p:sp>
    </p:spTree>
    <p:extLst>
      <p:ext uri="{BB962C8B-B14F-4D97-AF65-F5344CB8AC3E}">
        <p14:creationId xmlns:p14="http://schemas.microsoft.com/office/powerpoint/2010/main" val="2335546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41CB1-3C78-4F8A-AD0F-649D57209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Komplikasi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9AB8E-105D-426A-931D-75F20BFFD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Although uterine fibroids usually aren't dangerous, they can cause discomfort and may lead to complications such as a drop in red blood cells (anemia), which causes fatigue, from heavy blood loss. Rarely, a transfusion is needed due to blood loss.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/>
              <a:t>Pregnancy and fibroids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Fibroids usually don't interfere with getting pregnant. However, it's possible that fibroids — especially submucosal fibroids — could cause infertility or pregnancy loss.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Fibroids may also raise the risk of certain pregnancy complications, such as placental abruption, fetal growth restriction and preterm delivery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55727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BA680-A8A0-47E5-912E-0B8023648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DD764-4815-475E-B639-FA9D0F601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Mioma</a:t>
            </a:r>
            <a:r>
              <a:rPr lang="en-US" dirty="0"/>
              <a:t> uteri (leiomyoma uteri) </a:t>
            </a:r>
            <a:r>
              <a:rPr lang="en-US" dirty="0" err="1"/>
              <a:t>merupakan</a:t>
            </a:r>
            <a:r>
              <a:rPr lang="en-US" dirty="0"/>
              <a:t> tumor </a:t>
            </a:r>
            <a:r>
              <a:rPr lang="en-US" dirty="0" err="1"/>
              <a:t>otot</a:t>
            </a:r>
            <a:r>
              <a:rPr lang="en-US" dirty="0"/>
              <a:t> polos Rahim yang </a:t>
            </a:r>
            <a:r>
              <a:rPr lang="en-US" dirty="0" err="1"/>
              <a:t>terbatas</a:t>
            </a:r>
            <a:r>
              <a:rPr lang="en-US" dirty="0"/>
              <a:t> pada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dan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fibrosa</a:t>
            </a:r>
            <a:endParaRPr lang="en-ID" dirty="0"/>
          </a:p>
        </p:txBody>
      </p:sp>
      <p:pic>
        <p:nvPicPr>
          <p:cNvPr id="4" name="Picture 2" descr="Fibroid Uterine: Penyebab, Jenis, Gejala, dan Pengobatan">
            <a:extLst>
              <a:ext uri="{FF2B5EF4-FFF2-40B4-BE49-F238E27FC236}">
                <a16:creationId xmlns:a16="http://schemas.microsoft.com/office/drawing/2014/main" id="{89C75DB9-932A-4E61-91FA-21D2275E3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10" y="2852173"/>
            <a:ext cx="6919453" cy="3459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333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2DE13-E8D8-4193-BA24-AC45D963B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Etiologi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D6848-C7C0-473E-805B-DC825577F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Idiopatik</a:t>
            </a:r>
            <a:r>
              <a:rPr lang="en-US" dirty="0"/>
              <a:t> </a:t>
            </a:r>
          </a:p>
          <a:p>
            <a:r>
              <a:rPr lang="en-ID" dirty="0" err="1"/>
              <a:t>Sel</a:t>
            </a:r>
            <a:r>
              <a:rPr lang="en-ID" dirty="0"/>
              <a:t> </a:t>
            </a:r>
            <a:r>
              <a:rPr lang="en-ID" dirty="0" err="1"/>
              <a:t>tumor</a:t>
            </a:r>
            <a:r>
              <a:rPr lang="en-ID" dirty="0"/>
              <a:t> </a:t>
            </a:r>
            <a:r>
              <a:rPr lang="en-ID" dirty="0" err="1"/>
              <a:t>terbentuk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mutasi</a:t>
            </a:r>
            <a:r>
              <a:rPr lang="en-ID" dirty="0"/>
              <a:t> </a:t>
            </a:r>
            <a:r>
              <a:rPr lang="en-ID" dirty="0" err="1"/>
              <a:t>genetik</a:t>
            </a:r>
            <a:r>
              <a:rPr lang="en-ID" dirty="0"/>
              <a:t>,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berkembang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induksi</a:t>
            </a:r>
            <a:r>
              <a:rPr lang="en-ID" dirty="0"/>
              <a:t> </a:t>
            </a:r>
            <a:r>
              <a:rPr lang="en-ID" dirty="0" err="1"/>
              <a:t>hormon</a:t>
            </a:r>
            <a:r>
              <a:rPr lang="en-ID" dirty="0"/>
              <a:t> </a:t>
            </a:r>
            <a:r>
              <a:rPr lang="en-ID" dirty="0" err="1"/>
              <a:t>estrogen</a:t>
            </a:r>
            <a:r>
              <a:rPr lang="en-ID" dirty="0"/>
              <a:t> dan progesterone</a:t>
            </a:r>
          </a:p>
          <a:p>
            <a:r>
              <a:rPr lang="en-ID" dirty="0" err="1"/>
              <a:t>abrnomalitas</a:t>
            </a:r>
            <a:r>
              <a:rPr lang="en-ID" dirty="0"/>
              <a:t> gen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mutasi</a:t>
            </a:r>
            <a:r>
              <a:rPr lang="en-ID" dirty="0"/>
              <a:t> </a:t>
            </a:r>
            <a:r>
              <a:rPr lang="en-ID" dirty="0" err="1"/>
              <a:t>genetik</a:t>
            </a:r>
            <a:r>
              <a:rPr lang="en-ID" dirty="0"/>
              <a:t> HMG1, HMG1-C, HMG1 (Y) HMGA2, COL4A5, COL4A6, dan MEDI2.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kromosom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translokasi</a:t>
            </a:r>
            <a:r>
              <a:rPr lang="en-ID" dirty="0"/>
              <a:t> </a:t>
            </a:r>
            <a:r>
              <a:rPr lang="en-ID" dirty="0" err="1"/>
              <a:t>kromosom</a:t>
            </a:r>
            <a:r>
              <a:rPr lang="en-ID" dirty="0"/>
              <a:t> 10, 12, dan 14, </a:t>
            </a:r>
            <a:r>
              <a:rPr lang="en-ID" dirty="0" err="1"/>
              <a:t>delesi</a:t>
            </a:r>
            <a:r>
              <a:rPr lang="en-ID" dirty="0"/>
              <a:t> </a:t>
            </a:r>
            <a:r>
              <a:rPr lang="en-ID" dirty="0" err="1"/>
              <a:t>kromosom</a:t>
            </a:r>
            <a:r>
              <a:rPr lang="en-ID" dirty="0"/>
              <a:t> 3 dan 7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aberasi</a:t>
            </a:r>
            <a:r>
              <a:rPr lang="en-ID" dirty="0"/>
              <a:t> </a:t>
            </a:r>
            <a:r>
              <a:rPr lang="en-ID" dirty="0" err="1"/>
              <a:t>kromosom</a:t>
            </a:r>
            <a:r>
              <a:rPr lang="en-ID" dirty="0"/>
              <a:t> 6.</a:t>
            </a:r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81393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76A43-B03D-47A2-98EC-CC2265BB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Epidemiologi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F56C4-D3BB-45D3-9F19-30B98BE37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ym typeface="Wingdings" panose="05000000000000000000" pitchFamily="2" charset="2"/>
              </a:rPr>
              <a:t>jarang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terjadi</a:t>
            </a:r>
            <a:r>
              <a:rPr lang="en-US" dirty="0">
                <a:sym typeface="Wingdings" panose="05000000000000000000" pitchFamily="2" charset="2"/>
              </a:rPr>
              <a:t> pada </a:t>
            </a:r>
            <a:r>
              <a:rPr lang="en-US" dirty="0" err="1">
                <a:sym typeface="Wingdings" panose="05000000000000000000" pitchFamily="2" charset="2"/>
              </a:rPr>
              <a:t>usia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pubertas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sangat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dipengaruhi</a:t>
            </a:r>
            <a:r>
              <a:rPr lang="en-US" dirty="0">
                <a:sym typeface="Wingdings" panose="05000000000000000000" pitchFamily="2" charset="2"/>
              </a:rPr>
              <a:t> oleh hormone </a:t>
            </a:r>
            <a:r>
              <a:rPr lang="en-US" dirty="0" err="1">
                <a:sym typeface="Wingdings" panose="05000000000000000000" pitchFamily="2" charset="2"/>
              </a:rPr>
              <a:t>reproduksi</a:t>
            </a:r>
            <a:r>
              <a:rPr lang="en-US" dirty="0">
                <a:sym typeface="Wingdings" panose="05000000000000000000" pitchFamily="2" charset="2"/>
              </a:rPr>
              <a:t> dan </a:t>
            </a:r>
            <a:r>
              <a:rPr lang="en-US" dirty="0" err="1">
                <a:sym typeface="Wingdings" panose="05000000000000000000" pitchFamily="2" charset="2"/>
              </a:rPr>
              <a:t>hanya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bermanifestasi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selama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usia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reproduktif</a:t>
            </a:r>
            <a:endParaRPr lang="en-US" dirty="0"/>
          </a:p>
          <a:p>
            <a:r>
              <a:rPr lang="en-US" dirty="0"/>
              <a:t>70% </a:t>
            </a:r>
            <a:r>
              <a:rPr lang="en-US" dirty="0" err="1"/>
              <a:t>usia</a:t>
            </a:r>
            <a:r>
              <a:rPr lang="en-US" dirty="0"/>
              <a:t> 50 </a:t>
            </a:r>
            <a:r>
              <a:rPr lang="en-US" dirty="0" err="1"/>
              <a:t>thn</a:t>
            </a:r>
            <a:r>
              <a:rPr lang="en-US" dirty="0"/>
              <a:t>, 30-40% perimenopause, 20-25%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reprodktif</a:t>
            </a:r>
            <a:endParaRPr lang="en-US" dirty="0"/>
          </a:p>
          <a:p>
            <a:r>
              <a:rPr lang="en-US" dirty="0"/>
              <a:t>3-9x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pada </a:t>
            </a:r>
            <a:r>
              <a:rPr lang="en-US" dirty="0" err="1"/>
              <a:t>ras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berwarna</a:t>
            </a:r>
            <a:r>
              <a:rPr lang="en-US" dirty="0"/>
              <a:t> disbanding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putih</a:t>
            </a:r>
            <a:r>
              <a:rPr lang="en-US" dirty="0"/>
              <a:t> dan paling </a:t>
            </a:r>
            <a:r>
              <a:rPr lang="en-US" dirty="0" err="1"/>
              <a:t>jarang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Wanita </a:t>
            </a:r>
            <a:r>
              <a:rPr lang="en-US" dirty="0" err="1"/>
              <a:t>asia</a:t>
            </a:r>
            <a:endParaRPr lang="en-US" dirty="0"/>
          </a:p>
          <a:p>
            <a:r>
              <a:rPr lang="en-US" dirty="0"/>
              <a:t>Di Indonesia data statistic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mioma</a:t>
            </a:r>
            <a:r>
              <a:rPr lang="en-US" dirty="0"/>
              <a:t> uteri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tersedia</a:t>
            </a:r>
            <a:r>
              <a:rPr lang="en-US" dirty="0"/>
              <a:t>.</a:t>
            </a:r>
          </a:p>
          <a:p>
            <a:r>
              <a:rPr lang="en-US" dirty="0" err="1"/>
              <a:t>Mortalitas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diakibatkan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hebat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komplikasi</a:t>
            </a:r>
            <a:r>
              <a:rPr lang="en-US" dirty="0"/>
              <a:t> </a:t>
            </a:r>
            <a:r>
              <a:rPr lang="en-US" dirty="0" err="1"/>
              <a:t>pembedahan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157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56327-8FB6-48F0-BD2E-05CA220A2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Resiko</a:t>
            </a:r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A46B69-6FD5-4914-BD55-1E39BC7F183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Genetik</a:t>
            </a:r>
            <a:r>
              <a:rPr lang="en-US" dirty="0"/>
              <a:t> &amp; Ras</a:t>
            </a:r>
          </a:p>
          <a:p>
            <a:pPr lvl="1"/>
            <a:r>
              <a:rPr lang="en-US" dirty="0"/>
              <a:t>2,5x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pada </a:t>
            </a:r>
            <a:r>
              <a:rPr lang="en-US" dirty="0" err="1"/>
              <a:t>ras</a:t>
            </a:r>
            <a:r>
              <a:rPr lang="en-US" dirty="0"/>
              <a:t> </a:t>
            </a:r>
            <a:r>
              <a:rPr lang="en-US" dirty="0" err="1"/>
              <a:t>afrika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terbanyak</a:t>
            </a:r>
            <a:r>
              <a:rPr lang="en-US" dirty="0"/>
              <a:t> </a:t>
            </a:r>
            <a:r>
              <a:rPr lang="en-US" dirty="0" err="1"/>
              <a:t>mioma</a:t>
            </a:r>
            <a:r>
              <a:rPr lang="en-US" dirty="0"/>
              <a:t> multiple dan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progresif</a:t>
            </a:r>
            <a:endParaRPr lang="en-US" dirty="0"/>
          </a:p>
          <a:p>
            <a:r>
              <a:rPr lang="en-US" dirty="0" err="1"/>
              <a:t>Usia</a:t>
            </a:r>
            <a:endParaRPr lang="en-US" dirty="0"/>
          </a:p>
          <a:p>
            <a:pPr lvl="1"/>
            <a:r>
              <a:rPr lang="en-US" dirty="0"/>
              <a:t>&gt;30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lbh</a:t>
            </a:r>
            <a:r>
              <a:rPr lang="en-US" dirty="0"/>
              <a:t> </a:t>
            </a:r>
            <a:r>
              <a:rPr lang="en-US" dirty="0" err="1"/>
              <a:t>meningkat</a:t>
            </a:r>
            <a:endParaRPr lang="en-US" dirty="0"/>
          </a:p>
          <a:p>
            <a:r>
              <a:rPr lang="en-US" dirty="0"/>
              <a:t>Gaya </a:t>
            </a:r>
            <a:r>
              <a:rPr lang="en-US" dirty="0" err="1"/>
              <a:t>Hidup</a:t>
            </a:r>
            <a:endParaRPr lang="en-US" dirty="0"/>
          </a:p>
          <a:p>
            <a:pPr lvl="1"/>
            <a:r>
              <a:rPr lang="en-US" dirty="0" err="1"/>
              <a:t>Obesitas</a:t>
            </a:r>
            <a:r>
              <a:rPr lang="en-US" dirty="0"/>
              <a:t> </a:t>
            </a:r>
            <a:r>
              <a:rPr lang="en-US" dirty="0" err="1"/>
              <a:t>bersiko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disregulasi</a:t>
            </a:r>
            <a:r>
              <a:rPr lang="en-US" dirty="0"/>
              <a:t> hormonal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1D44CB-0E26-4029-9A2B-A959B5FB451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Menarche premature &amp; menopause </a:t>
            </a:r>
            <a:r>
              <a:rPr lang="en-US" dirty="0" err="1"/>
              <a:t>terlambat</a:t>
            </a:r>
            <a:endParaRPr lang="en-US" dirty="0"/>
          </a:p>
          <a:p>
            <a:pPr lvl="1"/>
            <a:r>
              <a:rPr lang="en-US" dirty="0"/>
              <a:t>Menarche </a:t>
            </a:r>
            <a:r>
              <a:rPr lang="en-US" dirty="0" err="1"/>
              <a:t>dini</a:t>
            </a:r>
            <a:r>
              <a:rPr lang="en-US" dirty="0"/>
              <a:t> pada </a:t>
            </a:r>
            <a:r>
              <a:rPr lang="en-US" dirty="0" err="1"/>
              <a:t>usia</a:t>
            </a:r>
            <a:r>
              <a:rPr lang="en-US" dirty="0"/>
              <a:t> &lt;10 </a:t>
            </a:r>
            <a:r>
              <a:rPr lang="en-US" dirty="0" err="1"/>
              <a:t>tahun</a:t>
            </a:r>
            <a:r>
              <a:rPr lang="en-US" dirty="0"/>
              <a:t> dan menopause </a:t>
            </a:r>
            <a:r>
              <a:rPr lang="en-US" dirty="0" err="1"/>
              <a:t>terlambat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mioma</a:t>
            </a:r>
            <a:r>
              <a:rPr lang="en-US" dirty="0"/>
              <a:t> uteri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Rahim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terpapar</a:t>
            </a:r>
            <a:r>
              <a:rPr lang="en-US" dirty="0"/>
              <a:t> estrogen</a:t>
            </a:r>
          </a:p>
          <a:p>
            <a:r>
              <a:rPr lang="en-US" dirty="0" err="1"/>
              <a:t>Nulipara</a:t>
            </a:r>
            <a:endParaRPr lang="en-US" dirty="0"/>
          </a:p>
          <a:p>
            <a:pPr lvl="1"/>
            <a:r>
              <a:rPr lang="en-US" dirty="0"/>
              <a:t>Wanita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 </a:t>
            </a:r>
            <a:r>
              <a:rPr lang="en-US" dirty="0" err="1"/>
              <a:t>dikaitkan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Rahim yang </a:t>
            </a:r>
            <a:r>
              <a:rPr lang="en-US" dirty="0" err="1"/>
              <a:t>terpapar</a:t>
            </a:r>
            <a:r>
              <a:rPr lang="en-US" dirty="0"/>
              <a:t> hormone </a:t>
            </a:r>
            <a:r>
              <a:rPr lang="en-US" dirty="0" err="1"/>
              <a:t>seks</a:t>
            </a:r>
            <a:r>
              <a:rPr lang="en-US" dirty="0"/>
              <a:t>, </a:t>
            </a:r>
            <a:r>
              <a:rPr lang="en-US" dirty="0" err="1"/>
              <a:t>estogen</a:t>
            </a:r>
            <a:r>
              <a:rPr lang="en-US" dirty="0"/>
              <a:t>, dan </a:t>
            </a:r>
            <a:r>
              <a:rPr lang="en-US" dirty="0" err="1"/>
              <a:t>progesteron</a:t>
            </a:r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34404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237E5-0685-40BA-9EE5-620DA99EC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Resiko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228C7-E545-4095-80A8-BF63E401F5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Kontrasepsi</a:t>
            </a:r>
            <a:r>
              <a:rPr lang="en-US" dirty="0"/>
              <a:t> hormonal</a:t>
            </a:r>
          </a:p>
          <a:p>
            <a:pPr lvl="1"/>
            <a:r>
              <a:rPr lang="en-US" dirty="0"/>
              <a:t>&gt; factor </a:t>
            </a:r>
            <a:r>
              <a:rPr lang="en-US" dirty="0" err="1"/>
              <a:t>resiko</a:t>
            </a:r>
            <a:r>
              <a:rPr lang="en-US" dirty="0"/>
              <a:t> pada </a:t>
            </a:r>
            <a:r>
              <a:rPr lang="en-US" dirty="0" err="1"/>
              <a:t>mioma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kontrasepsi</a:t>
            </a:r>
            <a:r>
              <a:rPr lang="en-US" dirty="0"/>
              <a:t> estrogen </a:t>
            </a:r>
            <a:r>
              <a:rPr lang="en-US" dirty="0" err="1"/>
              <a:t>murni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kombinasi</a:t>
            </a:r>
            <a:endParaRPr lang="en-US" dirty="0"/>
          </a:p>
          <a:p>
            <a:r>
              <a:rPr lang="en-US" dirty="0" err="1"/>
              <a:t>Infeksi</a:t>
            </a:r>
            <a:r>
              <a:rPr lang="en-US" dirty="0"/>
              <a:t>/ </a:t>
            </a:r>
            <a:r>
              <a:rPr lang="en-US" dirty="0" err="1"/>
              <a:t>iritasi</a:t>
            </a:r>
            <a:endParaRPr lang="en-US" dirty="0"/>
          </a:p>
          <a:p>
            <a:pPr lvl="1"/>
            <a:r>
              <a:rPr lang="en-ID" dirty="0" err="1"/>
              <a:t>Infeksi</a:t>
            </a:r>
            <a:r>
              <a:rPr lang="en-ID" dirty="0"/>
              <a:t>, </a:t>
            </a:r>
            <a:r>
              <a:rPr lang="en-ID" dirty="0" err="1"/>
              <a:t>iritasi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cedera</a:t>
            </a:r>
            <a:r>
              <a:rPr lang="en-ID" dirty="0"/>
              <a:t> </a:t>
            </a:r>
            <a:r>
              <a:rPr lang="en-ID" dirty="0" err="1"/>
              <a:t>rahim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</a:t>
            </a:r>
            <a:r>
              <a:rPr lang="en-ID" dirty="0" err="1"/>
              <a:t>mioma</a:t>
            </a:r>
            <a:r>
              <a:rPr lang="en-ID" dirty="0"/>
              <a:t> uteri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induksi</a:t>
            </a:r>
            <a:r>
              <a:rPr lang="en-ID" dirty="0"/>
              <a:t> growth factor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51D4B5-B102-45DF-8695-4905811E2C4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Stress</a:t>
            </a:r>
          </a:p>
          <a:p>
            <a:pPr lvl="1"/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pelepasan</a:t>
            </a:r>
            <a:r>
              <a:rPr lang="en-ID" dirty="0"/>
              <a:t> </a:t>
            </a:r>
            <a:r>
              <a:rPr lang="en-ID" dirty="0" err="1"/>
              <a:t>kortisol</a:t>
            </a:r>
            <a:r>
              <a:rPr lang="en-ID" dirty="0"/>
              <a:t> dan </a:t>
            </a:r>
            <a:r>
              <a:rPr lang="en-ID" dirty="0" err="1"/>
              <a:t>perangsangan</a:t>
            </a:r>
            <a:r>
              <a:rPr lang="en-ID" dirty="0"/>
              <a:t> </a:t>
            </a:r>
            <a:r>
              <a:rPr lang="en-ID" dirty="0" err="1"/>
              <a:t>hypothalamo-pituitaryadrenal</a:t>
            </a:r>
            <a:r>
              <a:rPr lang="en-ID" dirty="0"/>
              <a:t> gland axis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menyebabkan</a:t>
            </a:r>
            <a:r>
              <a:rPr lang="en-ID" dirty="0"/>
              <a:t> </a:t>
            </a:r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estrogen</a:t>
            </a:r>
            <a:r>
              <a:rPr lang="en-ID" dirty="0"/>
              <a:t> dan </a:t>
            </a:r>
            <a:r>
              <a:rPr lang="en-ID" dirty="0" err="1"/>
              <a:t>progesteron</a:t>
            </a:r>
            <a:endParaRPr lang="en-ID" dirty="0"/>
          </a:p>
        </p:txBody>
      </p:sp>
      <p:pic>
        <p:nvPicPr>
          <p:cNvPr id="5" name="Picture 4" descr="Epidemiology and Risk Factors of Uterine Fibroids - ScienceDirect">
            <a:extLst>
              <a:ext uri="{FF2B5EF4-FFF2-40B4-BE49-F238E27FC236}">
                <a16:creationId xmlns:a16="http://schemas.microsoft.com/office/drawing/2014/main" id="{AE9C9CBE-A083-450A-9CD0-A267083EE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426" y="4001294"/>
            <a:ext cx="4045226" cy="405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359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869BA-C88C-4AE3-98E6-EC3F62FC7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Gambaran </a:t>
            </a:r>
            <a:r>
              <a:rPr lang="en-US" dirty="0" err="1"/>
              <a:t>Klinis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3B72E-39D0-4224-952A-1888EAA03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pada 35-59% </a:t>
            </a:r>
            <a:r>
              <a:rPr lang="en-US" dirty="0" err="1"/>
              <a:t>penderita</a:t>
            </a:r>
            <a:r>
              <a:rPr lang="en-US" dirty="0"/>
              <a:t>. </a:t>
            </a:r>
            <a:r>
              <a:rPr lang="en-US" dirty="0" err="1"/>
              <a:t>Keluhan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bergantung</a:t>
            </a:r>
            <a:r>
              <a:rPr lang="en-US" dirty="0"/>
              <a:t> pada </a:t>
            </a:r>
            <a:r>
              <a:rPr lang="en-US" dirty="0" err="1"/>
              <a:t>lokasi</a:t>
            </a:r>
            <a:r>
              <a:rPr lang="en-US" dirty="0"/>
              <a:t> dan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mioma</a:t>
            </a:r>
            <a:r>
              <a:rPr lang="en-US" dirty="0"/>
              <a:t>.</a:t>
            </a:r>
          </a:p>
          <a:p>
            <a:r>
              <a:rPr lang="en-US" dirty="0"/>
              <a:t>PUA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perdarahan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menstruasi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hebat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tetapi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siklus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biasanya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teratur</a:t>
            </a:r>
            <a:endParaRPr lang="en-US" dirty="0"/>
          </a:p>
          <a:p>
            <a:r>
              <a:rPr lang="en-US" dirty="0"/>
              <a:t>Rasa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dismenorea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nyeri</a:t>
            </a:r>
            <a:r>
              <a:rPr lang="en-US" dirty="0">
                <a:sym typeface="Wingdings" panose="05000000000000000000" pitchFamily="2" charset="2"/>
              </a:rPr>
              <a:t> abdomen, dan </a:t>
            </a:r>
            <a:r>
              <a:rPr lang="en-US" dirty="0" err="1">
                <a:sym typeface="Wingdings" panose="05000000000000000000" pitchFamily="2" charset="2"/>
              </a:rPr>
              <a:t>nyeri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pinggang</a:t>
            </a:r>
            <a:endParaRPr lang="en-US" dirty="0"/>
          </a:p>
          <a:p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penekanan</a:t>
            </a:r>
            <a:r>
              <a:rPr lang="en-US" dirty="0"/>
              <a:t> pada organ pelvis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sering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berkemih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retensi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urin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kesulitan</a:t>
            </a:r>
            <a:r>
              <a:rPr lang="en-US" dirty="0">
                <a:sym typeface="Wingdings" panose="05000000000000000000" pitchFamily="2" charset="2"/>
              </a:rPr>
              <a:t> BAB</a:t>
            </a:r>
            <a:endParaRPr lang="en-US" dirty="0"/>
          </a:p>
          <a:p>
            <a:r>
              <a:rPr lang="en-US" dirty="0" err="1"/>
              <a:t>Infertilitas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bila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mioma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mengisi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rongga</a:t>
            </a:r>
            <a:r>
              <a:rPr lang="en-US" dirty="0">
                <a:sym typeface="Wingdings" panose="05000000000000000000" pitchFamily="2" charset="2"/>
              </a:rPr>
              <a:t> uterus </a:t>
            </a:r>
            <a:r>
              <a:rPr lang="en-US" dirty="0" err="1">
                <a:sym typeface="Wingdings" panose="05000000000000000000" pitchFamily="2" charset="2"/>
              </a:rPr>
              <a:t>sehingga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menyebabkan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oklusi</a:t>
            </a:r>
            <a:r>
              <a:rPr lang="en-US" dirty="0">
                <a:sym typeface="Wingdings" panose="05000000000000000000" pitchFamily="2" charset="2"/>
              </a:rPr>
              <a:t> tuba, </a:t>
            </a:r>
            <a:r>
              <a:rPr lang="en-US" dirty="0" err="1">
                <a:sym typeface="Wingdings" panose="05000000000000000000" pitchFamily="2" charset="2"/>
              </a:rPr>
              <a:t>menganggu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kontarksi</a:t>
            </a:r>
            <a:r>
              <a:rPr lang="en-US" dirty="0">
                <a:sym typeface="Wingdings" panose="05000000000000000000" pitchFamily="2" charset="2"/>
              </a:rPr>
              <a:t> uterus, dan </a:t>
            </a:r>
            <a:r>
              <a:rPr lang="en-US" dirty="0" err="1">
                <a:sym typeface="Wingdings" panose="05000000000000000000" pitchFamily="2" charset="2"/>
              </a:rPr>
              <a:t>mengganggu</a:t>
            </a:r>
            <a:r>
              <a:rPr lang="en-US" dirty="0">
                <a:sym typeface="Wingdings" panose="05000000000000000000" pitchFamily="2" charset="2"/>
              </a:rPr>
              <a:t> proses </a:t>
            </a:r>
            <a:r>
              <a:rPr lang="en-US" dirty="0" err="1">
                <a:sym typeface="Wingdings" panose="05000000000000000000" pitchFamily="2" charset="2"/>
              </a:rPr>
              <a:t>implantasi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57992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9CBD4-9F3A-4A70-B520-F7444CACA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Klasifikasi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4B227-C4E7-45ED-88D4-6E9549CE8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Mioma</a:t>
            </a:r>
            <a:r>
              <a:rPr lang="en-US" dirty="0"/>
              <a:t> submucosa (</a:t>
            </a:r>
            <a:r>
              <a:rPr lang="en-US" dirty="0" err="1"/>
              <a:t>jarang</a:t>
            </a:r>
            <a:r>
              <a:rPr lang="en-US" dirty="0"/>
              <a:t>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menempati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lapisan</a:t>
            </a:r>
            <a:r>
              <a:rPr lang="en-US" dirty="0">
                <a:sym typeface="Wingdings" panose="05000000000000000000" pitchFamily="2" charset="2"/>
              </a:rPr>
              <a:t> paling </a:t>
            </a:r>
            <a:r>
              <a:rPr lang="en-US" dirty="0" err="1">
                <a:sym typeface="Wingdings" panose="05000000000000000000" pitchFamily="2" charset="2"/>
              </a:rPr>
              <a:t>bawah</a:t>
            </a:r>
            <a:r>
              <a:rPr lang="en-US" dirty="0">
                <a:sym typeface="Wingdings" panose="05000000000000000000" pitchFamily="2" charset="2"/>
              </a:rPr>
              <a:t> endometrium dan </a:t>
            </a:r>
            <a:r>
              <a:rPr lang="en-US" dirty="0" err="1">
                <a:sym typeface="Wingdings" panose="05000000000000000000" pitchFamily="2" charset="2"/>
              </a:rPr>
              <a:t>menonjol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dalam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kavum</a:t>
            </a:r>
            <a:r>
              <a:rPr lang="en-US" dirty="0">
                <a:sym typeface="Wingdings" panose="05000000000000000000" pitchFamily="2" charset="2"/>
              </a:rPr>
              <a:t> uteri. </a:t>
            </a:r>
            <a:r>
              <a:rPr lang="en-US" dirty="0" err="1">
                <a:sym typeface="Wingdings" panose="05000000000000000000" pitchFamily="2" charset="2"/>
              </a:rPr>
              <a:t>Mioma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jenis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dapat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bertangkai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panjang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sehingga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dapat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keluar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dari</a:t>
            </a:r>
            <a:r>
              <a:rPr lang="en-US" dirty="0">
                <a:sym typeface="Wingdings" panose="05000000000000000000" pitchFamily="2" charset="2"/>
              </a:rPr>
              <a:t> ostium </a:t>
            </a:r>
            <a:r>
              <a:rPr lang="en-US" dirty="0" err="1">
                <a:sym typeface="Wingdings" panose="05000000000000000000" pitchFamily="2" charset="2"/>
              </a:rPr>
              <a:t>serviks</a:t>
            </a:r>
            <a:endParaRPr lang="en-US" dirty="0"/>
          </a:p>
          <a:p>
            <a:r>
              <a:rPr lang="en-US" dirty="0" err="1"/>
              <a:t>Mioma</a:t>
            </a:r>
            <a:r>
              <a:rPr lang="en-US" dirty="0"/>
              <a:t> intramural (paling </a:t>
            </a:r>
            <a:r>
              <a:rPr lang="en-US" dirty="0" err="1"/>
              <a:t>sering</a:t>
            </a:r>
            <a:r>
              <a:rPr lang="en-US" dirty="0"/>
              <a:t>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mioma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berkembang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diantara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miometrium</a:t>
            </a:r>
            <a:endParaRPr lang="en-US" dirty="0"/>
          </a:p>
          <a:p>
            <a:r>
              <a:rPr lang="en-US" dirty="0" err="1"/>
              <a:t>Mioma</a:t>
            </a:r>
            <a:r>
              <a:rPr lang="en-US" dirty="0"/>
              <a:t> subserosa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mioma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tumbuh</a:t>
            </a:r>
            <a:r>
              <a:rPr lang="en-US" dirty="0">
                <a:sym typeface="Wingdings" panose="05000000000000000000" pitchFamily="2" charset="2"/>
              </a:rPr>
              <a:t> di </a:t>
            </a:r>
            <a:r>
              <a:rPr lang="en-US" dirty="0" err="1">
                <a:sym typeface="Wingdings" panose="05000000000000000000" pitchFamily="2" charset="2"/>
              </a:rPr>
              <a:t>bawah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lapisan</a:t>
            </a:r>
            <a:r>
              <a:rPr lang="en-US" dirty="0">
                <a:sym typeface="Wingdings" panose="05000000000000000000" pitchFamily="2" charset="2"/>
              </a:rPr>
              <a:t> serosa uterus dan </a:t>
            </a:r>
            <a:r>
              <a:rPr lang="en-US" dirty="0" err="1">
                <a:sym typeface="Wingdings" panose="05000000000000000000" pitchFamily="2" charset="2"/>
              </a:rPr>
              <a:t>dapat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tumbuh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arah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luar</a:t>
            </a:r>
            <a:r>
              <a:rPr lang="en-US" dirty="0">
                <a:sym typeface="Wingdings" panose="05000000000000000000" pitchFamily="2" charset="2"/>
              </a:rPr>
              <a:t> uterus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15161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D5494589-0159-45D4-A1C2-044EF4D53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686" y="-19878"/>
            <a:ext cx="4408213" cy="6877878"/>
          </a:xfrm>
          <a:prstGeom prst="rect">
            <a:avLst/>
          </a:prstGeom>
        </p:spPr>
      </p:pic>
      <p:pic>
        <p:nvPicPr>
          <p:cNvPr id="5" name="Picture 2" descr="Uterine Fibroids: Causes, Treatment, Symptoms, Diet &amp;amp; Surgery">
            <a:extLst>
              <a:ext uri="{FF2B5EF4-FFF2-40B4-BE49-F238E27FC236}">
                <a16:creationId xmlns:a16="http://schemas.microsoft.com/office/drawing/2014/main" id="{358F7D60-DCC5-4DE0-8C07-3F5787F61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385" y="1081675"/>
            <a:ext cx="5293160" cy="546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9647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991</Words>
  <Application>Microsoft Office PowerPoint</Application>
  <PresentationFormat>Widescreen</PresentationFormat>
  <Paragraphs>81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MIOMA UTERI</vt:lpstr>
      <vt:lpstr>Definisi</vt:lpstr>
      <vt:lpstr>Etiologi</vt:lpstr>
      <vt:lpstr>Epidemiologi</vt:lpstr>
      <vt:lpstr>Faktor Resiko</vt:lpstr>
      <vt:lpstr>Faktor Resiko</vt:lpstr>
      <vt:lpstr>Gambaran Klinis</vt:lpstr>
      <vt:lpstr>Klasifikasi</vt:lpstr>
      <vt:lpstr>PowerPoint Presentation</vt:lpstr>
      <vt:lpstr>Klasifikasi berdasar Histopatologi</vt:lpstr>
      <vt:lpstr>Upaya Pencegahan dan pengendalian penyakit</vt:lpstr>
      <vt:lpstr>Upaya Pencegahan dan pengendalian penyakit</vt:lpstr>
      <vt:lpstr>Prognosis</vt:lpstr>
      <vt:lpstr>Prognosis</vt:lpstr>
      <vt:lpstr>Komplikasi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MIOMA UTERI</dc:title>
  <dc:creator>05111840000149@mahasiswa.integra.its.ac.id</dc:creator>
  <cp:lastModifiedBy>05111840000149@mahasiswa.integra.its.ac.id</cp:lastModifiedBy>
  <cp:revision>6</cp:revision>
  <dcterms:created xsi:type="dcterms:W3CDTF">2021-06-15T03:43:46Z</dcterms:created>
  <dcterms:modified xsi:type="dcterms:W3CDTF">2021-06-16T13:10:11Z</dcterms:modified>
</cp:coreProperties>
</file>