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7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</p:sldIdLst>
  <p:sldSz cx="9144000" cy="5143500" type="screen16x9"/>
  <p:notesSz cx="6858000" cy="9144000"/>
  <p:embeddedFontLst>
    <p:embeddedFont>
      <p:font typeface="Varela Round" panose="020B0604020202020204" charset="-79"/>
      <p:regular r:id="rId13"/>
    </p:embeddedFont>
    <p:embeddedFont>
      <p:font typeface="Shadows Into Light" panose="020B0604020202020204" charset="0"/>
      <p:regular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733F77F-E787-4F83-BB23-690C284F30BF}">
  <a:tblStyle styleId="{6733F77F-E787-4F83-BB23-690C284F30B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79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1849807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601544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43267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yellow" type="title">
  <p:cSld name="TITLE">
    <p:bg>
      <p:bgPr>
        <a:solidFill>
          <a:schemeClr val="accent1"/>
        </a:solidFill>
        <a:effectLst/>
      </p:bgPr>
    </p:bg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1630650" y="1991813"/>
            <a:ext cx="58827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800"/>
              <a:buNone/>
              <a:defRPr sz="5800">
                <a:solidFill>
                  <a:srgbClr val="FFFFFF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800"/>
              <a:buNone/>
              <a:defRPr sz="5800">
                <a:solidFill>
                  <a:srgbClr val="FFFFFF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800"/>
              <a:buNone/>
              <a:defRPr sz="5800">
                <a:solidFill>
                  <a:srgbClr val="FFFFFF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800"/>
              <a:buNone/>
              <a:defRPr sz="5800">
                <a:solidFill>
                  <a:srgbClr val="FFFFFF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800"/>
              <a:buNone/>
              <a:defRPr sz="5800">
                <a:solidFill>
                  <a:srgbClr val="FFFFFF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800"/>
              <a:buNone/>
              <a:defRPr sz="5800">
                <a:solidFill>
                  <a:srgbClr val="FFFFFF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800"/>
              <a:buNone/>
              <a:defRPr sz="5800">
                <a:solidFill>
                  <a:srgbClr val="FFFFFF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800"/>
              <a:buNone/>
              <a:defRPr sz="5800">
                <a:solidFill>
                  <a:srgbClr val="FFFFFF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800"/>
              <a:buNone/>
              <a:defRPr sz="58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4348076" y="4726751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body" idx="1"/>
          </p:nvPr>
        </p:nvSpPr>
        <p:spPr>
          <a:xfrm>
            <a:off x="1109975" y="1373588"/>
            <a:ext cx="32664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▧"/>
              <a:defRPr sz="1800"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2"/>
          </p:nvPr>
        </p:nvSpPr>
        <p:spPr>
          <a:xfrm>
            <a:off x="4915550" y="1373588"/>
            <a:ext cx="31554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▧"/>
              <a:defRPr sz="1800"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title"/>
          </p:nvPr>
        </p:nvSpPr>
        <p:spPr>
          <a:xfrm>
            <a:off x="1027950" y="517331"/>
            <a:ext cx="7088100" cy="68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979CB8"/>
              </a:buClr>
              <a:buSzPts val="2600"/>
              <a:buNone/>
              <a:defRPr>
                <a:solidFill>
                  <a:srgbClr val="979CB8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979CB8"/>
              </a:buClr>
              <a:buSzPts val="2600"/>
              <a:buNone/>
              <a:defRPr>
                <a:solidFill>
                  <a:srgbClr val="979CB8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979CB8"/>
              </a:buClr>
              <a:buSzPts val="2600"/>
              <a:buNone/>
              <a:defRPr>
                <a:solidFill>
                  <a:srgbClr val="979CB8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979CB8"/>
              </a:buClr>
              <a:buSzPts val="2600"/>
              <a:buNone/>
              <a:defRPr>
                <a:solidFill>
                  <a:srgbClr val="979CB8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979CB8"/>
              </a:buClr>
              <a:buSzPts val="2600"/>
              <a:buNone/>
              <a:defRPr>
                <a:solidFill>
                  <a:srgbClr val="979CB8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979CB8"/>
              </a:buClr>
              <a:buSzPts val="2600"/>
              <a:buNone/>
              <a:defRPr>
                <a:solidFill>
                  <a:srgbClr val="979CB8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979CB8"/>
              </a:buClr>
              <a:buSzPts val="2600"/>
              <a:buNone/>
              <a:defRPr>
                <a:solidFill>
                  <a:srgbClr val="979CB8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979CB8"/>
              </a:buClr>
              <a:buSzPts val="2600"/>
              <a:buNone/>
              <a:defRPr>
                <a:solidFill>
                  <a:srgbClr val="979CB8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979CB8"/>
              </a:buClr>
              <a:buSzPts val="2600"/>
              <a:buNone/>
              <a:defRPr>
                <a:solidFill>
                  <a:srgbClr val="979CB8"/>
                </a:solidFill>
              </a:defRPr>
            </a:lvl9pPr>
          </a:lstStyle>
          <a:p>
            <a:endParaRPr/>
          </a:p>
        </p:txBody>
      </p:sp>
      <p:sp>
        <p:nvSpPr>
          <p:cNvPr id="33" name="Google Shape;33;p6"/>
          <p:cNvSpPr/>
          <p:nvPr/>
        </p:nvSpPr>
        <p:spPr>
          <a:xfrm>
            <a:off x="3120675" y="1149938"/>
            <a:ext cx="3060325" cy="11494"/>
          </a:xfrm>
          <a:custGeom>
            <a:avLst/>
            <a:gdLst/>
            <a:ahLst/>
            <a:cxnLst/>
            <a:rect l="l" t="t" r="r" b="b"/>
            <a:pathLst>
              <a:path w="122413" h="613" extrusionOk="0">
                <a:moveTo>
                  <a:pt x="0" y="317"/>
                </a:moveTo>
                <a:cubicBezTo>
                  <a:pt x="40797" y="1117"/>
                  <a:pt x="81609" y="0"/>
                  <a:pt x="122413" y="0"/>
                </a:cubicBezTo>
              </a:path>
            </a:pathLst>
          </a:cu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4" name="Google Shape;34;p6"/>
          <p:cNvSpPr/>
          <p:nvPr/>
        </p:nvSpPr>
        <p:spPr>
          <a:xfrm>
            <a:off x="3068250" y="1183294"/>
            <a:ext cx="3226850" cy="11906"/>
          </a:xfrm>
          <a:custGeom>
            <a:avLst/>
            <a:gdLst/>
            <a:ahLst/>
            <a:cxnLst/>
            <a:rect l="l" t="t" r="r" b="b"/>
            <a:pathLst>
              <a:path w="129074" h="635" extrusionOk="0">
                <a:moveTo>
                  <a:pt x="0" y="0"/>
                </a:moveTo>
                <a:cubicBezTo>
                  <a:pt x="43025" y="0"/>
                  <a:pt x="86049" y="635"/>
                  <a:pt x="129074" y="635"/>
                </a:cubicBezTo>
              </a:path>
            </a:pathLst>
          </a:cu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4348076" y="4726751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824550" y="593531"/>
            <a:ext cx="7547700" cy="68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Shadows Into Light"/>
              <a:buNone/>
              <a:defRPr sz="2600">
                <a:solidFill>
                  <a:schemeClr val="dk2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Shadows Into Light"/>
              <a:buNone/>
              <a:defRPr sz="2600">
                <a:solidFill>
                  <a:schemeClr val="dk2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Shadows Into Light"/>
              <a:buNone/>
              <a:defRPr sz="2600">
                <a:solidFill>
                  <a:schemeClr val="dk2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Shadows Into Light"/>
              <a:buNone/>
              <a:defRPr sz="2600">
                <a:solidFill>
                  <a:schemeClr val="dk2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Shadows Into Light"/>
              <a:buNone/>
              <a:defRPr sz="2600">
                <a:solidFill>
                  <a:schemeClr val="dk2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Shadows Into Light"/>
              <a:buNone/>
              <a:defRPr sz="2600">
                <a:solidFill>
                  <a:schemeClr val="dk2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Shadows Into Light"/>
              <a:buNone/>
              <a:defRPr sz="2600">
                <a:solidFill>
                  <a:schemeClr val="dk2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Shadows Into Light"/>
              <a:buNone/>
              <a:defRPr sz="2600">
                <a:solidFill>
                  <a:schemeClr val="dk2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Shadows Into Light"/>
              <a:buNone/>
              <a:defRPr sz="2600">
                <a:solidFill>
                  <a:schemeClr val="dk2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body" idx="1"/>
          </p:nvPr>
        </p:nvSpPr>
        <p:spPr>
          <a:xfrm>
            <a:off x="1070325" y="1438988"/>
            <a:ext cx="7056300" cy="306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arela Round"/>
              <a:buChar char="▧"/>
              <a:defRPr sz="2400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arela Round"/>
              <a:buChar char="○"/>
              <a:defRPr sz="2400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arela Round"/>
              <a:buChar char="■"/>
              <a:defRPr sz="2400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arela Round"/>
              <a:buChar char="●"/>
              <a:defRPr sz="2400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arela Round"/>
              <a:buChar char="○"/>
              <a:defRPr sz="2400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arela Round"/>
              <a:buChar char="■"/>
              <a:defRPr sz="2400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arela Round"/>
              <a:buChar char="●"/>
              <a:defRPr sz="2400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arela Round"/>
              <a:buChar char="○"/>
              <a:defRPr sz="2400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arela Round"/>
              <a:buChar char="■"/>
              <a:defRPr sz="2400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sldNum" idx="12"/>
          </p:nvPr>
        </p:nvSpPr>
        <p:spPr>
          <a:xfrm>
            <a:off x="4348076" y="4726751"/>
            <a:ext cx="548700" cy="29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buNone/>
              <a:defRPr sz="1300">
                <a:solidFill>
                  <a:schemeClr val="dk2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1pPr>
            <a:lvl2pPr lvl="1" algn="ctr">
              <a:buNone/>
              <a:defRPr sz="1300">
                <a:solidFill>
                  <a:schemeClr val="dk2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2pPr>
            <a:lvl3pPr lvl="2" algn="ctr">
              <a:buNone/>
              <a:defRPr sz="1300">
                <a:solidFill>
                  <a:schemeClr val="dk2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3pPr>
            <a:lvl4pPr lvl="3" algn="ctr">
              <a:buNone/>
              <a:defRPr sz="1300">
                <a:solidFill>
                  <a:schemeClr val="dk2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4pPr>
            <a:lvl5pPr lvl="4" algn="ctr">
              <a:buNone/>
              <a:defRPr sz="1300">
                <a:solidFill>
                  <a:schemeClr val="dk2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5pPr>
            <a:lvl6pPr lvl="5" algn="ctr">
              <a:buNone/>
              <a:defRPr sz="1300">
                <a:solidFill>
                  <a:schemeClr val="dk2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6pPr>
            <a:lvl7pPr lvl="6" algn="ctr">
              <a:buNone/>
              <a:defRPr sz="1300">
                <a:solidFill>
                  <a:schemeClr val="dk2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7pPr>
            <a:lvl8pPr lvl="7" algn="ctr">
              <a:buNone/>
              <a:defRPr sz="1300">
                <a:solidFill>
                  <a:schemeClr val="dk2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8pPr>
            <a:lvl9pPr lvl="8" algn="ctr">
              <a:buNone/>
              <a:defRPr sz="1300">
                <a:solidFill>
                  <a:schemeClr val="dk2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2" r:id="rId2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>
            <a:spLocks noGrp="1"/>
          </p:cNvSpPr>
          <p:nvPr>
            <p:ph type="ctrTitle"/>
          </p:nvPr>
        </p:nvSpPr>
        <p:spPr>
          <a:xfrm>
            <a:off x="1630650" y="1991813"/>
            <a:ext cx="58827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Leiomyoma</a:t>
            </a:r>
            <a:endParaRPr dirty="0"/>
          </a:p>
        </p:txBody>
      </p:sp>
      <p:sp>
        <p:nvSpPr>
          <p:cNvPr id="60" name="Google Shape;60;p11"/>
          <p:cNvSpPr/>
          <p:nvPr/>
        </p:nvSpPr>
        <p:spPr>
          <a:xfrm>
            <a:off x="2995312" y="3037509"/>
            <a:ext cx="3153375" cy="25875"/>
          </a:xfrm>
          <a:custGeom>
            <a:avLst/>
            <a:gdLst/>
            <a:ahLst/>
            <a:cxnLst/>
            <a:rect l="l" t="t" r="r" b="b"/>
            <a:pathLst>
              <a:path w="126135" h="1380" extrusionOk="0">
                <a:moveTo>
                  <a:pt x="0" y="973"/>
                </a:moveTo>
                <a:cubicBezTo>
                  <a:pt x="29075" y="973"/>
                  <a:pt x="58158" y="273"/>
                  <a:pt x="87224" y="973"/>
                </a:cubicBezTo>
                <a:cubicBezTo>
                  <a:pt x="100195" y="1285"/>
                  <a:pt x="113312" y="1974"/>
                  <a:pt x="126135" y="0"/>
                </a:cubicBezTo>
              </a:path>
            </a:pathLst>
          </a:custGeom>
          <a:noFill/>
          <a:ln w="952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1" name="Google Shape;61;p11"/>
          <p:cNvSpPr/>
          <p:nvPr/>
        </p:nvSpPr>
        <p:spPr>
          <a:xfrm>
            <a:off x="3153143" y="2969962"/>
            <a:ext cx="3177700" cy="31069"/>
          </a:xfrm>
          <a:custGeom>
            <a:avLst/>
            <a:gdLst/>
            <a:ahLst/>
            <a:cxnLst/>
            <a:rect l="l" t="t" r="r" b="b"/>
            <a:pathLst>
              <a:path w="127108" h="1657" extrusionOk="0">
                <a:moveTo>
                  <a:pt x="0" y="1657"/>
                </a:moveTo>
                <a:cubicBezTo>
                  <a:pt x="42250" y="-1532"/>
                  <a:pt x="84738" y="1008"/>
                  <a:pt x="127108" y="1008"/>
                </a:cubicBezTo>
              </a:path>
            </a:pathLst>
          </a:custGeom>
          <a:noFill/>
          <a:ln w="952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" name="TextBox 1"/>
          <p:cNvSpPr txBox="1"/>
          <p:nvPr/>
        </p:nvSpPr>
        <p:spPr>
          <a:xfrm>
            <a:off x="3153143" y="3439886"/>
            <a:ext cx="26778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2"/>
                </a:solidFill>
                <a:latin typeface="Shadows Into Light" panose="020B0604020202020204" charset="0"/>
              </a:rPr>
              <a:t>Pramudya Dian N</a:t>
            </a:r>
          </a:p>
          <a:p>
            <a:r>
              <a:rPr lang="en-US" sz="1800" dirty="0" smtClean="0">
                <a:solidFill>
                  <a:schemeClr val="tx2"/>
                </a:solidFill>
                <a:latin typeface="Shadows Into Light" panose="020B0604020202020204" charset="0"/>
              </a:rPr>
              <a:t>1810211046</a:t>
            </a:r>
          </a:p>
          <a:p>
            <a:r>
              <a:rPr lang="en-US" sz="1800" dirty="0" smtClean="0">
                <a:solidFill>
                  <a:schemeClr val="tx2"/>
                </a:solidFill>
                <a:latin typeface="Shadows Into Light" panose="020B0604020202020204" charset="0"/>
              </a:rPr>
              <a:t>A2</a:t>
            </a:r>
            <a:endParaRPr lang="en-US" sz="1800" dirty="0">
              <a:solidFill>
                <a:schemeClr val="tx2"/>
              </a:solidFill>
              <a:latin typeface="Shadows Into Light" panose="020B060402020202020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109975" y="1200131"/>
            <a:ext cx="7006075" cy="3086100"/>
          </a:xfrm>
        </p:spPr>
        <p:txBody>
          <a:bodyPr/>
          <a:lstStyle/>
          <a:p>
            <a:r>
              <a:rPr lang="en-US" dirty="0" err="1" smtClean="0"/>
              <a:t>Lubis</a:t>
            </a:r>
            <a:r>
              <a:rPr lang="en-US" dirty="0" smtClean="0"/>
              <a:t>, </a:t>
            </a:r>
            <a:r>
              <a:rPr lang="en-US" dirty="0" err="1" smtClean="0"/>
              <a:t>Pika</a:t>
            </a:r>
            <a:r>
              <a:rPr lang="en-US" dirty="0" smtClean="0"/>
              <a:t> N. </a:t>
            </a:r>
            <a:r>
              <a:rPr lang="fi-FI" dirty="0"/>
              <a:t>Diagnosis dan Tatalaksana Mioma </a:t>
            </a:r>
            <a:r>
              <a:rPr lang="fi-FI" dirty="0" smtClean="0"/>
              <a:t>Uteri. CDK Journal. 2020</a:t>
            </a:r>
          </a:p>
          <a:p>
            <a:r>
              <a:rPr lang="en-US" dirty="0" smtClean="0"/>
              <a:t>Rafael </a:t>
            </a:r>
            <a:r>
              <a:rPr lang="en-US" dirty="0"/>
              <a:t>FV, Geraldine EE. Pathophysiology of uterine </a:t>
            </a:r>
            <a:r>
              <a:rPr lang="en-US" dirty="0" err="1"/>
              <a:t>myomas</a:t>
            </a:r>
            <a:r>
              <a:rPr lang="en-US" dirty="0"/>
              <a:t> and its clinical implications. New York: Springer; </a:t>
            </a:r>
            <a:r>
              <a:rPr lang="en-US" dirty="0" smtClean="0"/>
              <a:t>2015</a:t>
            </a:r>
            <a:endParaRPr lang="en-US" dirty="0"/>
          </a:p>
          <a:p>
            <a:r>
              <a:rPr lang="en-US" dirty="0" smtClean="0"/>
              <a:t>Andrea </a:t>
            </a:r>
            <a:r>
              <a:rPr lang="en-US" dirty="0"/>
              <a:t>C, Jacopo DG, </a:t>
            </a:r>
            <a:r>
              <a:rPr lang="en-US" dirty="0" err="1"/>
              <a:t>Piergiorgio</a:t>
            </a:r>
            <a:r>
              <a:rPr lang="en-US" dirty="0"/>
              <a:t> S, Nina M, Stefano RG, Petro L, et al. Uterine fibroids: Pathogenesis and interactions with endometrium and </a:t>
            </a:r>
            <a:r>
              <a:rPr lang="en-US" dirty="0" err="1"/>
              <a:t>endomyometrial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junction. </a:t>
            </a:r>
            <a:r>
              <a:rPr lang="en-US" dirty="0" err="1"/>
              <a:t>Obstet</a:t>
            </a:r>
            <a:r>
              <a:rPr lang="en-US" dirty="0"/>
              <a:t> </a:t>
            </a:r>
            <a:r>
              <a:rPr lang="en-US" dirty="0" err="1"/>
              <a:t>Gynecol</a:t>
            </a:r>
            <a:r>
              <a:rPr lang="en-US" dirty="0"/>
              <a:t> Int. 2013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/>
              <a:t>Maria SD, Edward MB. Uterine fibroids: Diagnosis and treatment. Am Fam Physician. 2017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Referensi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10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285813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2"/>
          <p:cNvSpPr txBox="1">
            <a:spLocks noGrp="1"/>
          </p:cNvSpPr>
          <p:nvPr>
            <p:ph type="title"/>
          </p:nvPr>
        </p:nvSpPr>
        <p:spPr>
          <a:xfrm>
            <a:off x="1027950" y="517331"/>
            <a:ext cx="7088100" cy="68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Definisi</a:t>
            </a:r>
            <a:endParaRPr dirty="0"/>
          </a:p>
        </p:txBody>
      </p:sp>
      <p:sp>
        <p:nvSpPr>
          <p:cNvPr id="72" name="Google Shape;72;p12"/>
          <p:cNvSpPr txBox="1">
            <a:spLocks noGrp="1"/>
          </p:cNvSpPr>
          <p:nvPr>
            <p:ph type="sldNum" idx="12"/>
          </p:nvPr>
        </p:nvSpPr>
        <p:spPr>
          <a:xfrm>
            <a:off x="4348076" y="4726751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  <p:sp>
        <p:nvSpPr>
          <p:cNvPr id="8" name="Text Placeholder 1"/>
          <p:cNvSpPr>
            <a:spLocks noGrp="1"/>
          </p:cNvSpPr>
          <p:nvPr>
            <p:ph type="body" idx="1"/>
          </p:nvPr>
        </p:nvSpPr>
        <p:spPr>
          <a:xfrm>
            <a:off x="1109974" y="1373588"/>
            <a:ext cx="7006075" cy="3086100"/>
          </a:xfrm>
        </p:spPr>
        <p:txBody>
          <a:bodyPr/>
          <a:lstStyle/>
          <a:p>
            <a:r>
              <a:rPr lang="en-US" dirty="0" smtClean="0"/>
              <a:t>Leiomyoma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mioma</a:t>
            </a:r>
            <a:r>
              <a:rPr lang="en-US" dirty="0" smtClean="0"/>
              <a:t> uterus </a:t>
            </a:r>
            <a:r>
              <a:rPr lang="en-US" dirty="0" err="1"/>
              <a:t>t</a:t>
            </a:r>
            <a:r>
              <a:rPr lang="en-US" dirty="0" err="1" smtClean="0"/>
              <a:t>ermasuk</a:t>
            </a:r>
            <a:r>
              <a:rPr lang="en-US" dirty="0" smtClean="0"/>
              <a:t> </a:t>
            </a:r>
            <a:r>
              <a:rPr lang="en-US" dirty="0"/>
              <a:t>tumor </a:t>
            </a:r>
            <a:r>
              <a:rPr lang="en-US" dirty="0" err="1"/>
              <a:t>jinak</a:t>
            </a:r>
            <a:r>
              <a:rPr lang="en-US" dirty="0"/>
              <a:t> yang </a:t>
            </a:r>
            <a:r>
              <a:rPr lang="en-US" dirty="0" err="1"/>
              <a:t>berasal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sel</a:t>
            </a:r>
            <a:r>
              <a:rPr lang="en-US" dirty="0"/>
              <a:t> </a:t>
            </a:r>
            <a:r>
              <a:rPr lang="en-US" dirty="0" err="1"/>
              <a:t>otot</a:t>
            </a:r>
            <a:r>
              <a:rPr lang="en-US" dirty="0"/>
              <a:t> polos </a:t>
            </a:r>
            <a:r>
              <a:rPr lang="en-US" dirty="0" err="1"/>
              <a:t>pada</a:t>
            </a:r>
            <a:r>
              <a:rPr lang="en-US" dirty="0"/>
              <a:t> myometrium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Leiomyoma </a:t>
            </a:r>
            <a:r>
              <a:rPr lang="en-US" dirty="0" err="1"/>
              <a:t>terkenal</a:t>
            </a:r>
            <a:r>
              <a:rPr lang="en-US" dirty="0"/>
              <a:t> </a:t>
            </a:r>
            <a:r>
              <a:rPr lang="en-US" dirty="0" smtClean="0"/>
              <a:t>juga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 smtClean="0"/>
              <a:t>istilah-istilah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/>
              <a:t>fibrimioma</a:t>
            </a:r>
            <a:r>
              <a:rPr lang="en-US" dirty="0"/>
              <a:t> uteri, </a:t>
            </a:r>
            <a:r>
              <a:rPr lang="en-US" dirty="0" err="1" smtClean="0"/>
              <a:t>mioma</a:t>
            </a:r>
            <a:r>
              <a:rPr lang="en-US" dirty="0" smtClean="0"/>
              <a:t> uteri </a:t>
            </a:r>
            <a:r>
              <a:rPr lang="en-US" dirty="0" err="1"/>
              <a:t>atau</a:t>
            </a:r>
            <a:r>
              <a:rPr lang="en-US" dirty="0"/>
              <a:t> uterine fibroid.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109974" y="1373588"/>
            <a:ext cx="7006075" cy="3086100"/>
          </a:xfrm>
        </p:spPr>
        <p:txBody>
          <a:bodyPr/>
          <a:lstStyle/>
          <a:p>
            <a:r>
              <a:rPr lang="en-US" dirty="0" err="1" smtClean="0"/>
              <a:t>Idiopati</a:t>
            </a:r>
            <a:endParaRPr lang="en-US" dirty="0" smtClean="0"/>
          </a:p>
          <a:p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genetik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mutasi</a:t>
            </a:r>
            <a:r>
              <a:rPr lang="en-US" dirty="0"/>
              <a:t> </a:t>
            </a:r>
            <a:r>
              <a:rPr lang="en-US" dirty="0" err="1"/>
              <a:t>genetik</a:t>
            </a:r>
            <a:r>
              <a:rPr lang="en-US" dirty="0"/>
              <a:t> HMG1, HMG1-C, </a:t>
            </a:r>
            <a:r>
              <a:rPr lang="en-US" dirty="0" smtClean="0"/>
              <a:t>HMG1 (Y), </a:t>
            </a:r>
            <a:r>
              <a:rPr lang="en-US" dirty="0"/>
              <a:t>HMGA2, COL4A5, COL4A6, </a:t>
            </a:r>
            <a:r>
              <a:rPr lang="en-US" dirty="0" err="1"/>
              <a:t>dan</a:t>
            </a:r>
            <a:r>
              <a:rPr lang="en-US" dirty="0"/>
              <a:t> MEDI2.2</a:t>
            </a:r>
            <a:br>
              <a:rPr lang="en-US" dirty="0"/>
            </a:br>
            <a:r>
              <a:rPr lang="en-US" dirty="0" err="1"/>
              <a:t>Kelainan</a:t>
            </a:r>
            <a:r>
              <a:rPr lang="en-US" dirty="0"/>
              <a:t> </a:t>
            </a:r>
            <a:r>
              <a:rPr lang="en-US" dirty="0" err="1"/>
              <a:t>kromosom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akibat</a:t>
            </a:r>
            <a:r>
              <a:rPr lang="en-US" dirty="0"/>
              <a:t> </a:t>
            </a:r>
            <a:r>
              <a:rPr lang="en-US" dirty="0" err="1" smtClean="0"/>
              <a:t>gangguan</a:t>
            </a:r>
            <a:r>
              <a:rPr lang="en-US" dirty="0" smtClean="0"/>
              <a:t> </a:t>
            </a:r>
            <a:r>
              <a:rPr lang="en-US" dirty="0" err="1" smtClean="0"/>
              <a:t>translokasi</a:t>
            </a:r>
            <a:r>
              <a:rPr lang="en-US" dirty="0" smtClean="0"/>
              <a:t> </a:t>
            </a:r>
            <a:r>
              <a:rPr lang="en-US" dirty="0" err="1"/>
              <a:t>kromosom</a:t>
            </a:r>
            <a:r>
              <a:rPr lang="en-US" dirty="0"/>
              <a:t> 10, 12, </a:t>
            </a:r>
            <a:r>
              <a:rPr lang="en-US" dirty="0" err="1"/>
              <a:t>dan</a:t>
            </a:r>
            <a:r>
              <a:rPr lang="en-US" dirty="0"/>
              <a:t> 14, </a:t>
            </a:r>
            <a:r>
              <a:rPr lang="en-US" dirty="0" err="1" smtClean="0"/>
              <a:t>delesi</a:t>
            </a:r>
            <a:r>
              <a:rPr lang="en-US" dirty="0" smtClean="0"/>
              <a:t> </a:t>
            </a:r>
            <a:r>
              <a:rPr lang="en-US" dirty="0" err="1" smtClean="0"/>
              <a:t>kromosom</a:t>
            </a:r>
            <a:r>
              <a:rPr lang="en-US" dirty="0" smtClean="0"/>
              <a:t> </a:t>
            </a:r>
            <a:r>
              <a:rPr lang="en-US" dirty="0"/>
              <a:t>3 </a:t>
            </a:r>
            <a:r>
              <a:rPr lang="en-US" dirty="0" err="1"/>
              <a:t>dan</a:t>
            </a:r>
            <a:r>
              <a:rPr lang="en-US" dirty="0"/>
              <a:t> 7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aberasi</a:t>
            </a:r>
            <a:r>
              <a:rPr lang="en-US" dirty="0"/>
              <a:t> </a:t>
            </a:r>
            <a:r>
              <a:rPr lang="en-US" dirty="0" err="1" smtClean="0"/>
              <a:t>kromosom</a:t>
            </a:r>
            <a:r>
              <a:rPr lang="en-US" dirty="0" smtClean="0"/>
              <a:t> 6 </a:t>
            </a:r>
          </a:p>
          <a:p>
            <a:r>
              <a:rPr lang="en-US" dirty="0" smtClean="0"/>
              <a:t>Estrogen </a:t>
            </a:r>
            <a:r>
              <a:rPr lang="en-US" dirty="0"/>
              <a:t>yang </a:t>
            </a:r>
            <a:r>
              <a:rPr lang="en-US" dirty="0" err="1"/>
              <a:t>merangsang</a:t>
            </a:r>
            <a:r>
              <a:rPr lang="en-US" dirty="0"/>
              <a:t> </a:t>
            </a:r>
            <a:r>
              <a:rPr lang="en-US" dirty="0" err="1"/>
              <a:t>terus-menerus</a:t>
            </a:r>
            <a:r>
              <a:rPr lang="en-US" dirty="0"/>
              <a:t> </a:t>
            </a:r>
            <a:r>
              <a:rPr lang="en-US" dirty="0" err="1"/>
              <a:t>sel-sel</a:t>
            </a:r>
            <a:r>
              <a:rPr lang="en-US" dirty="0"/>
              <a:t> </a:t>
            </a:r>
            <a:r>
              <a:rPr lang="en-US" dirty="0" err="1"/>
              <a:t>otot</a:t>
            </a:r>
            <a:r>
              <a:rPr lang="en-US" dirty="0"/>
              <a:t> </a:t>
            </a:r>
            <a:r>
              <a:rPr lang="en-US" dirty="0" err="1"/>
              <a:t>imatur</a:t>
            </a:r>
            <a:r>
              <a:rPr lang="en-US" dirty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genitoblas</a:t>
            </a:r>
            <a:r>
              <a:rPr lang="en-US" dirty="0"/>
              <a:t>.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Etiologi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3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060232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109974" y="1373588"/>
            <a:ext cx="7006075" cy="3086100"/>
          </a:xfrm>
        </p:spPr>
        <p:txBody>
          <a:bodyPr/>
          <a:lstStyle/>
          <a:p>
            <a:r>
              <a:rPr lang="en-US" dirty="0" err="1" smtClean="0"/>
              <a:t>Genetik</a:t>
            </a:r>
            <a:r>
              <a:rPr lang="en-US" dirty="0" smtClean="0"/>
              <a:t>/ </a:t>
            </a:r>
            <a:r>
              <a:rPr lang="en-US" dirty="0" err="1" smtClean="0"/>
              <a:t>Ras</a:t>
            </a:r>
            <a:r>
              <a:rPr lang="en-US" dirty="0" smtClean="0"/>
              <a:t> : </a:t>
            </a:r>
            <a:r>
              <a:rPr lang="en-US" dirty="0" err="1" smtClean="0"/>
              <a:t>Afrika</a:t>
            </a:r>
            <a:endParaRPr lang="en-US" dirty="0" smtClean="0"/>
          </a:p>
          <a:p>
            <a:r>
              <a:rPr lang="en-US" dirty="0" err="1" smtClean="0"/>
              <a:t>Usia</a:t>
            </a:r>
            <a:r>
              <a:rPr lang="en-US" dirty="0" smtClean="0"/>
              <a:t> : ↑ 30 </a:t>
            </a:r>
            <a:r>
              <a:rPr lang="en-US" dirty="0" err="1" smtClean="0"/>
              <a:t>th</a:t>
            </a:r>
            <a:endParaRPr lang="en-US" dirty="0" smtClean="0"/>
          </a:p>
          <a:p>
            <a:r>
              <a:rPr lang="en-US" dirty="0" smtClean="0"/>
              <a:t>Overweight/</a:t>
            </a:r>
            <a:r>
              <a:rPr lang="en-US" dirty="0" err="1" smtClean="0"/>
              <a:t>Obesitas</a:t>
            </a:r>
            <a:endParaRPr lang="en-US" dirty="0" smtClean="0"/>
          </a:p>
          <a:p>
            <a:r>
              <a:rPr lang="en-US" dirty="0" smtClean="0"/>
              <a:t>Menarche </a:t>
            </a:r>
            <a:r>
              <a:rPr lang="en-US" dirty="0" err="1" smtClean="0"/>
              <a:t>dini</a:t>
            </a:r>
            <a:r>
              <a:rPr lang="en-US" dirty="0" smtClean="0"/>
              <a:t>  </a:t>
            </a:r>
            <a:r>
              <a:rPr lang="en-US" dirty="0" err="1" smtClean="0"/>
              <a:t>dan</a:t>
            </a:r>
            <a:r>
              <a:rPr lang="en-US" dirty="0" smtClean="0"/>
              <a:t> Menopause </a:t>
            </a:r>
            <a:r>
              <a:rPr lang="en-US" dirty="0" err="1" smtClean="0"/>
              <a:t>terlambat</a:t>
            </a:r>
            <a:endParaRPr lang="en-US" dirty="0" smtClean="0"/>
          </a:p>
          <a:p>
            <a:r>
              <a:rPr lang="en-US" dirty="0" err="1" smtClean="0"/>
              <a:t>Nulipara</a:t>
            </a:r>
            <a:endParaRPr lang="en-US" dirty="0" smtClean="0"/>
          </a:p>
          <a:p>
            <a:r>
              <a:rPr lang="en-US" dirty="0" smtClean="0"/>
              <a:t>Stress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Risiko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4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422258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109974" y="1373588"/>
            <a:ext cx="7006075" cy="3086100"/>
          </a:xfrm>
        </p:spPr>
        <p:txBody>
          <a:bodyPr/>
          <a:lstStyle/>
          <a:p>
            <a:r>
              <a:rPr lang="en-US" dirty="0" smtClean="0"/>
              <a:t>70% </a:t>
            </a:r>
            <a:r>
              <a:rPr lang="en-US" dirty="0" err="1" smtClean="0"/>
              <a:t>kasus</a:t>
            </a:r>
            <a:r>
              <a:rPr lang="en-US" dirty="0" smtClean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usia</a:t>
            </a:r>
            <a:r>
              <a:rPr lang="en-US" dirty="0"/>
              <a:t> 50 </a:t>
            </a:r>
            <a:r>
              <a:rPr lang="en-US" dirty="0" err="1" smtClean="0"/>
              <a:t>tahun</a:t>
            </a:r>
            <a:endParaRPr lang="en-US" dirty="0" smtClean="0"/>
          </a:p>
          <a:p>
            <a:r>
              <a:rPr lang="en-US" dirty="0" smtClean="0"/>
              <a:t>30-40</a:t>
            </a:r>
            <a:r>
              <a:rPr lang="en-US" dirty="0"/>
              <a:t>% </a:t>
            </a:r>
            <a:r>
              <a:rPr lang="en-US" dirty="0" err="1"/>
              <a:t>kasus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masa </a:t>
            </a:r>
            <a:r>
              <a:rPr lang="en-US" dirty="0" smtClean="0"/>
              <a:t>perimenopause</a:t>
            </a:r>
          </a:p>
          <a:p>
            <a:r>
              <a:rPr lang="en-US" dirty="0" smtClean="0"/>
              <a:t>20-25</a:t>
            </a:r>
            <a:r>
              <a:rPr lang="en-US" dirty="0"/>
              <a:t>% </a:t>
            </a:r>
            <a:r>
              <a:rPr lang="en-US" dirty="0" err="1"/>
              <a:t>kasus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wanita</a:t>
            </a:r>
            <a:r>
              <a:rPr lang="en-US" dirty="0"/>
              <a:t> </a:t>
            </a:r>
            <a:r>
              <a:rPr lang="en-US" dirty="0" err="1"/>
              <a:t>usia</a:t>
            </a:r>
            <a:r>
              <a:rPr lang="en-US" dirty="0"/>
              <a:t> </a:t>
            </a:r>
            <a:r>
              <a:rPr lang="en-US" dirty="0" err="1"/>
              <a:t>reproduksi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err="1" smtClean="0"/>
              <a:t>Sebagian</a:t>
            </a:r>
            <a:r>
              <a:rPr lang="en-US" dirty="0" smtClean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kasus</a:t>
            </a:r>
            <a:r>
              <a:rPr lang="en-US" dirty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bergejala</a:t>
            </a:r>
            <a:r>
              <a:rPr lang="en-US" dirty="0" smtClean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sekali</a:t>
            </a:r>
            <a:r>
              <a:rPr lang="en-US" dirty="0"/>
              <a:t>, </a:t>
            </a:r>
            <a:r>
              <a:rPr lang="en-US" dirty="0" err="1"/>
              <a:t>hanya</a:t>
            </a:r>
            <a:r>
              <a:rPr lang="en-US" dirty="0"/>
              <a:t> 30% </a:t>
            </a:r>
            <a:r>
              <a:rPr lang="en-US" dirty="0" err="1"/>
              <a:t>kasus</a:t>
            </a:r>
            <a:r>
              <a:rPr lang="en-US" dirty="0"/>
              <a:t> </a:t>
            </a:r>
            <a:r>
              <a:rPr lang="en-US" dirty="0" smtClean="0"/>
              <a:t>yang </a:t>
            </a:r>
            <a:r>
              <a:rPr lang="en-US" dirty="0" err="1" smtClean="0"/>
              <a:t>simptomatis</a:t>
            </a:r>
            <a:r>
              <a:rPr lang="en-US" dirty="0"/>
              <a:t>.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Epidemiologi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5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934884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1302" y="1213719"/>
            <a:ext cx="5322248" cy="3151959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109974" y="1373588"/>
            <a:ext cx="7272025" cy="30861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Klasifikasi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6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455702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109975" y="1373588"/>
            <a:ext cx="7097854" cy="3086100"/>
          </a:xfrm>
        </p:spPr>
        <p:txBody>
          <a:bodyPr/>
          <a:lstStyle/>
          <a:p>
            <a:r>
              <a:rPr lang="en-US" dirty="0" err="1" smtClean="0"/>
              <a:t>Perdarahan</a:t>
            </a:r>
            <a:r>
              <a:rPr lang="en-US" dirty="0" smtClean="0"/>
              <a:t> abnormal</a:t>
            </a:r>
          </a:p>
          <a:p>
            <a:r>
              <a:rPr lang="en-US" dirty="0" smtClean="0"/>
              <a:t>Raya </a:t>
            </a:r>
            <a:r>
              <a:rPr lang="en-US" dirty="0" err="1"/>
              <a:t>nyeri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pinggang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perut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 smtClean="0"/>
              <a:t>bawah</a:t>
            </a:r>
            <a:endParaRPr lang="en-US" dirty="0"/>
          </a:p>
          <a:p>
            <a:r>
              <a:rPr lang="en-US" dirty="0" err="1" smtClean="0"/>
              <a:t>Tanda-tanda</a:t>
            </a:r>
            <a:r>
              <a:rPr lang="en-US" dirty="0" smtClean="0"/>
              <a:t> </a:t>
            </a:r>
            <a:r>
              <a:rPr lang="en-US" dirty="0" err="1"/>
              <a:t>penekanan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Tekanan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traktur</a:t>
            </a:r>
            <a:r>
              <a:rPr lang="en-US" dirty="0"/>
              <a:t> </a:t>
            </a:r>
            <a:r>
              <a:rPr lang="en-US" dirty="0" err="1"/>
              <a:t>urinarius</a:t>
            </a:r>
            <a:r>
              <a:rPr lang="en-US" dirty="0"/>
              <a:t>, </a:t>
            </a:r>
            <a:r>
              <a:rPr lang="en-US" dirty="0" err="1"/>
              <a:t>usus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pembuluh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.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/>
              <a:t>tekanan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VU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timbul</a:t>
            </a:r>
            <a:r>
              <a:rPr lang="en-US" dirty="0"/>
              <a:t> </a:t>
            </a:r>
            <a:r>
              <a:rPr lang="en-US" dirty="0" err="1"/>
              <a:t>gejala</a:t>
            </a:r>
            <a:r>
              <a:rPr lang="en-US" dirty="0"/>
              <a:t> </a:t>
            </a:r>
            <a:r>
              <a:rPr lang="en-US" dirty="0" err="1"/>
              <a:t>gangguan</a:t>
            </a:r>
            <a:r>
              <a:rPr lang="en-US" dirty="0"/>
              <a:t> </a:t>
            </a:r>
            <a:r>
              <a:rPr lang="en-US" dirty="0" err="1" smtClean="0"/>
              <a:t>miksi</a:t>
            </a:r>
            <a:endParaRPr lang="en-US" dirty="0"/>
          </a:p>
          <a:p>
            <a:r>
              <a:rPr lang="en-US" dirty="0" err="1" smtClean="0"/>
              <a:t>Infertilitas</a:t>
            </a:r>
            <a:r>
              <a:rPr lang="en-US" dirty="0" smtClean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abortus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Infertilitas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mioma</a:t>
            </a:r>
            <a:r>
              <a:rPr lang="en-US" dirty="0"/>
              <a:t> intramural </a:t>
            </a:r>
            <a:r>
              <a:rPr lang="en-US" dirty="0" err="1"/>
              <a:t>menutup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 smtClean="0"/>
              <a:t>mioma</a:t>
            </a:r>
            <a:r>
              <a:rPr lang="en-US" dirty="0" smtClean="0"/>
              <a:t> </a:t>
            </a:r>
            <a:r>
              <a:rPr lang="en-US" dirty="0" err="1" smtClean="0"/>
              <a:t>submukosum</a:t>
            </a:r>
            <a:r>
              <a:rPr lang="en-US" dirty="0" smtClean="0"/>
              <a:t> </a:t>
            </a:r>
            <a:r>
              <a:rPr lang="en-US" dirty="0" err="1"/>
              <a:t>memudahkan</a:t>
            </a:r>
            <a:r>
              <a:rPr lang="en-US" dirty="0"/>
              <a:t> </a:t>
            </a:r>
            <a:r>
              <a:rPr lang="en-US" dirty="0" err="1"/>
              <a:t>terjadinya</a:t>
            </a:r>
            <a:r>
              <a:rPr lang="en-US" dirty="0"/>
              <a:t> </a:t>
            </a:r>
            <a:r>
              <a:rPr lang="en-US" dirty="0" err="1"/>
              <a:t>abortus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Gejala</a:t>
            </a:r>
            <a:r>
              <a:rPr lang="en-US" dirty="0" smtClean="0"/>
              <a:t> </a:t>
            </a:r>
            <a:r>
              <a:rPr lang="en-US" dirty="0" err="1" smtClean="0"/>
              <a:t>Klinis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7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2249334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109974" y="1373588"/>
            <a:ext cx="7359112" cy="3086100"/>
          </a:xfrm>
        </p:spPr>
        <p:txBody>
          <a:bodyPr/>
          <a:lstStyle/>
          <a:p>
            <a:r>
              <a:rPr lang="en-US" dirty="0" smtClean="0"/>
              <a:t>Anamnesis</a:t>
            </a:r>
          </a:p>
          <a:p>
            <a:r>
              <a:rPr lang="en-US" dirty="0" err="1" smtClean="0"/>
              <a:t>Px</a:t>
            </a:r>
            <a:r>
              <a:rPr lang="en-US" dirty="0" smtClean="0"/>
              <a:t> </a:t>
            </a:r>
            <a:r>
              <a:rPr lang="en-US" dirty="0" err="1" smtClean="0"/>
              <a:t>Fisik</a:t>
            </a:r>
            <a:endParaRPr lang="en-US" dirty="0" smtClean="0"/>
          </a:p>
          <a:p>
            <a:pPr marL="114300" indent="0">
              <a:buNone/>
            </a:pPr>
            <a:r>
              <a:rPr lang="en-US" dirty="0" err="1"/>
              <a:t>Dijumpai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anemis</a:t>
            </a:r>
            <a:r>
              <a:rPr lang="en-US" dirty="0"/>
              <a:t> yang </a:t>
            </a:r>
            <a:r>
              <a:rPr lang="en-US" dirty="0" err="1" smtClean="0"/>
              <a:t>ditandai</a:t>
            </a:r>
            <a:r>
              <a:rPr lang="en-US" dirty="0" smtClean="0"/>
              <a:t> </a:t>
            </a:r>
            <a:r>
              <a:rPr lang="en-US" dirty="0" err="1" smtClean="0"/>
              <a:t>konjungtiva</a:t>
            </a:r>
            <a:r>
              <a:rPr lang="en-US" dirty="0"/>
              <a:t>, </a:t>
            </a:r>
            <a:r>
              <a:rPr lang="en-US" dirty="0" err="1"/>
              <a:t>tangan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kaki </a:t>
            </a:r>
            <a:r>
              <a:rPr lang="en-US" dirty="0" err="1"/>
              <a:t>pucat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Volume tumor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menyebabkan</a:t>
            </a:r>
            <a:r>
              <a:rPr lang="en-US" dirty="0"/>
              <a:t> </a:t>
            </a:r>
            <a:r>
              <a:rPr lang="en-US" dirty="0" err="1" smtClean="0"/>
              <a:t>keluhan</a:t>
            </a:r>
            <a:r>
              <a:rPr lang="en-US" dirty="0" smtClean="0"/>
              <a:t> </a:t>
            </a:r>
            <a:r>
              <a:rPr lang="en-US" dirty="0" err="1" smtClean="0"/>
              <a:t>pembesaran</a:t>
            </a:r>
            <a:r>
              <a:rPr lang="en-US" dirty="0" smtClean="0"/>
              <a:t> </a:t>
            </a:r>
            <a:r>
              <a:rPr lang="en-US" dirty="0" err="1"/>
              <a:t>perut</a:t>
            </a:r>
            <a:r>
              <a:rPr lang="en-US" dirty="0"/>
              <a:t>.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err="1" smtClean="0"/>
              <a:t>Px</a:t>
            </a:r>
            <a:r>
              <a:rPr lang="en-US" dirty="0" smtClean="0"/>
              <a:t> </a:t>
            </a:r>
            <a:r>
              <a:rPr lang="en-US" dirty="0" err="1" smtClean="0"/>
              <a:t>Penunjang</a:t>
            </a:r>
            <a:endParaRPr lang="en-US" dirty="0" smtClean="0"/>
          </a:p>
          <a:p>
            <a:pPr marL="114300" indent="0">
              <a:buNone/>
            </a:pPr>
            <a:r>
              <a:rPr lang="en-US" dirty="0" err="1" smtClean="0"/>
              <a:t>Px</a:t>
            </a:r>
            <a:r>
              <a:rPr lang="en-US" dirty="0" smtClean="0"/>
              <a:t> </a:t>
            </a:r>
            <a:r>
              <a:rPr lang="en-US" dirty="0" err="1" smtClean="0"/>
              <a:t>kehamilan</a:t>
            </a:r>
            <a:r>
              <a:rPr lang="en-US" dirty="0" smtClean="0"/>
              <a:t> </a:t>
            </a:r>
            <a:r>
              <a:rPr lang="en-US" dirty="0" err="1"/>
              <a:t>sederhana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i="1" dirty="0" smtClean="0"/>
              <a:t>strip test</a:t>
            </a:r>
            <a:r>
              <a:rPr lang="en-US" dirty="0" smtClean="0"/>
              <a:t>, </a:t>
            </a:r>
            <a:r>
              <a:rPr lang="en-US" dirty="0" err="1" smtClean="0"/>
              <a:t>laboratorium</a:t>
            </a:r>
            <a:r>
              <a:rPr lang="en-US" dirty="0" smtClean="0"/>
              <a:t> </a:t>
            </a:r>
            <a:r>
              <a:rPr lang="en-US" dirty="0" err="1"/>
              <a:t>darah</a:t>
            </a:r>
            <a:r>
              <a:rPr lang="en-US" dirty="0"/>
              <a:t>, </a:t>
            </a:r>
            <a:r>
              <a:rPr lang="en-US" dirty="0" smtClean="0"/>
              <a:t>USG transvaginal , </a:t>
            </a:r>
            <a:r>
              <a:rPr lang="en-US" dirty="0" err="1" smtClean="0"/>
              <a:t>ataupun</a:t>
            </a:r>
            <a:r>
              <a:rPr lang="en-US" dirty="0" smtClean="0"/>
              <a:t> </a:t>
            </a:r>
            <a:r>
              <a:rPr lang="en-US" dirty="0" err="1" smtClean="0"/>
              <a:t>histeroskopi</a:t>
            </a:r>
            <a:r>
              <a:rPr lang="en-US" dirty="0" smtClean="0"/>
              <a:t> </a:t>
            </a:r>
            <a:r>
              <a:rPr lang="en-US" dirty="0"/>
              <a:t/>
            </a:r>
            <a:br>
              <a:rPr lang="en-US" dirty="0"/>
            </a:br>
            <a:r>
              <a:rPr lang="sv-SE" dirty="0"/>
              <a:t>Untuk menyingkirkan </a:t>
            </a:r>
            <a:r>
              <a:rPr lang="sv-SE" dirty="0" smtClean="0"/>
              <a:t>potensi maligna</a:t>
            </a:r>
            <a:r>
              <a:rPr lang="sv-SE" dirty="0"/>
              <a:t>, </a:t>
            </a:r>
            <a:r>
              <a:rPr lang="sv-SE" dirty="0" smtClean="0"/>
              <a:t>dapat dilakukan </a:t>
            </a:r>
            <a:r>
              <a:rPr lang="sv-SE" dirty="0"/>
              <a:t>biopsi endometrium </a:t>
            </a:r>
            <a:r>
              <a:rPr lang="sv-SE" dirty="0" smtClean="0"/>
              <a:t>dan MRI </a:t>
            </a:r>
            <a:r>
              <a:rPr lang="sv-SE" dirty="0"/>
              <a:t/>
            </a:r>
            <a:br>
              <a:rPr lang="sv-SE" dirty="0"/>
            </a:b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Diagnosis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8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3495062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109974" y="1373588"/>
            <a:ext cx="7206711" cy="3086100"/>
          </a:xfrm>
        </p:spPr>
        <p:txBody>
          <a:bodyPr/>
          <a:lstStyle/>
          <a:p>
            <a:r>
              <a:rPr lang="en-US" dirty="0" err="1"/>
              <a:t>Potensi</a:t>
            </a:r>
            <a:r>
              <a:rPr lang="en-US" dirty="0"/>
              <a:t> </a:t>
            </a:r>
            <a:r>
              <a:rPr lang="en-US" dirty="0" err="1"/>
              <a:t>keganasan</a:t>
            </a:r>
            <a:r>
              <a:rPr lang="en-US" dirty="0"/>
              <a:t> </a:t>
            </a:r>
            <a:r>
              <a:rPr lang="en-US" dirty="0" err="1"/>
              <a:t>mioma</a:t>
            </a:r>
            <a:r>
              <a:rPr lang="en-US" dirty="0"/>
              <a:t> uteri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 smtClean="0"/>
              <a:t>rendah</a:t>
            </a:r>
            <a:r>
              <a:rPr lang="en-US" dirty="0" smtClean="0"/>
              <a:t>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kambuh</a:t>
            </a:r>
            <a:r>
              <a:rPr lang="en-US" dirty="0"/>
              <a:t> </a:t>
            </a:r>
            <a:r>
              <a:rPr lang="en-US" dirty="0" err="1"/>
              <a:t>walau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miomektomi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Mioma</a:t>
            </a:r>
            <a:r>
              <a:rPr lang="en-US" dirty="0" smtClean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 smtClean="0"/>
              <a:t>menyebabkan</a:t>
            </a:r>
            <a:r>
              <a:rPr lang="en-US" dirty="0" smtClean="0"/>
              <a:t> </a:t>
            </a:r>
            <a:r>
              <a:rPr lang="en-US" dirty="0" err="1" smtClean="0"/>
              <a:t>infertilitas</a:t>
            </a:r>
            <a:r>
              <a:rPr lang="en-US" dirty="0" smtClean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bersamaan</a:t>
            </a:r>
            <a:r>
              <a:rPr lang="en-US" dirty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kehamilan</a:t>
            </a:r>
            <a:r>
              <a:rPr lang="en-US" dirty="0" smtClean="0"/>
              <a:t> </a:t>
            </a:r>
            <a:r>
              <a:rPr lang="en-US" dirty="0" err="1"/>
              <a:t>umumnya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 smtClean="0"/>
              <a:t>risiko</a:t>
            </a:r>
            <a:r>
              <a:rPr lang="en-US" dirty="0" smtClean="0"/>
              <a:t> </a:t>
            </a:r>
            <a:r>
              <a:rPr lang="en-US" dirty="0" err="1" smtClean="0"/>
              <a:t>persalinan</a:t>
            </a:r>
            <a:r>
              <a:rPr lang="en-US" dirty="0" smtClean="0"/>
              <a:t> </a:t>
            </a:r>
            <a:r>
              <a:rPr lang="en-US" i="1" dirty="0" err="1"/>
              <a:t>sectio</a:t>
            </a:r>
            <a:r>
              <a:rPr lang="en-US" i="1" dirty="0"/>
              <a:t> </a:t>
            </a:r>
            <a:r>
              <a:rPr lang="en-US" i="1" dirty="0" err="1"/>
              <a:t>casesaria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Prognosis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9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85545474"/>
      </p:ext>
    </p:extLst>
  </p:cSld>
  <p:clrMapOvr>
    <a:masterClrMapping/>
  </p:clrMapOvr>
</p:sld>
</file>

<file path=ppt/theme/theme1.xml><?xml version="1.0" encoding="utf-8"?>
<a:theme xmlns:a="http://schemas.openxmlformats.org/drawingml/2006/main" name="Trinculo template">
  <a:themeElements>
    <a:clrScheme name="Custom 347">
      <a:dk1>
        <a:srgbClr val="505670"/>
      </a:dk1>
      <a:lt1>
        <a:srgbClr val="FFFFFF"/>
      </a:lt1>
      <a:dk2>
        <a:srgbClr val="979CB8"/>
      </a:dk2>
      <a:lt2>
        <a:srgbClr val="EFF0F4"/>
      </a:lt2>
      <a:accent1>
        <a:srgbClr val="F9AC08"/>
      </a:accent1>
      <a:accent2>
        <a:srgbClr val="C48706"/>
      </a:accent2>
      <a:accent3>
        <a:srgbClr val="01ABCF"/>
      </a:accent3>
      <a:accent4>
        <a:srgbClr val="00839F"/>
      </a:accent4>
      <a:accent5>
        <a:srgbClr val="AACF20"/>
      </a:accent5>
      <a:accent6>
        <a:srgbClr val="EA3A68"/>
      </a:accent6>
      <a:hlink>
        <a:srgbClr val="505670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237</Words>
  <Application>Microsoft Office PowerPoint</Application>
  <PresentationFormat>On-screen Show (16:9)</PresentationFormat>
  <Paragraphs>52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Varela Round</vt:lpstr>
      <vt:lpstr>Arial</vt:lpstr>
      <vt:lpstr>Shadows Into Light</vt:lpstr>
      <vt:lpstr>Trinculo template</vt:lpstr>
      <vt:lpstr>Leiomyoma</vt:lpstr>
      <vt:lpstr>Definisi</vt:lpstr>
      <vt:lpstr>Etiologi</vt:lpstr>
      <vt:lpstr>Faktor Risiko</vt:lpstr>
      <vt:lpstr>Epidemiologi</vt:lpstr>
      <vt:lpstr>Klasifikasi</vt:lpstr>
      <vt:lpstr>Gejala Klinis</vt:lpstr>
      <vt:lpstr>Diagnosis</vt:lpstr>
      <vt:lpstr>Prognosis</vt:lpstr>
      <vt:lpstr>Referensi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Leimyoma</dc:title>
  <dc:creator>Pramudya</dc:creator>
  <cp:lastModifiedBy>Microsoft account</cp:lastModifiedBy>
  <cp:revision>6</cp:revision>
  <dcterms:modified xsi:type="dcterms:W3CDTF">2021-06-16T12:41:33Z</dcterms:modified>
</cp:coreProperties>
</file>