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337" r:id="rId3"/>
    <p:sldId id="340" r:id="rId4"/>
    <p:sldId id="341" r:id="rId5"/>
    <p:sldId id="343" r:id="rId6"/>
    <p:sldId id="338" r:id="rId7"/>
    <p:sldId id="339" r:id="rId8"/>
    <p:sldId id="348" r:id="rId9"/>
    <p:sldId id="342" r:id="rId10"/>
    <p:sldId id="346" r:id="rId11"/>
    <p:sldId id="344" r:id="rId12"/>
    <p:sldId id="345" r:id="rId13"/>
    <p:sldId id="347" r:id="rId14"/>
    <p:sldId id="349" r:id="rId15"/>
    <p:sldId id="352" r:id="rId16"/>
    <p:sldId id="355" r:id="rId17"/>
    <p:sldId id="353" r:id="rId18"/>
    <p:sldId id="350" r:id="rId19"/>
    <p:sldId id="351" r:id="rId20"/>
    <p:sldId id="354" r:id="rId21"/>
  </p:sldIdLst>
  <p:sldSz cx="9144000" cy="5143500" type="screen16x9"/>
  <p:notesSz cx="6858000" cy="9144000"/>
  <p:embeddedFontLs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Fugaz One" pitchFamily="2" charset="0"/>
      <p:regular r:id="rId27"/>
    </p:embeddedFont>
    <p:embeddedFont>
      <p:font typeface="Roboto Medium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352C2D5-4366-4713-A1A3-AF450E7B7CAB}">
  <a:tblStyle styleId="{F352C2D5-4366-4713-A1A3-AF450E7B7C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7687" autoAdjust="0"/>
  </p:normalViewPr>
  <p:slideViewPr>
    <p:cSldViewPr>
      <p:cViewPr>
        <p:scale>
          <a:sx n="100" d="100"/>
          <a:sy n="100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781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Hormon</a:t>
            </a:r>
            <a:r>
              <a:rPr lang="en-ID" dirty="0" smtClean="0"/>
              <a:t> </a:t>
            </a:r>
            <a:r>
              <a:rPr lang="en-ID" dirty="0" err="1" smtClean="0"/>
              <a:t>estrogen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progesteron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berhubungan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dengan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pertumbuhan</a:t>
            </a:r>
            <a:r>
              <a:rPr lang="en-ID" baseline="0" dirty="0" smtClean="0"/>
              <a:t> fibroid. </a:t>
            </a:r>
            <a:r>
              <a:rPr lang="en-ID" baseline="0" dirty="0" err="1" smtClean="0"/>
              <a:t>Sehingga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bila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kadar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kedua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hormon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tersebut</a:t>
            </a:r>
            <a:r>
              <a:rPr lang="en-ID" baseline="0" dirty="0" smtClean="0"/>
              <a:t> </a:t>
            </a:r>
            <a:r>
              <a:rPr lang="en-ID" baseline="0" dirty="0" err="1" smtClean="0"/>
              <a:t>tinggi</a:t>
            </a:r>
            <a:r>
              <a:rPr lang="en-ID" baseline="0" dirty="0" smtClean="0"/>
              <a:t> , </a:t>
            </a:r>
            <a:r>
              <a:rPr lang="en-ID" baseline="0" dirty="0" err="1" smtClean="0"/>
              <a:t>risiko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berkembangnya</a:t>
            </a:r>
            <a:r>
              <a:rPr lang="en-ID" baseline="0" dirty="0" smtClean="0"/>
              <a:t> leiomyoma </a:t>
            </a:r>
            <a:r>
              <a:rPr lang="en-ID" baseline="0" dirty="0" err="1" smtClean="0"/>
              <a:t>akan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meningkat</a:t>
            </a:r>
            <a:r>
              <a:rPr lang="en-ID" baseline="0" dirty="0" smtClean="0"/>
              <a:t>. </a:t>
            </a:r>
          </a:p>
          <a:p>
            <a:r>
              <a:rPr lang="en-ID" dirty="0" err="1" smtClean="0"/>
              <a:t>Kenaikan</a:t>
            </a:r>
            <a:r>
              <a:rPr lang="en-ID" dirty="0" smtClean="0"/>
              <a:t> </a:t>
            </a:r>
            <a:r>
              <a:rPr lang="en-ID" dirty="0" err="1" smtClean="0"/>
              <a:t>hormon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saat</a:t>
            </a:r>
            <a:r>
              <a:rPr lang="en-ID" dirty="0" smtClean="0"/>
              <a:t> </a:t>
            </a:r>
            <a:r>
              <a:rPr lang="en-ID" dirty="0" err="1" smtClean="0"/>
              <a:t>laktasi</a:t>
            </a:r>
            <a:r>
              <a:rPr lang="en-ID" dirty="0" smtClean="0"/>
              <a:t>, </a:t>
            </a:r>
            <a:r>
              <a:rPr lang="en-ID" dirty="0" err="1" smtClean="0"/>
              <a:t>perimenopausal</a:t>
            </a:r>
            <a:r>
              <a:rPr lang="en-ID" dirty="0" smtClean="0"/>
              <a:t>,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individu</a:t>
            </a:r>
            <a:r>
              <a:rPr lang="en-ID" baseline="0" dirty="0" smtClean="0"/>
              <a:t> yang </a:t>
            </a:r>
            <a:r>
              <a:rPr lang="en-ID" baseline="0" dirty="0" err="1" smtClean="0"/>
              <a:t>hamil</a:t>
            </a:r>
            <a:r>
              <a:rPr lang="en-ID" baseline="0" dirty="0" smtClean="0"/>
              <a:t>.</a:t>
            </a:r>
          </a:p>
          <a:p>
            <a:r>
              <a:rPr lang="en-ID" baseline="0" dirty="0" err="1" smtClean="0"/>
              <a:t>Saat</a:t>
            </a:r>
            <a:r>
              <a:rPr lang="en-ID" baseline="0" dirty="0" smtClean="0"/>
              <a:t> menopause di mana </a:t>
            </a:r>
            <a:r>
              <a:rPr lang="en-ID" baseline="0" dirty="0" err="1" smtClean="0"/>
              <a:t>kadar</a:t>
            </a:r>
            <a:r>
              <a:rPr lang="en-ID" baseline="0" dirty="0" smtClean="0"/>
              <a:t> </a:t>
            </a:r>
            <a:r>
              <a:rPr lang="en-ID" baseline="0" dirty="0" err="1" smtClean="0"/>
              <a:t>estrogen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menurun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Genetik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RAS : </a:t>
            </a:r>
            <a:r>
              <a:rPr lang="en-ID" dirty="0" err="1" smtClean="0"/>
              <a:t>risiko</a:t>
            </a:r>
            <a:r>
              <a:rPr lang="en-ID" dirty="0" smtClean="0"/>
              <a:t> </a:t>
            </a:r>
            <a:r>
              <a:rPr lang="en-ID" dirty="0" err="1" smtClean="0"/>
              <a:t>kejadian</a:t>
            </a:r>
            <a:r>
              <a:rPr lang="en-ID" dirty="0" smtClean="0"/>
              <a:t> </a:t>
            </a:r>
            <a:r>
              <a:rPr lang="en-ID" dirty="0" err="1" smtClean="0"/>
              <a:t>tumor</a:t>
            </a:r>
            <a:r>
              <a:rPr lang="en-ID" dirty="0" smtClean="0"/>
              <a:t> </a:t>
            </a:r>
            <a:r>
              <a:rPr lang="en-ID" dirty="0" err="1" smtClean="0"/>
              <a:t>meningkat</a:t>
            </a:r>
            <a:r>
              <a:rPr lang="en-ID" baseline="0" dirty="0" smtClean="0"/>
              <a:t> 2,5 kali </a:t>
            </a:r>
            <a:r>
              <a:rPr lang="en-ID" baseline="0" dirty="0" err="1" smtClean="0"/>
              <a:t>lipat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pada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keturunan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pertama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pasien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mioma</a:t>
            </a:r>
            <a:r>
              <a:rPr lang="en-ID" baseline="0" dirty="0" smtClean="0"/>
              <a:t> uteri. </a:t>
            </a:r>
            <a:r>
              <a:rPr lang="en-ID" baseline="0" dirty="0" err="1" smtClean="0"/>
              <a:t>Ras</a:t>
            </a:r>
            <a:r>
              <a:rPr lang="en-ID" baseline="0" dirty="0" smtClean="0"/>
              <a:t> </a:t>
            </a:r>
            <a:r>
              <a:rPr lang="en-ID" baseline="0" dirty="0" err="1" smtClean="0"/>
              <a:t>Afrika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lebih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sering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mengalami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dengan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kasus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multipel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gejala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lebih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progresif</a:t>
            </a:r>
            <a:r>
              <a:rPr lang="en-ID" baseline="0" dirty="0" smtClean="0"/>
              <a:t>.</a:t>
            </a:r>
          </a:p>
          <a:p>
            <a:r>
              <a:rPr lang="en-ID" baseline="0" dirty="0" err="1" smtClean="0"/>
              <a:t>Usia</a:t>
            </a:r>
            <a:r>
              <a:rPr lang="en-ID" baseline="0" dirty="0" smtClean="0"/>
              <a:t> : </a:t>
            </a:r>
            <a:r>
              <a:rPr lang="en-ID" baseline="0" dirty="0" err="1" smtClean="0"/>
              <a:t>meningkat</a:t>
            </a:r>
            <a:r>
              <a:rPr lang="en-ID" baseline="0" dirty="0" smtClean="0"/>
              <a:t> di </a:t>
            </a:r>
            <a:r>
              <a:rPr lang="en-ID" baseline="0" dirty="0" err="1" smtClean="0"/>
              <a:t>atas</a:t>
            </a:r>
            <a:r>
              <a:rPr lang="en-ID" baseline="0" dirty="0" smtClean="0"/>
              <a:t> 30 </a:t>
            </a:r>
            <a:r>
              <a:rPr lang="en-ID" baseline="0" dirty="0" err="1" smtClean="0"/>
              <a:t>thn</a:t>
            </a:r>
            <a:r>
              <a:rPr lang="en-ID" baseline="0" dirty="0" smtClean="0"/>
              <a:t>.</a:t>
            </a:r>
          </a:p>
          <a:p>
            <a:r>
              <a:rPr lang="en-ID" baseline="0" dirty="0" smtClean="0"/>
              <a:t>Gaya </a:t>
            </a:r>
            <a:r>
              <a:rPr lang="en-ID" baseline="0" dirty="0" err="1" smtClean="0"/>
              <a:t>hidup</a:t>
            </a:r>
            <a:r>
              <a:rPr lang="en-ID" baseline="0" dirty="0" smtClean="0"/>
              <a:t> : sedentary lifestyle </a:t>
            </a:r>
            <a:r>
              <a:rPr lang="en-ID" baseline="0" dirty="0" smtClean="0">
                <a:sym typeface="Wingdings" panose="05000000000000000000" pitchFamily="2" charset="2"/>
              </a:rPr>
              <a:t> </a:t>
            </a:r>
            <a:r>
              <a:rPr lang="en-ID" baseline="0" dirty="0" err="1" smtClean="0">
                <a:sym typeface="Wingdings" panose="05000000000000000000" pitchFamily="2" charset="2"/>
              </a:rPr>
              <a:t>obesitas</a:t>
            </a:r>
            <a:r>
              <a:rPr lang="en-ID" baseline="0" dirty="0" smtClean="0">
                <a:sym typeface="Wingdings" panose="05000000000000000000" pitchFamily="2" charset="2"/>
              </a:rPr>
              <a:t>  </a:t>
            </a:r>
            <a:r>
              <a:rPr lang="en-ID" baseline="0" dirty="0" err="1" smtClean="0">
                <a:sym typeface="Wingdings" panose="05000000000000000000" pitchFamily="2" charset="2"/>
              </a:rPr>
              <a:t>disregulasi</a:t>
            </a:r>
            <a:r>
              <a:rPr lang="en-ID" baseline="0" dirty="0" smtClean="0">
                <a:sym typeface="Wingdings" panose="05000000000000000000" pitchFamily="2" charset="2"/>
              </a:rPr>
              <a:t> hormonal.</a:t>
            </a:r>
          </a:p>
          <a:p>
            <a:r>
              <a:rPr lang="en-ID" baseline="0" dirty="0" smtClean="0">
                <a:sym typeface="Wingdings" panose="05000000000000000000" pitchFamily="2" charset="2"/>
              </a:rPr>
              <a:t>Diet : </a:t>
            </a:r>
            <a:r>
              <a:rPr lang="en-ID" baseline="0" dirty="0" err="1" smtClean="0">
                <a:sym typeface="Wingdings" panose="05000000000000000000" pitchFamily="2" charset="2"/>
              </a:rPr>
              <a:t>Makanan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dengan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indeks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glikemik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tinggi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dan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tinggi</a:t>
            </a:r>
            <a:r>
              <a:rPr lang="en-ID" baseline="0" dirty="0" smtClean="0">
                <a:sym typeface="Wingdings" panose="05000000000000000000" pitchFamily="2" charset="2"/>
              </a:rPr>
              <a:t> as </a:t>
            </a:r>
            <a:r>
              <a:rPr lang="en-ID" baseline="0" dirty="0" err="1" smtClean="0">
                <a:sym typeface="Wingdings" panose="05000000000000000000" pitchFamily="2" charset="2"/>
              </a:rPr>
              <a:t>lemak</a:t>
            </a:r>
            <a:r>
              <a:rPr lang="en-ID" baseline="0" dirty="0" smtClean="0">
                <a:sym typeface="Wingdings" panose="05000000000000000000" pitchFamily="2" charset="2"/>
              </a:rPr>
              <a:t> omega-3 </a:t>
            </a:r>
            <a:r>
              <a:rPr lang="en-ID" baseline="0" dirty="0" err="1" smtClean="0">
                <a:sym typeface="Wingdings" panose="05000000000000000000" pitchFamily="2" charset="2"/>
              </a:rPr>
              <a:t>meningkatkan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kejadian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tumor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melalui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jalur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induksi</a:t>
            </a:r>
            <a:r>
              <a:rPr lang="en-ID" baseline="0" dirty="0" smtClean="0">
                <a:sym typeface="Wingdings" panose="05000000000000000000" pitchFamily="2" charset="2"/>
              </a:rPr>
              <a:t> hormonal </a:t>
            </a:r>
            <a:r>
              <a:rPr lang="en-ID" baseline="0" dirty="0" err="1" smtClean="0">
                <a:sym typeface="Wingdings" panose="05000000000000000000" pitchFamily="2" charset="2"/>
              </a:rPr>
              <a:t>akibat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penumpukan</a:t>
            </a:r>
            <a:r>
              <a:rPr lang="en-ID" baseline="0" dirty="0" smtClean="0">
                <a:sym typeface="Wingdings" panose="05000000000000000000" pitchFamily="2" charset="2"/>
              </a:rPr>
              <a:t> </a:t>
            </a:r>
            <a:r>
              <a:rPr lang="en-ID" baseline="0" dirty="0" err="1" smtClean="0">
                <a:sym typeface="Wingdings" panose="05000000000000000000" pitchFamily="2" charset="2"/>
              </a:rPr>
              <a:t>lemak</a:t>
            </a:r>
            <a:r>
              <a:rPr lang="en-ID" baseline="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ID" baseline="0" dirty="0" smtClean="0">
                <a:sym typeface="Wingdings" panose="05000000000000000000" pitchFamily="2" charset="2"/>
              </a:rPr>
              <a:t>Overweight : </a:t>
            </a:r>
            <a:r>
              <a:rPr lang="en-US" dirty="0" err="1" smtClean="0">
                <a:effectLst/>
                <a:latin typeface="Arial"/>
              </a:rPr>
              <a:t>Penumpukan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jaringan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lemak</a:t>
            </a:r>
            <a:r>
              <a:rPr lang="en-US" dirty="0" smtClean="0">
                <a:effectLst/>
                <a:latin typeface="Arial"/>
              </a:rPr>
              <a:t> &gt;30% juga </a:t>
            </a:r>
            <a:r>
              <a:rPr lang="en-US" dirty="0" err="1" smtClean="0">
                <a:effectLst/>
                <a:latin typeface="Arial"/>
              </a:rPr>
              <a:t>menjadi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pemicu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karena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peningkatan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konversi</a:t>
            </a:r>
            <a:r>
              <a:rPr lang="en-US" dirty="0" smtClean="0">
                <a:effectLst/>
                <a:latin typeface="Arial"/>
              </a:rPr>
              <a:t> androgen </a:t>
            </a:r>
            <a:r>
              <a:rPr lang="en-US" dirty="0" err="1" smtClean="0">
                <a:effectLst/>
                <a:latin typeface="Arial"/>
              </a:rPr>
              <a:t>menjadi</a:t>
            </a:r>
            <a:r>
              <a:rPr lang="en-US" dirty="0" smtClean="0">
                <a:effectLst/>
                <a:latin typeface="Arial"/>
              </a:rPr>
              <a:t> estrogen </a:t>
            </a:r>
            <a:r>
              <a:rPr lang="en-US" dirty="0" err="1" smtClean="0">
                <a:effectLst/>
                <a:latin typeface="Arial"/>
              </a:rPr>
              <a:t>dan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penurunan</a:t>
            </a:r>
            <a:r>
              <a:rPr lang="en-US" dirty="0" smtClean="0">
                <a:effectLst/>
                <a:latin typeface="Arial"/>
              </a:rPr>
              <a:t> sex hormone binding globulin (SHBG).</a:t>
            </a:r>
          </a:p>
          <a:p>
            <a:r>
              <a:rPr lang="en-US" dirty="0" smtClean="0">
                <a:effectLst/>
                <a:latin typeface="Arial"/>
              </a:rPr>
              <a:t>Menarche </a:t>
            </a:r>
            <a:r>
              <a:rPr lang="en-US" dirty="0" err="1" smtClean="0">
                <a:effectLst/>
                <a:latin typeface="Arial"/>
              </a:rPr>
              <a:t>dini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pada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usia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kurang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dari</a:t>
            </a:r>
            <a:r>
              <a:rPr lang="en-US" dirty="0" smtClean="0">
                <a:effectLst/>
                <a:latin typeface="Arial"/>
              </a:rPr>
              <a:t> 10 </a:t>
            </a:r>
            <a:r>
              <a:rPr lang="en-US" dirty="0" err="1" smtClean="0">
                <a:effectLst/>
                <a:latin typeface="Arial"/>
              </a:rPr>
              <a:t>tahun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dan</a:t>
            </a:r>
            <a:r>
              <a:rPr lang="en-US" dirty="0" smtClean="0">
                <a:effectLst/>
                <a:latin typeface="Arial"/>
              </a:rPr>
              <a:t> menopause </a:t>
            </a:r>
            <a:r>
              <a:rPr lang="en-US" dirty="0" err="1" smtClean="0">
                <a:effectLst/>
                <a:latin typeface="Arial"/>
              </a:rPr>
              <a:t>terlambat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akan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meningkatkan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risiko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mioma</a:t>
            </a:r>
            <a:r>
              <a:rPr lang="en-US" dirty="0" smtClean="0">
                <a:effectLst/>
                <a:latin typeface="Arial"/>
              </a:rPr>
              <a:t> uteri </a:t>
            </a:r>
            <a:r>
              <a:rPr lang="en-US" dirty="0" err="1" smtClean="0">
                <a:effectLst/>
                <a:latin typeface="Arial"/>
              </a:rPr>
              <a:t>akibat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sel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rahim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terus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terpapar</a:t>
            </a:r>
            <a:r>
              <a:rPr lang="en-US" dirty="0" smtClean="0">
                <a:effectLst/>
                <a:latin typeface="Arial"/>
              </a:rPr>
              <a:t> estrogen</a:t>
            </a:r>
          </a:p>
          <a:p>
            <a:r>
              <a:rPr lang="en-ID" dirty="0" err="1" smtClean="0">
                <a:effectLst/>
                <a:latin typeface="Arial"/>
              </a:rPr>
              <a:t>Nulipara</a:t>
            </a:r>
            <a:r>
              <a:rPr lang="en-ID" baseline="0" dirty="0" smtClean="0">
                <a:effectLst/>
                <a:latin typeface="Arial"/>
              </a:rPr>
              <a:t> : b</a:t>
            </a:r>
            <a:r>
              <a:rPr lang="en-US" dirty="0" err="1" smtClean="0">
                <a:effectLst/>
                <a:latin typeface="Arial"/>
              </a:rPr>
              <a:t>elum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pernah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hamil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berisiko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terkena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mioma</a:t>
            </a:r>
            <a:r>
              <a:rPr lang="en-US" dirty="0" smtClean="0">
                <a:effectLst/>
                <a:latin typeface="Arial"/>
              </a:rPr>
              <a:t> uteri; </a:t>
            </a:r>
            <a:r>
              <a:rPr lang="en-US" dirty="0" err="1" smtClean="0">
                <a:effectLst/>
                <a:latin typeface="Arial"/>
              </a:rPr>
              <a:t>dikaitkan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dengan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pengaruh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paparan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hormon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seks</a:t>
            </a:r>
            <a:r>
              <a:rPr lang="en-US" dirty="0" smtClean="0">
                <a:effectLst/>
                <a:latin typeface="Arial"/>
              </a:rPr>
              <a:t>, estrogen, </a:t>
            </a:r>
            <a:r>
              <a:rPr lang="en-US" dirty="0" err="1" smtClean="0">
                <a:effectLst/>
                <a:latin typeface="Arial"/>
              </a:rPr>
              <a:t>dan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progesteron</a:t>
            </a:r>
            <a:r>
              <a:rPr lang="en-US" dirty="0" smtClean="0">
                <a:effectLst/>
                <a:latin typeface="Arial"/>
              </a:rPr>
              <a:t>.</a:t>
            </a:r>
          </a:p>
          <a:p>
            <a:r>
              <a:rPr lang="en-ID" dirty="0" err="1" smtClean="0"/>
              <a:t>Kontrasepsi</a:t>
            </a:r>
            <a:r>
              <a:rPr lang="en-ID" dirty="0" smtClean="0"/>
              <a:t> hormonal </a:t>
            </a:r>
          </a:p>
          <a:p>
            <a:r>
              <a:rPr lang="en-ID" dirty="0" err="1" smtClean="0"/>
              <a:t>Komorbid</a:t>
            </a:r>
            <a:r>
              <a:rPr lang="en-ID" baseline="0" dirty="0" smtClean="0"/>
              <a:t> : HT, PCOS, DM </a:t>
            </a:r>
            <a:r>
              <a:rPr lang="en-ID" baseline="0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effectLst/>
                <a:latin typeface="Arial"/>
              </a:rPr>
              <a:t>Peningkatan</a:t>
            </a:r>
            <a:r>
              <a:rPr lang="en-US" dirty="0" smtClean="0">
                <a:effectLst/>
                <a:latin typeface="Arial"/>
              </a:rPr>
              <a:t> insulin </a:t>
            </a:r>
            <a:r>
              <a:rPr lang="en-US" dirty="0" err="1" smtClean="0">
                <a:effectLst/>
                <a:latin typeface="Arial"/>
              </a:rPr>
              <a:t>dan</a:t>
            </a:r>
            <a:r>
              <a:rPr lang="en-US" dirty="0" smtClean="0">
                <a:effectLst/>
                <a:latin typeface="Arial"/>
              </a:rPr>
              <a:t> IGF-I </a:t>
            </a:r>
            <a:r>
              <a:rPr lang="en-US" dirty="0" err="1" smtClean="0">
                <a:effectLst/>
                <a:latin typeface="Arial"/>
              </a:rPr>
              <a:t>serta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hiperandrogen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menjadi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faktor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pemicu</a:t>
            </a:r>
            <a:r>
              <a:rPr lang="en-US" dirty="0" smtClean="0">
                <a:effectLst/>
                <a:latin typeface="Arial"/>
              </a:rPr>
              <a:t> PCOS </a:t>
            </a:r>
            <a:r>
              <a:rPr lang="en-US" dirty="0" err="1" smtClean="0">
                <a:effectLst/>
                <a:latin typeface="Arial"/>
              </a:rPr>
              <a:t>dan</a:t>
            </a:r>
            <a:r>
              <a:rPr lang="en-US" dirty="0" smtClean="0">
                <a:effectLst/>
                <a:latin typeface="Arial"/>
              </a:rPr>
              <a:t> diabetes, </a:t>
            </a:r>
            <a:r>
              <a:rPr lang="en-US" dirty="0" err="1" smtClean="0">
                <a:effectLst/>
                <a:latin typeface="Arial"/>
              </a:rPr>
              <a:t>pada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hipertensi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terjadi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pelepasan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sitokin</a:t>
            </a:r>
            <a:r>
              <a:rPr lang="en-US" dirty="0" smtClean="0">
                <a:effectLst/>
                <a:latin typeface="Arial"/>
              </a:rPr>
              <a:t> yang </a:t>
            </a:r>
            <a:r>
              <a:rPr lang="en-US" dirty="0" err="1" smtClean="0">
                <a:effectLst/>
                <a:latin typeface="Arial"/>
              </a:rPr>
              <a:t>merangsang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proliferasi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jaringan</a:t>
            </a:r>
            <a:r>
              <a:rPr lang="en-US" dirty="0" smtClean="0">
                <a:effectLst/>
                <a:latin typeface="Arial"/>
              </a:rPr>
              <a:t> tumor.</a:t>
            </a:r>
          </a:p>
          <a:p>
            <a:r>
              <a:rPr lang="en-ID" dirty="0" err="1" smtClean="0">
                <a:effectLst/>
                <a:latin typeface="Arial"/>
              </a:rPr>
              <a:t>Iritasi</a:t>
            </a:r>
            <a:r>
              <a:rPr lang="en-ID" dirty="0" smtClean="0">
                <a:effectLst/>
                <a:latin typeface="Arial"/>
              </a:rPr>
              <a:t> : </a:t>
            </a:r>
            <a:r>
              <a:rPr lang="en-ID" dirty="0" err="1" smtClean="0">
                <a:effectLst/>
                <a:latin typeface="Arial"/>
              </a:rPr>
              <a:t>menginduksi</a:t>
            </a:r>
            <a:r>
              <a:rPr lang="en-ID" dirty="0" smtClean="0">
                <a:effectLst/>
                <a:latin typeface="Arial"/>
              </a:rPr>
              <a:t> growth factor.</a:t>
            </a:r>
          </a:p>
          <a:p>
            <a:r>
              <a:rPr lang="en-ID" dirty="0" err="1" smtClean="0">
                <a:effectLst/>
                <a:latin typeface="Arial"/>
              </a:rPr>
              <a:t>Stres</a:t>
            </a:r>
            <a:r>
              <a:rPr lang="en-ID" dirty="0" smtClean="0">
                <a:effectLst/>
                <a:latin typeface="Arial"/>
              </a:rPr>
              <a:t> : </a:t>
            </a:r>
            <a:r>
              <a:rPr lang="en-US" dirty="0" err="1" smtClean="0">
                <a:effectLst/>
                <a:latin typeface="Arial"/>
              </a:rPr>
              <a:t>pelepasan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kortisol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dan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perangsangan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hypothalamo</a:t>
            </a:r>
            <a:r>
              <a:rPr lang="en-US" dirty="0" smtClean="0">
                <a:effectLst/>
                <a:latin typeface="Arial"/>
              </a:rPr>
              <a:t>-pituitary-adrenal gland axis yang </a:t>
            </a:r>
            <a:r>
              <a:rPr lang="en-US" dirty="0" err="1" smtClean="0">
                <a:effectLst/>
                <a:latin typeface="Arial"/>
              </a:rPr>
              <a:t>akan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menyebabkan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peningkatan</a:t>
            </a:r>
            <a:r>
              <a:rPr lang="en-US" dirty="0" smtClean="0">
                <a:effectLst/>
                <a:latin typeface="Arial"/>
              </a:rPr>
              <a:t> estrogen </a:t>
            </a:r>
            <a:r>
              <a:rPr lang="en-US" dirty="0" err="1" smtClean="0">
                <a:effectLst/>
                <a:latin typeface="Arial"/>
              </a:rPr>
              <a:t>dan</a:t>
            </a:r>
            <a:r>
              <a:rPr lang="en-US" dirty="0" smtClean="0">
                <a:effectLst/>
                <a:latin typeface="Arial"/>
              </a:rPr>
              <a:t> </a:t>
            </a:r>
            <a:r>
              <a:rPr lang="en-US" dirty="0" err="1" smtClean="0">
                <a:effectLst/>
                <a:latin typeface="Arial"/>
              </a:rPr>
              <a:t>progesteron</a:t>
            </a:r>
            <a:r>
              <a:rPr lang="en-US" dirty="0" smtClean="0">
                <a:effectLst/>
                <a:latin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Mioma</a:t>
            </a:r>
            <a:r>
              <a:rPr lang="en-ID" dirty="0" smtClean="0"/>
              <a:t> </a:t>
            </a:r>
            <a:r>
              <a:rPr lang="en-ID" dirty="0" err="1" smtClean="0"/>
              <a:t>submukosum</a:t>
            </a:r>
            <a:r>
              <a:rPr lang="en-ID" dirty="0" smtClean="0"/>
              <a:t> </a:t>
            </a:r>
            <a:r>
              <a:rPr lang="en-ID" dirty="0" err="1" smtClean="0"/>
              <a:t>tumbuh</a:t>
            </a:r>
            <a:r>
              <a:rPr lang="en-ID" dirty="0" smtClean="0"/>
              <a:t> </a:t>
            </a:r>
            <a:r>
              <a:rPr lang="en-ID" dirty="0" err="1" smtClean="0"/>
              <a:t>bertangkai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polip</a:t>
            </a:r>
            <a:r>
              <a:rPr lang="en-ID" baseline="0" dirty="0" smtClean="0"/>
              <a:t>, </a:t>
            </a:r>
          </a:p>
          <a:p>
            <a:r>
              <a:rPr lang="en-ID" baseline="0" dirty="0" err="1" smtClean="0"/>
              <a:t>Mioma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subserosum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dapat</a:t>
            </a:r>
            <a:r>
              <a:rPr lang="en-ID" baseline="0" dirty="0" smtClean="0"/>
              <a:t> </a:t>
            </a:r>
            <a:r>
              <a:rPr lang="en-ID" baseline="0" dirty="0" err="1" smtClean="0"/>
              <a:t>tumbuh</a:t>
            </a:r>
            <a:r>
              <a:rPr lang="en-ID" baseline="0" dirty="0" smtClean="0"/>
              <a:t> di </a:t>
            </a:r>
            <a:r>
              <a:rPr lang="en-ID" baseline="0" dirty="0" err="1" smtClean="0"/>
              <a:t>antara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kedua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lapisan</a:t>
            </a:r>
            <a:r>
              <a:rPr lang="en-ID" baseline="0" dirty="0" smtClean="0"/>
              <a:t> ligamentum </a:t>
            </a:r>
            <a:r>
              <a:rPr lang="en-ID" baseline="0" dirty="0" err="1" smtClean="0"/>
              <a:t>latum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menjadi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mioma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uterii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intraligamenter</a:t>
            </a:r>
            <a:r>
              <a:rPr lang="en-ID" baseline="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4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tumor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berdiferensiasi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4 </a:t>
            </a:r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r>
              <a:rPr lang="en-ID" dirty="0" smtClean="0"/>
              <a:t>: </a:t>
            </a:r>
            <a:r>
              <a:rPr lang="en-ID" dirty="0" err="1" smtClean="0"/>
              <a:t>otot</a:t>
            </a:r>
            <a:r>
              <a:rPr lang="en-ID" dirty="0" smtClean="0"/>
              <a:t> polos, </a:t>
            </a:r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otot</a:t>
            </a:r>
            <a:r>
              <a:rPr lang="en-ID" dirty="0" smtClean="0"/>
              <a:t> polos </a:t>
            </a:r>
            <a:r>
              <a:rPr lang="en-ID" dirty="0" err="1" smtClean="0"/>
              <a:t>vaskular</a:t>
            </a:r>
            <a:r>
              <a:rPr lang="en-ID" dirty="0" smtClean="0"/>
              <a:t>, 2 </a:t>
            </a:r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fibroblas</a:t>
            </a:r>
            <a:r>
              <a:rPr lang="en-ID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2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1350" y="-25920"/>
            <a:ext cx="9206700" cy="5175300"/>
          </a:xfrm>
          <a:prstGeom prst="rect">
            <a:avLst/>
          </a:prstGeom>
          <a:solidFill>
            <a:schemeClr val="lt1">
              <a:alpha val="536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" name="Google Shape;10;p2"/>
          <p:cNvSpPr/>
          <p:nvPr/>
        </p:nvSpPr>
        <p:spPr>
          <a:xfrm>
            <a:off x="2008368" y="1094971"/>
            <a:ext cx="5482500" cy="31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07674" y="1005675"/>
            <a:ext cx="5518500" cy="3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93901" y="1496162"/>
            <a:ext cx="3556201" cy="1724700"/>
          </a:xfrm>
          <a:prstGeom prst="rect">
            <a:avLst/>
          </a:prstGeom>
          <a:ln>
            <a:noFill/>
          </a:ln>
          <a:effectLst>
            <a:outerShdw dist="38100" dir="21540000" algn="bl" rotWithShape="0">
              <a:schemeClr val="dk2">
                <a:alpha val="4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1" cy="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/>
          <p:nvPr/>
        </p:nvSpPr>
        <p:spPr>
          <a:xfrm>
            <a:off x="-39249" y="-31800"/>
            <a:ext cx="9206700" cy="5175300"/>
          </a:xfrm>
          <a:prstGeom prst="rect">
            <a:avLst/>
          </a:prstGeom>
          <a:solidFill>
            <a:schemeClr val="lt1">
              <a:alpha val="536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1"/>
          </p:nvPr>
        </p:nvSpPr>
        <p:spPr>
          <a:xfrm>
            <a:off x="1184252" y="2501456"/>
            <a:ext cx="1435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2"/>
          </p:nvPr>
        </p:nvSpPr>
        <p:spPr>
          <a:xfrm>
            <a:off x="6523225" y="2501456"/>
            <a:ext cx="1435801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3"/>
          </p:nvPr>
        </p:nvSpPr>
        <p:spPr>
          <a:xfrm>
            <a:off x="832202" y="2823413"/>
            <a:ext cx="2139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4"/>
          </p:nvPr>
        </p:nvSpPr>
        <p:spPr>
          <a:xfrm>
            <a:off x="6171325" y="2823413"/>
            <a:ext cx="21396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713250" y="361799"/>
            <a:ext cx="7717500" cy="6726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5"/>
          </p:nvPr>
        </p:nvSpPr>
        <p:spPr>
          <a:xfrm>
            <a:off x="3851400" y="2501456"/>
            <a:ext cx="1435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6"/>
          </p:nvPr>
        </p:nvSpPr>
        <p:spPr>
          <a:xfrm>
            <a:off x="3499350" y="2821613"/>
            <a:ext cx="21396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31350" y="-30117"/>
            <a:ext cx="9206700" cy="5175300"/>
          </a:xfrm>
          <a:prstGeom prst="rect">
            <a:avLst/>
          </a:prstGeom>
          <a:solidFill>
            <a:schemeClr val="lt1">
              <a:alpha val="536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815650" y="-30125"/>
            <a:ext cx="5518500" cy="51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420252" y="1348942"/>
            <a:ext cx="43035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986000" y="2576558"/>
            <a:ext cx="51720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chemeClr val="lt1">
              <a:alpha val="536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971800"/>
            <a:ext cx="9144000" cy="395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13250" y="1305637"/>
            <a:ext cx="7717500" cy="32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chemeClr val="lt1">
              <a:alpha val="536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289148" y="2470450"/>
            <a:ext cx="18195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4958846" y="2470457"/>
            <a:ext cx="1819801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2127901" y="2864550"/>
            <a:ext cx="2142000" cy="9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4797750" y="2864550"/>
            <a:ext cx="21420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360193"/>
            <a:ext cx="7717500" cy="6576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chemeClr val="lt1">
              <a:alpha val="536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6252" y="360958"/>
            <a:ext cx="7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chemeClr val="lt1">
              <a:alpha val="536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0" y="1290400"/>
            <a:ext cx="9144000" cy="32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19550" y="364925"/>
            <a:ext cx="77049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713225" y="1665875"/>
            <a:ext cx="7736700" cy="25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2120850" y="-75300"/>
            <a:ext cx="4902300" cy="52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711925" y="2178396"/>
            <a:ext cx="37233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549402" y="2834179"/>
            <a:ext cx="4045200" cy="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2" hasCustomPrompt="1"/>
          </p:nvPr>
        </p:nvSpPr>
        <p:spPr>
          <a:xfrm>
            <a:off x="2098050" y="1202783"/>
            <a:ext cx="4947900" cy="104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1" y="0"/>
            <a:ext cx="9206700" cy="5175300"/>
          </a:xfrm>
          <a:prstGeom prst="rect">
            <a:avLst/>
          </a:prstGeom>
          <a:solidFill>
            <a:schemeClr val="lt1">
              <a:alpha val="61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709352" y="361091"/>
            <a:ext cx="772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1" y="0"/>
            <a:ext cx="9206700" cy="5175300"/>
          </a:xfrm>
          <a:prstGeom prst="rect">
            <a:avLst/>
          </a:prstGeom>
          <a:solidFill>
            <a:schemeClr val="lt1">
              <a:alpha val="536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12050" y="360890"/>
            <a:ext cx="771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412" y="384155"/>
            <a:ext cx="7832700" cy="572700"/>
          </a:xfrm>
          <a:prstGeom prst="rect">
            <a:avLst/>
          </a:prstGeom>
          <a:noFill/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3117" y="1152475"/>
            <a:ext cx="783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66" r:id="rId8"/>
    <p:sldLayoutId id="2147483667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pos="2880">
          <p15:clr>
            <a:srgbClr val="EA4335"/>
          </p15:clr>
        </p15:guide>
        <p15:guide id="7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ctrTitle"/>
          </p:nvPr>
        </p:nvSpPr>
        <p:spPr>
          <a:xfrm>
            <a:off x="2793901" y="1496162"/>
            <a:ext cx="3556201" cy="17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Mioma Uteri</a:t>
            </a:r>
            <a:endParaRPr dirty="0"/>
          </a:p>
        </p:txBody>
      </p:sp>
      <p:sp>
        <p:nvSpPr>
          <p:cNvPr id="194" name="Google Shape;194;p30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1" cy="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Widya Chandra Wulandari - 1810211070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TANDA DAN GEJALA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 algn="just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Wingdings" panose="05000000000000000000" pitchFamily="2" charset="2"/>
              <a:buChar char="Ø"/>
            </a:pPr>
            <a:r>
              <a:rPr lang="en-ID" dirty="0" err="1" smtClean="0"/>
              <a:t>Perdarahan</a:t>
            </a:r>
            <a:r>
              <a:rPr lang="en-ID" dirty="0" smtClean="0"/>
              <a:t> uterus abnormal</a:t>
            </a:r>
          </a:p>
          <a:p>
            <a:pPr marL="469900" indent="-342900" algn="just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Wingdings" panose="05000000000000000000" pitchFamily="2" charset="2"/>
              <a:buChar char="Ø"/>
            </a:pPr>
            <a:r>
              <a:rPr lang="en-ID" dirty="0" err="1" smtClean="0"/>
              <a:t>Nyeri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akibat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oklusi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pembuluh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darah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infeksi</a:t>
            </a:r>
            <a:r>
              <a:rPr lang="en-ID" dirty="0" smtClean="0">
                <a:sym typeface="Wingdings" panose="05000000000000000000" pitchFamily="2" charset="2"/>
              </a:rPr>
              <a:t>, torsi </a:t>
            </a:r>
            <a:r>
              <a:rPr lang="en-ID" dirty="0" err="1" smtClean="0">
                <a:sym typeface="Wingdings" panose="05000000000000000000" pitchFamily="2" charset="2"/>
              </a:rPr>
              <a:t>tangkai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mioma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atau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kontraksi</a:t>
            </a:r>
            <a:r>
              <a:rPr lang="en-ID" dirty="0" smtClean="0">
                <a:sym typeface="Wingdings" panose="05000000000000000000" pitchFamily="2" charset="2"/>
              </a:rPr>
              <a:t> uterus </a:t>
            </a:r>
            <a:r>
              <a:rPr lang="en-ID" dirty="0" err="1" smtClean="0">
                <a:sym typeface="Wingdings" panose="05000000000000000000" pitchFamily="2" charset="2"/>
              </a:rPr>
              <a:t>sebagai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upaya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mengeluarkan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mioma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dari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kavum</a:t>
            </a:r>
            <a:r>
              <a:rPr lang="en-ID" dirty="0" smtClean="0">
                <a:sym typeface="Wingdings" panose="05000000000000000000" pitchFamily="2" charset="2"/>
              </a:rPr>
              <a:t> uteri.</a:t>
            </a:r>
          </a:p>
          <a:p>
            <a:pPr marL="469900" indent="-342900" algn="just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Wingdings" panose="05000000000000000000" pitchFamily="2" charset="2"/>
              <a:buChar char="Ø"/>
            </a:pPr>
            <a:r>
              <a:rPr lang="en-ID" dirty="0" err="1" smtClean="0">
                <a:sym typeface="Wingdings" panose="05000000000000000000" pitchFamily="2" charset="2"/>
              </a:rPr>
              <a:t>Gejala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efek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penekanan</a:t>
            </a:r>
            <a:r>
              <a:rPr lang="en-ID" dirty="0" smtClean="0">
                <a:sym typeface="Wingdings" panose="05000000000000000000" pitchFamily="2" charset="2"/>
              </a:rPr>
              <a:t>  </a:t>
            </a:r>
            <a:r>
              <a:rPr lang="en-ID" dirty="0" err="1" smtClean="0">
                <a:sym typeface="Wingdings" panose="05000000000000000000" pitchFamily="2" charset="2"/>
              </a:rPr>
              <a:t>pada</a:t>
            </a:r>
            <a:r>
              <a:rPr lang="en-ID" dirty="0" smtClean="0">
                <a:sym typeface="Wingdings" panose="05000000000000000000" pitchFamily="2" charset="2"/>
              </a:rPr>
              <a:t> ureter, </a:t>
            </a:r>
            <a:r>
              <a:rPr lang="en-ID" dirty="0" err="1" smtClean="0">
                <a:sym typeface="Wingdings" panose="05000000000000000000" pitchFamily="2" charset="2"/>
              </a:rPr>
              <a:t>kandung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kemih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dan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rektum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DIAGNOSIS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sz="2000" b="1" dirty="0" smtClean="0"/>
              <a:t>ANAMNESIS:</a:t>
            </a:r>
          </a:p>
          <a:p>
            <a:pPr marL="450850" indent="-3238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ID" sz="2000" dirty="0" err="1" smtClean="0"/>
              <a:t>Haid</a:t>
            </a:r>
            <a:r>
              <a:rPr lang="en-ID" sz="2000" dirty="0" smtClean="0"/>
              <a:t> </a:t>
            </a:r>
            <a:r>
              <a:rPr lang="en-ID" sz="2000" dirty="0" err="1" smtClean="0"/>
              <a:t>memanjang</a:t>
            </a:r>
            <a:r>
              <a:rPr lang="en-ID" sz="2000" dirty="0" smtClean="0"/>
              <a:t>, </a:t>
            </a:r>
            <a:r>
              <a:rPr lang="en-ID" sz="2000" dirty="0" err="1" smtClean="0"/>
              <a:t>perdarahan</a:t>
            </a:r>
            <a:r>
              <a:rPr lang="en-ID" sz="2000" dirty="0" smtClean="0"/>
              <a:t> vagina di </a:t>
            </a:r>
            <a:r>
              <a:rPr lang="en-ID" sz="2000" dirty="0" err="1" smtClean="0"/>
              <a:t>luar</a:t>
            </a:r>
            <a:r>
              <a:rPr lang="en-ID" sz="2000" dirty="0" smtClean="0"/>
              <a:t> </a:t>
            </a:r>
            <a:r>
              <a:rPr lang="en-ID" sz="2000" dirty="0" err="1" smtClean="0"/>
              <a:t>siklus</a:t>
            </a:r>
            <a:r>
              <a:rPr lang="en-ID" sz="2000" dirty="0" smtClean="0"/>
              <a:t> </a:t>
            </a:r>
            <a:r>
              <a:rPr lang="en-ID" sz="2000" dirty="0" err="1" smtClean="0"/>
              <a:t>haid</a:t>
            </a:r>
            <a:r>
              <a:rPr lang="en-ID" sz="2000" dirty="0" smtClean="0"/>
              <a:t> (</a:t>
            </a:r>
            <a:r>
              <a:rPr lang="en-ID" sz="2000" dirty="0" err="1" smtClean="0"/>
              <a:t>mioma</a:t>
            </a:r>
            <a:r>
              <a:rPr lang="en-ID" sz="2000" dirty="0" smtClean="0"/>
              <a:t> </a:t>
            </a:r>
            <a:r>
              <a:rPr lang="en-ID" sz="2000" dirty="0" err="1" smtClean="0"/>
              <a:t>submukosa</a:t>
            </a:r>
            <a:r>
              <a:rPr lang="en-ID" sz="2000" dirty="0" smtClean="0"/>
              <a:t> </a:t>
            </a:r>
            <a:r>
              <a:rPr lang="en-ID" sz="2000" dirty="0" smtClean="0">
                <a:sym typeface="Wingdings" panose="05000000000000000000" pitchFamily="2" charset="2"/>
              </a:rPr>
              <a:t> </a:t>
            </a:r>
            <a:r>
              <a:rPr lang="en-ID" sz="2000" dirty="0" err="1" smtClean="0">
                <a:sym typeface="Wingdings" panose="05000000000000000000" pitchFamily="2" charset="2"/>
              </a:rPr>
              <a:t>lebih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berat</a:t>
            </a:r>
            <a:r>
              <a:rPr lang="en-ID" sz="2000" dirty="0" smtClean="0">
                <a:sym typeface="Wingdings" panose="05000000000000000000" pitchFamily="2" charset="2"/>
              </a:rPr>
              <a:t>), </a:t>
            </a:r>
          </a:p>
          <a:p>
            <a:pPr marL="469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ID" sz="2000" dirty="0" err="1" smtClean="0">
                <a:sym typeface="Wingdings" panose="05000000000000000000" pitchFamily="2" charset="2"/>
              </a:rPr>
              <a:t>Nyeri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perut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dan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pinggang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bawah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saat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menstruasi</a:t>
            </a:r>
            <a:r>
              <a:rPr lang="en-ID" sz="2000" dirty="0" smtClean="0">
                <a:sym typeface="Wingdings" panose="05000000000000000000" pitchFamily="2" charset="2"/>
              </a:rPr>
              <a:t>, </a:t>
            </a:r>
          </a:p>
          <a:p>
            <a:pPr marL="469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ID" sz="2000" dirty="0" err="1" smtClean="0">
                <a:sym typeface="Wingdings" panose="05000000000000000000" pitchFamily="2" charset="2"/>
              </a:rPr>
              <a:t>Sensasi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kenyang</a:t>
            </a:r>
            <a:r>
              <a:rPr lang="en-ID" sz="2000" dirty="0" smtClean="0">
                <a:sym typeface="Wingdings" panose="05000000000000000000" pitchFamily="2" charset="2"/>
              </a:rPr>
              <a:t>, </a:t>
            </a:r>
          </a:p>
          <a:p>
            <a:pPr marL="469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ID" sz="2000" dirty="0" err="1" smtClean="0">
                <a:sym typeface="Wingdings" panose="05000000000000000000" pitchFamily="2" charset="2"/>
              </a:rPr>
              <a:t>Sering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berkemih</a:t>
            </a:r>
            <a:r>
              <a:rPr lang="en-ID" sz="2000" dirty="0" smtClean="0">
                <a:sym typeface="Wingdings" panose="05000000000000000000" pitchFamily="2" charset="2"/>
              </a:rPr>
              <a:t>,  </a:t>
            </a:r>
          </a:p>
          <a:p>
            <a:pPr marL="469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ID" sz="2000" dirty="0" err="1" smtClean="0">
                <a:sym typeface="Wingdings" panose="05000000000000000000" pitchFamily="2" charset="2"/>
              </a:rPr>
              <a:t>Sembelit</a:t>
            </a:r>
            <a:r>
              <a:rPr lang="en-ID" sz="2000" dirty="0" smtClean="0">
                <a:sym typeface="Wingdings" panose="05000000000000000000" pitchFamily="2" charset="2"/>
              </a:rPr>
              <a:t>, </a:t>
            </a:r>
            <a:r>
              <a:rPr lang="en-ID" sz="2000" dirty="0" err="1" smtClean="0">
                <a:sym typeface="Wingdings" panose="05000000000000000000" pitchFamily="2" charset="2"/>
              </a:rPr>
              <a:t>dan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</a:p>
          <a:p>
            <a:pPr marL="469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ID" sz="2000" dirty="0" err="1" smtClean="0">
                <a:sym typeface="Wingdings" panose="05000000000000000000" pitchFamily="2" charset="2"/>
              </a:rPr>
              <a:t>Dispareunia</a:t>
            </a:r>
            <a:r>
              <a:rPr lang="en-ID" sz="2000" dirty="0" smtClean="0">
                <a:sym typeface="Wingdings" panose="05000000000000000000" pitchFamily="2" charset="2"/>
              </a:rPr>
              <a:t>. </a:t>
            </a:r>
          </a:p>
          <a:p>
            <a:pPr marL="469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ID" sz="2000" dirty="0" err="1" smtClean="0">
                <a:sym typeface="Wingdings" panose="05000000000000000000" pitchFamily="2" charset="2"/>
              </a:rPr>
              <a:t>Keluhan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penting</a:t>
            </a:r>
            <a:r>
              <a:rPr lang="en-ID" sz="2000" dirty="0" smtClean="0">
                <a:sym typeface="Wingdings" panose="05000000000000000000" pitchFamily="2" charset="2"/>
              </a:rPr>
              <a:t>  </a:t>
            </a:r>
            <a:r>
              <a:rPr lang="en-ID" sz="2000" dirty="0" err="1" smtClean="0">
                <a:sym typeface="Wingdings" panose="05000000000000000000" pitchFamily="2" charset="2"/>
              </a:rPr>
              <a:t>sering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abortus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spontan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atau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sulit</a:t>
            </a:r>
            <a:r>
              <a:rPr lang="en-ID" sz="2000" dirty="0" smtClean="0">
                <a:sym typeface="Wingdings" panose="05000000000000000000" pitchFamily="2" charset="2"/>
              </a:rPr>
              <a:t> </a:t>
            </a:r>
            <a:r>
              <a:rPr lang="en-ID" sz="2000" dirty="0" err="1" smtClean="0">
                <a:sym typeface="Wingdings" panose="05000000000000000000" pitchFamily="2" charset="2"/>
              </a:rPr>
              <a:t>hamil</a:t>
            </a:r>
            <a:r>
              <a:rPr lang="en-ID" sz="2000" dirty="0" smtClean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93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1785" y="123478"/>
            <a:ext cx="8304671" cy="48245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D" sz="1400" b="1" dirty="0" smtClean="0">
                <a:solidFill>
                  <a:sysClr val="windowText" lastClr="000000"/>
                </a:solidFill>
              </a:rPr>
              <a:t>PEMERIKSAAN FISIK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400" dirty="0" err="1" smtClean="0">
                <a:solidFill>
                  <a:sysClr val="windowText" lastClr="000000"/>
                </a:solidFill>
              </a:rPr>
              <a:t>Tanda</a:t>
            </a:r>
            <a:r>
              <a:rPr lang="en-ID" sz="1400" dirty="0" smtClean="0">
                <a:solidFill>
                  <a:sysClr val="windowText" lastClr="000000"/>
                </a:solidFill>
              </a:rPr>
              <a:t> – </a:t>
            </a:r>
            <a:r>
              <a:rPr lang="en-ID" sz="1400" dirty="0" err="1" smtClean="0">
                <a:solidFill>
                  <a:sysClr val="windowText" lastClr="000000"/>
                </a:solidFill>
              </a:rPr>
              <a:t>tanda</a:t>
            </a:r>
            <a:r>
              <a:rPr lang="en-ID" sz="1400" dirty="0" smtClean="0">
                <a:solidFill>
                  <a:sysClr val="windowText" lastClr="000000"/>
                </a:solidFill>
              </a:rPr>
              <a:t> </a:t>
            </a:r>
            <a:r>
              <a:rPr lang="en-ID" sz="1400" dirty="0" err="1" smtClean="0">
                <a:solidFill>
                  <a:sysClr val="windowText" lastClr="000000"/>
                </a:solidFill>
              </a:rPr>
              <a:t>anemia</a:t>
            </a:r>
            <a:r>
              <a:rPr lang="en-ID" sz="1400" dirty="0" smtClean="0">
                <a:solidFill>
                  <a:sysClr val="windowText" lastClr="00000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400" dirty="0" err="1" smtClean="0">
                <a:solidFill>
                  <a:sysClr val="windowText" lastClr="000000"/>
                </a:solidFill>
              </a:rPr>
              <a:t>Pembesaran</a:t>
            </a:r>
            <a:r>
              <a:rPr lang="en-ID" sz="1400" dirty="0" smtClean="0">
                <a:solidFill>
                  <a:sysClr val="windowText" lastClr="000000"/>
                </a:solidFill>
              </a:rPr>
              <a:t> </a:t>
            </a:r>
            <a:r>
              <a:rPr lang="en-ID" sz="1400" dirty="0" err="1" smtClean="0">
                <a:solidFill>
                  <a:sysClr val="windowText" lastClr="000000"/>
                </a:solidFill>
              </a:rPr>
              <a:t>perut</a:t>
            </a:r>
            <a:r>
              <a:rPr lang="en-ID" sz="1400" dirty="0" smtClean="0">
                <a:solidFill>
                  <a:sysClr val="windowText" lastClr="00000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ysClr val="windowText" lastClr="000000"/>
                </a:solidFill>
              </a:rPr>
              <a:t>Px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Abdomen :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Teraba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massa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di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daerah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dirty="0">
                <a:solidFill>
                  <a:sysClr val="windowText" lastClr="000000"/>
                </a:solidFill>
              </a:rPr>
              <a:t>pubis </a:t>
            </a:r>
            <a:r>
              <a:rPr lang="en-US" sz="1400" dirty="0" err="1">
                <a:solidFill>
                  <a:sysClr val="windowText" lastClr="000000"/>
                </a:solidFill>
              </a:rPr>
              <a:t>atau</a:t>
            </a:r>
            <a:r>
              <a:rPr lang="en-US" sz="1400" dirty="0">
                <a:solidFill>
                  <a:sysClr val="windowText" lastClr="000000"/>
                </a:solidFill>
              </a:rPr>
              <a:t> abdomen </a:t>
            </a:r>
            <a:r>
              <a:rPr lang="en-US" sz="1400" dirty="0" err="1">
                <a:solidFill>
                  <a:sysClr val="windowText" lastClr="000000"/>
                </a:solidFill>
              </a:rPr>
              <a:t>bagian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bawah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dengan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konsistensi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kenyal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lang="en-US" sz="1400" dirty="0" err="1">
                <a:solidFill>
                  <a:sysClr val="windowText" lastClr="000000"/>
                </a:solidFill>
              </a:rPr>
              <a:t>bulat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lang="en-US" sz="1400" dirty="0" err="1">
                <a:solidFill>
                  <a:sysClr val="windowText" lastClr="000000"/>
                </a:solidFill>
              </a:rPr>
              <a:t>berbatas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tegas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lang="en-US" sz="1400" dirty="0" err="1">
                <a:solidFill>
                  <a:sysClr val="windowText" lastClr="000000"/>
                </a:solidFill>
              </a:rPr>
              <a:t>sering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berbenjol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atau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bertangkai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lang="en-US" sz="1400" dirty="0" err="1">
                <a:solidFill>
                  <a:sysClr val="windowText" lastClr="000000"/>
                </a:solidFill>
              </a:rPr>
              <a:t>mudah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digerakan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lang="en-US" sz="1400" dirty="0" err="1">
                <a:solidFill>
                  <a:sysClr val="windowText" lastClr="000000"/>
                </a:solidFill>
              </a:rPr>
              <a:t>tidak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nyeri</a:t>
            </a:r>
            <a:r>
              <a:rPr lang="en-US" sz="1400" dirty="0" smtClean="0">
                <a:solidFill>
                  <a:sysClr val="windowText" lastClr="00000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ysClr val="windowText" lastClr="000000"/>
                </a:solidFill>
              </a:rPr>
              <a:t>Pemeriksaan</a:t>
            </a:r>
            <a:r>
              <a:rPr lang="en-US" sz="1400" dirty="0">
                <a:solidFill>
                  <a:sysClr val="windowText" lastClr="000000"/>
                </a:solidFill>
              </a:rPr>
              <a:t> bimanual : </a:t>
            </a:r>
            <a:r>
              <a:rPr lang="en-US" sz="1400" dirty="0" err="1">
                <a:solidFill>
                  <a:sysClr val="windowText" lastClr="000000"/>
                </a:solidFill>
              </a:rPr>
              <a:t>didapatkan</a:t>
            </a:r>
            <a:r>
              <a:rPr lang="en-US" sz="1400" dirty="0">
                <a:solidFill>
                  <a:sysClr val="windowText" lastClr="000000"/>
                </a:solidFill>
              </a:rPr>
              <a:t> tumor </a:t>
            </a:r>
            <a:r>
              <a:rPr lang="en-US" sz="1400" dirty="0" err="1">
                <a:solidFill>
                  <a:sysClr val="windowText" lastClr="000000"/>
                </a:solidFill>
              </a:rPr>
              <a:t>tersebut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menyatu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atau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berhubungan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dengan</a:t>
            </a:r>
            <a:r>
              <a:rPr lang="en-US" sz="1400" dirty="0">
                <a:solidFill>
                  <a:sysClr val="windowText" lastClr="000000"/>
                </a:solidFill>
              </a:rPr>
              <a:t> uterus, </a:t>
            </a:r>
            <a:r>
              <a:rPr lang="en-US" sz="1400" dirty="0" err="1">
                <a:solidFill>
                  <a:sysClr val="windowText" lastClr="000000"/>
                </a:solidFill>
              </a:rPr>
              <a:t>ikut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bergerak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pada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pergerakan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serviks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ID" sz="14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ID" sz="1400" dirty="0" smtClean="0">
              <a:solidFill>
                <a:sysClr val="windowText" lastClr="000000"/>
              </a:solidFill>
            </a:endParaRPr>
          </a:p>
          <a:p>
            <a:pPr marL="12700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n-ID" sz="1400" b="1" dirty="0" smtClean="0">
                <a:solidFill>
                  <a:sysClr val="windowText" lastClr="000000"/>
                </a:solidFill>
              </a:rPr>
              <a:t>PEMERIKSAAN PENUNJANG</a:t>
            </a:r>
          </a:p>
          <a:p>
            <a:pPr marL="412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400" dirty="0" smtClean="0">
                <a:solidFill>
                  <a:sysClr val="windowText" lastClr="000000"/>
                </a:solidFill>
              </a:rPr>
              <a:t>USG </a:t>
            </a:r>
            <a:endParaRPr lang="en-ID" sz="14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412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4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Lab </a:t>
            </a:r>
            <a:r>
              <a:rPr lang="en-ID" sz="14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darah</a:t>
            </a:r>
            <a:r>
              <a:rPr lang="en-ID" sz="14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</a:p>
          <a:p>
            <a:pPr marL="412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4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Biopsi</a:t>
            </a:r>
            <a:endParaRPr lang="en-ID" sz="140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412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4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MRI</a:t>
            </a:r>
          </a:p>
          <a:p>
            <a:pPr marL="412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4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Tes</a:t>
            </a:r>
            <a:r>
              <a:rPr lang="en-ID" sz="14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ID" sz="1400" dirty="0" err="1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Kehamilan</a:t>
            </a:r>
            <a:r>
              <a:rPr lang="en-ID" sz="14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0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51521" y="123478"/>
            <a:ext cx="2282853" cy="389332"/>
          </a:xfrm>
        </p:spPr>
        <p:txBody>
          <a:bodyPr/>
          <a:lstStyle/>
          <a:p>
            <a:r>
              <a:rPr lang="en-ID" dirty="0" err="1" smtClean="0"/>
              <a:t>Histopatologi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23478"/>
            <a:ext cx="2761762" cy="37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542"/>
            <a:ext cx="354632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011910"/>
            <a:ext cx="288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55" y="4299942"/>
            <a:ext cx="2838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71435"/>
            <a:ext cx="2808313" cy="225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7" y="267494"/>
            <a:ext cx="1819500" cy="330300"/>
          </a:xfrm>
        </p:spPr>
        <p:txBody>
          <a:bodyPr/>
          <a:lstStyle/>
          <a:p>
            <a:r>
              <a:rPr lang="en-ID" dirty="0" smtClean="0"/>
              <a:t>USG</a:t>
            </a:r>
            <a:endParaRPr lang="en-US" dirty="0"/>
          </a:p>
        </p:txBody>
      </p:sp>
      <p:pic>
        <p:nvPicPr>
          <p:cNvPr id="5122" name="Picture 2" descr="Download Gambar Usg Mioma Uteri Images – PB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14" y="411510"/>
            <a:ext cx="28212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b II-myoma Uteri New - [DOC Document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96" y="2931790"/>
            <a:ext cx="2880320" cy="19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K 3 L 2 Small myoma | Ultrasound, Ultrasound technician, Medical ultras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0767"/>
            <a:ext cx="3899109" cy="28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5147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 smtClean="0"/>
              <a:t>Mioma</a:t>
            </a:r>
            <a:r>
              <a:rPr lang="en-ID" dirty="0" smtClean="0"/>
              <a:t> intramural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262401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 smtClean="0"/>
              <a:t>Mioma</a:t>
            </a:r>
            <a:r>
              <a:rPr lang="en-ID" dirty="0" smtClean="0"/>
              <a:t> </a:t>
            </a:r>
            <a:r>
              <a:rPr lang="en-ID" dirty="0" err="1" smtClean="0"/>
              <a:t>submukosa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 smtClean="0"/>
              <a:t>Pengaruh</a:t>
            </a:r>
            <a:r>
              <a:rPr lang="en-ID" sz="2400" dirty="0" smtClean="0"/>
              <a:t> </a:t>
            </a:r>
            <a:r>
              <a:rPr lang="en-ID" sz="2400" dirty="0" err="1" smtClean="0"/>
              <a:t>Mioma</a:t>
            </a:r>
            <a:r>
              <a:rPr lang="en-ID" sz="2400" dirty="0" smtClean="0"/>
              <a:t> </a:t>
            </a:r>
            <a:r>
              <a:rPr lang="en-ID" sz="2400" dirty="0" err="1" smtClean="0"/>
              <a:t>pada</a:t>
            </a:r>
            <a:r>
              <a:rPr lang="en-ID" sz="2400" dirty="0" smtClean="0"/>
              <a:t> </a:t>
            </a:r>
            <a:r>
              <a:rPr lang="en-ID" sz="2400" dirty="0" err="1" smtClean="0"/>
              <a:t>Kehamilan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Persalinan</a:t>
            </a:r>
            <a:endParaRPr lang="en-U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600" dirty="0" err="1" smtClean="0"/>
              <a:t>Mengurangi</a:t>
            </a:r>
            <a:r>
              <a:rPr lang="en-ID" sz="1600" dirty="0" smtClean="0"/>
              <a:t> </a:t>
            </a:r>
            <a:r>
              <a:rPr lang="en-ID" sz="1600" dirty="0" err="1" smtClean="0"/>
              <a:t>kemungkinan</a:t>
            </a:r>
            <a:r>
              <a:rPr lang="en-ID" sz="1600" dirty="0" smtClean="0"/>
              <a:t> </a:t>
            </a:r>
            <a:r>
              <a:rPr lang="en-ID" sz="1600" dirty="0" err="1" smtClean="0"/>
              <a:t>perempuan</a:t>
            </a:r>
            <a:r>
              <a:rPr lang="en-ID" sz="1600" dirty="0" smtClean="0"/>
              <a:t> </a:t>
            </a:r>
            <a:r>
              <a:rPr lang="en-ID" sz="1600" dirty="0" err="1" smtClean="0"/>
              <a:t>menjadi</a:t>
            </a:r>
            <a:r>
              <a:rPr lang="en-ID" sz="1600" dirty="0" smtClean="0"/>
              <a:t> </a:t>
            </a:r>
            <a:r>
              <a:rPr lang="en-ID" sz="1600" dirty="0" err="1" smtClean="0"/>
              <a:t>hamil</a:t>
            </a:r>
            <a:r>
              <a:rPr lang="en-ID" sz="1600" dirty="0" smtClean="0"/>
              <a:t>, </a:t>
            </a:r>
            <a:r>
              <a:rPr lang="en-ID" sz="1600" dirty="0" err="1" smtClean="0"/>
              <a:t>terutama</a:t>
            </a:r>
            <a:r>
              <a:rPr lang="en-ID" sz="1600" dirty="0" smtClean="0"/>
              <a:t> </a:t>
            </a:r>
            <a:r>
              <a:rPr lang="en-ID" sz="1600" dirty="0" err="1" smtClean="0"/>
              <a:t>pada</a:t>
            </a:r>
            <a:r>
              <a:rPr lang="en-ID" sz="1600" dirty="0" smtClean="0"/>
              <a:t> </a:t>
            </a:r>
            <a:r>
              <a:rPr lang="en-ID" sz="1600" dirty="0" err="1" smtClean="0"/>
              <a:t>mioma</a:t>
            </a:r>
            <a:r>
              <a:rPr lang="en-ID" sz="1600" dirty="0" smtClean="0"/>
              <a:t> uteri </a:t>
            </a:r>
            <a:r>
              <a:rPr lang="en-ID" sz="1600" dirty="0" err="1" smtClean="0"/>
              <a:t>submukosum</a:t>
            </a:r>
            <a:r>
              <a:rPr lang="en-ID" sz="16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600" dirty="0" err="1" smtClean="0"/>
              <a:t>Kemungkinan</a:t>
            </a:r>
            <a:r>
              <a:rPr lang="en-ID" sz="1600" dirty="0" smtClean="0"/>
              <a:t> </a:t>
            </a:r>
            <a:r>
              <a:rPr lang="en-ID" sz="1600" dirty="0" err="1" smtClean="0"/>
              <a:t>abortus</a:t>
            </a:r>
            <a:r>
              <a:rPr lang="en-ID" sz="1600" dirty="0" smtClean="0"/>
              <a:t> </a:t>
            </a:r>
            <a:r>
              <a:rPr lang="en-ID" sz="1600" dirty="0" err="1" smtClean="0"/>
              <a:t>bertambah</a:t>
            </a:r>
            <a:r>
              <a:rPr lang="en-ID" sz="16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600" dirty="0" err="1" smtClean="0"/>
              <a:t>Kelainan</a:t>
            </a:r>
            <a:r>
              <a:rPr lang="en-ID" sz="1600" dirty="0" smtClean="0"/>
              <a:t> </a:t>
            </a:r>
            <a:r>
              <a:rPr lang="en-ID" sz="1600" dirty="0" err="1" smtClean="0"/>
              <a:t>letak</a:t>
            </a:r>
            <a:r>
              <a:rPr lang="en-ID" sz="1600" dirty="0" smtClean="0"/>
              <a:t> </a:t>
            </a:r>
            <a:r>
              <a:rPr lang="en-ID" sz="1600" dirty="0" err="1" smtClean="0"/>
              <a:t>janin</a:t>
            </a:r>
            <a:r>
              <a:rPr lang="en-ID" sz="1600" dirty="0" smtClean="0"/>
              <a:t> </a:t>
            </a:r>
            <a:r>
              <a:rPr lang="en-ID" sz="1600" dirty="0" err="1" smtClean="0"/>
              <a:t>dalam</a:t>
            </a:r>
            <a:r>
              <a:rPr lang="en-ID" sz="1600" dirty="0" smtClean="0"/>
              <a:t> </a:t>
            </a:r>
            <a:r>
              <a:rPr lang="en-ID" sz="1600" dirty="0" err="1" smtClean="0"/>
              <a:t>rahim</a:t>
            </a:r>
            <a:r>
              <a:rPr lang="en-ID" sz="1600" dirty="0" smtClean="0"/>
              <a:t>, </a:t>
            </a:r>
            <a:r>
              <a:rPr lang="en-ID" sz="1600" dirty="0" err="1" smtClean="0"/>
              <a:t>terutama</a:t>
            </a:r>
            <a:r>
              <a:rPr lang="en-ID" sz="1600" dirty="0"/>
              <a:t> </a:t>
            </a:r>
            <a:r>
              <a:rPr lang="en-ID" sz="1600" dirty="0" err="1" smtClean="0"/>
              <a:t>pada</a:t>
            </a:r>
            <a:r>
              <a:rPr lang="en-ID" sz="1600" dirty="0" smtClean="0"/>
              <a:t> </a:t>
            </a:r>
            <a:r>
              <a:rPr lang="en-ID" sz="1600" dirty="0" err="1" smtClean="0"/>
              <a:t>mioma</a:t>
            </a:r>
            <a:r>
              <a:rPr lang="en-ID" sz="1600" dirty="0" smtClean="0"/>
              <a:t> yang </a:t>
            </a:r>
            <a:r>
              <a:rPr lang="en-ID" sz="1600" dirty="0" err="1" smtClean="0"/>
              <a:t>besar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letak</a:t>
            </a:r>
            <a:r>
              <a:rPr lang="en-ID" sz="1600" dirty="0" smtClean="0"/>
              <a:t> </a:t>
            </a:r>
            <a:r>
              <a:rPr lang="en-ID" sz="1600" dirty="0" err="1" smtClean="0"/>
              <a:t>subserosum</a:t>
            </a:r>
            <a:r>
              <a:rPr lang="en-ID" sz="16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600" dirty="0" err="1" smtClean="0"/>
              <a:t>Menghalangi</a:t>
            </a:r>
            <a:r>
              <a:rPr lang="en-ID" sz="1600" dirty="0" smtClean="0"/>
              <a:t> </a:t>
            </a:r>
            <a:r>
              <a:rPr lang="en-ID" sz="1600" dirty="0" err="1" smtClean="0"/>
              <a:t>lahirnya</a:t>
            </a:r>
            <a:r>
              <a:rPr lang="en-ID" sz="1600" dirty="0" smtClean="0"/>
              <a:t> </a:t>
            </a:r>
            <a:r>
              <a:rPr lang="en-ID" sz="1600" dirty="0" err="1" smtClean="0"/>
              <a:t>bayi</a:t>
            </a:r>
            <a:r>
              <a:rPr lang="en-ID" sz="16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600" dirty="0" err="1" smtClean="0"/>
              <a:t>Inersia</a:t>
            </a:r>
            <a:r>
              <a:rPr lang="en-ID" sz="1600" dirty="0" smtClean="0"/>
              <a:t> uteri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atonia</a:t>
            </a:r>
            <a:r>
              <a:rPr lang="en-ID" sz="1600" dirty="0" smtClean="0"/>
              <a:t> uteri, </a:t>
            </a:r>
            <a:r>
              <a:rPr lang="en-ID" sz="1600" dirty="0" err="1" smtClean="0"/>
              <a:t>terutama</a:t>
            </a:r>
            <a:r>
              <a:rPr lang="en-ID" sz="1600" dirty="0" smtClean="0"/>
              <a:t> </a:t>
            </a:r>
            <a:r>
              <a:rPr lang="en-ID" sz="1600" dirty="0" err="1" smtClean="0"/>
              <a:t>pada</a:t>
            </a:r>
            <a:r>
              <a:rPr lang="en-ID" sz="1600" dirty="0" smtClean="0"/>
              <a:t> </a:t>
            </a:r>
            <a:r>
              <a:rPr lang="en-ID" sz="1600" dirty="0" err="1" smtClean="0"/>
              <a:t>mioma</a:t>
            </a:r>
            <a:r>
              <a:rPr lang="en-ID" sz="1600" dirty="0" smtClean="0"/>
              <a:t> yang </a:t>
            </a:r>
            <a:r>
              <a:rPr lang="en-ID" sz="1600" dirty="0" err="1" smtClean="0"/>
              <a:t>letaknya</a:t>
            </a:r>
            <a:r>
              <a:rPr lang="en-ID" sz="1600" dirty="0" smtClean="0"/>
              <a:t> di </a:t>
            </a:r>
            <a:r>
              <a:rPr lang="en-ID" sz="1600" dirty="0" err="1" smtClean="0"/>
              <a:t>dalam</a:t>
            </a:r>
            <a:r>
              <a:rPr lang="en-ID" sz="1600" dirty="0" smtClean="0"/>
              <a:t> </a:t>
            </a:r>
            <a:r>
              <a:rPr lang="en-ID" sz="1600" dirty="0" err="1" smtClean="0"/>
              <a:t>dinding</a:t>
            </a:r>
            <a:r>
              <a:rPr lang="en-ID" sz="1600" dirty="0" smtClean="0"/>
              <a:t> </a:t>
            </a:r>
            <a:r>
              <a:rPr lang="en-ID" sz="1600" dirty="0" err="1" smtClean="0"/>
              <a:t>rahim</a:t>
            </a:r>
            <a:r>
              <a:rPr lang="en-ID" sz="1600" dirty="0" smtClean="0"/>
              <a:t> </a:t>
            </a:r>
            <a:r>
              <a:rPr lang="en-ID" sz="1600" dirty="0" err="1" smtClean="0"/>
              <a:t>atau</a:t>
            </a:r>
            <a:r>
              <a:rPr lang="en-ID" sz="1600" dirty="0" smtClean="0"/>
              <a:t> </a:t>
            </a:r>
            <a:r>
              <a:rPr lang="en-ID" sz="1600" dirty="0" err="1" smtClean="0"/>
              <a:t>apabila</a:t>
            </a:r>
            <a:r>
              <a:rPr lang="en-ID" sz="1600" dirty="0" smtClean="0"/>
              <a:t> </a:t>
            </a:r>
            <a:r>
              <a:rPr lang="en-ID" sz="1600" dirty="0" err="1" smtClean="0"/>
              <a:t>terdapat</a:t>
            </a:r>
            <a:r>
              <a:rPr lang="en-ID" sz="1600" dirty="0" smtClean="0"/>
              <a:t> </a:t>
            </a:r>
            <a:r>
              <a:rPr lang="en-ID" sz="1600" dirty="0" err="1" smtClean="0"/>
              <a:t>banyak</a:t>
            </a:r>
            <a:r>
              <a:rPr lang="en-ID" sz="1600" dirty="0" smtClean="0"/>
              <a:t> </a:t>
            </a:r>
            <a:r>
              <a:rPr lang="en-ID" sz="1600" dirty="0" err="1" smtClean="0"/>
              <a:t>mioma</a:t>
            </a:r>
            <a:r>
              <a:rPr lang="en-ID" sz="16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600" dirty="0" err="1" smtClean="0"/>
              <a:t>Mempersulit</a:t>
            </a:r>
            <a:r>
              <a:rPr lang="en-ID" sz="1600" dirty="0" smtClean="0"/>
              <a:t> </a:t>
            </a:r>
            <a:r>
              <a:rPr lang="en-ID" sz="1600" dirty="0" err="1" smtClean="0"/>
              <a:t>lepasnya</a:t>
            </a:r>
            <a:r>
              <a:rPr lang="en-ID" sz="1600" dirty="0" smtClean="0"/>
              <a:t> </a:t>
            </a:r>
            <a:r>
              <a:rPr lang="en-ID" sz="1600" dirty="0" err="1" smtClean="0"/>
              <a:t>plasenta</a:t>
            </a:r>
            <a:r>
              <a:rPr lang="en-ID" sz="1600" dirty="0"/>
              <a:t> </a:t>
            </a:r>
            <a:r>
              <a:rPr lang="en-ID" sz="1600" dirty="0" smtClean="0"/>
              <a:t>(</a:t>
            </a:r>
            <a:r>
              <a:rPr lang="en-ID" sz="1600" dirty="0" err="1" smtClean="0"/>
              <a:t>pada</a:t>
            </a:r>
            <a:r>
              <a:rPr lang="en-ID" sz="1600" dirty="0" smtClean="0"/>
              <a:t> </a:t>
            </a:r>
            <a:r>
              <a:rPr lang="en-ID" sz="1600" dirty="0" err="1" smtClean="0"/>
              <a:t>mioma</a:t>
            </a:r>
            <a:r>
              <a:rPr lang="en-ID" sz="1600" dirty="0" smtClean="0"/>
              <a:t> </a:t>
            </a:r>
            <a:r>
              <a:rPr lang="en-ID" sz="1600" dirty="0" err="1" smtClean="0"/>
              <a:t>submukosum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intramural).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52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"/>
          <a:stretch/>
        </p:blipFill>
        <p:spPr bwMode="auto">
          <a:xfrm>
            <a:off x="5148064" y="551743"/>
            <a:ext cx="2483471" cy="43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78" y="555526"/>
            <a:ext cx="2446810" cy="42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9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ID" sz="1600" dirty="0" err="1" smtClean="0"/>
              <a:t>Tumor</a:t>
            </a:r>
            <a:r>
              <a:rPr lang="en-ID" sz="1600" dirty="0" smtClean="0"/>
              <a:t> </a:t>
            </a:r>
            <a:r>
              <a:rPr lang="en-ID" sz="1600" dirty="0" err="1" smtClean="0"/>
              <a:t>tumbuh</a:t>
            </a:r>
            <a:r>
              <a:rPr lang="en-ID" sz="1600" dirty="0" smtClean="0"/>
              <a:t> </a:t>
            </a:r>
            <a:r>
              <a:rPr lang="en-ID" sz="1600" dirty="0" err="1" smtClean="0"/>
              <a:t>lebih</a:t>
            </a:r>
            <a:r>
              <a:rPr lang="en-ID" sz="1600" dirty="0" smtClean="0"/>
              <a:t> </a:t>
            </a:r>
            <a:r>
              <a:rPr lang="en-ID" sz="1600" dirty="0" err="1" smtClean="0"/>
              <a:t>cepat</a:t>
            </a:r>
            <a:r>
              <a:rPr lang="en-ID" sz="1600" dirty="0" smtClean="0"/>
              <a:t> </a:t>
            </a:r>
            <a:r>
              <a:rPr lang="en-ID" sz="1600" dirty="0" err="1" smtClean="0"/>
              <a:t>dalam</a:t>
            </a:r>
            <a:r>
              <a:rPr lang="en-ID" sz="1600" dirty="0" smtClean="0"/>
              <a:t> </a:t>
            </a:r>
            <a:r>
              <a:rPr lang="en-ID" sz="1600" dirty="0" err="1" smtClean="0"/>
              <a:t>kehamilan</a:t>
            </a:r>
            <a:r>
              <a:rPr lang="en-ID" sz="1600" dirty="0" smtClean="0"/>
              <a:t> </a:t>
            </a:r>
            <a:r>
              <a:rPr lang="en-ID" sz="1600" dirty="0" err="1" smtClean="0"/>
              <a:t>akibat</a:t>
            </a:r>
            <a:r>
              <a:rPr lang="en-ID" sz="1600" dirty="0" smtClean="0"/>
              <a:t> </a:t>
            </a:r>
            <a:r>
              <a:rPr lang="en-ID" sz="1600" dirty="0" err="1" smtClean="0"/>
              <a:t>hipertrofi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edema</a:t>
            </a:r>
            <a:endParaRPr lang="en-ID" sz="1600" dirty="0"/>
          </a:p>
          <a:p>
            <a:pPr algn="just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ID" sz="1600" dirty="0" err="1" smtClean="0"/>
              <a:t>Tumor</a:t>
            </a:r>
            <a:r>
              <a:rPr lang="en-ID" sz="1600" dirty="0" smtClean="0"/>
              <a:t> </a:t>
            </a:r>
            <a:r>
              <a:rPr lang="en-ID" sz="1600" dirty="0" err="1" smtClean="0"/>
              <a:t>menjadi</a:t>
            </a:r>
            <a:r>
              <a:rPr lang="en-ID" sz="1600" dirty="0" smtClean="0"/>
              <a:t> </a:t>
            </a:r>
            <a:r>
              <a:rPr lang="en-ID" sz="1600" dirty="0" err="1" smtClean="0"/>
              <a:t>lebih</a:t>
            </a:r>
            <a:r>
              <a:rPr lang="en-ID" sz="1600" dirty="0" smtClean="0"/>
              <a:t> </a:t>
            </a:r>
            <a:r>
              <a:rPr lang="en-ID" sz="1600" dirty="0" err="1" smtClean="0"/>
              <a:t>lunak</a:t>
            </a:r>
            <a:r>
              <a:rPr lang="en-ID" sz="1600" dirty="0" smtClean="0"/>
              <a:t>, </a:t>
            </a:r>
            <a:r>
              <a:rPr lang="en-ID" sz="1600" dirty="0" err="1" smtClean="0"/>
              <a:t>dapat</a:t>
            </a:r>
            <a:r>
              <a:rPr lang="en-ID" sz="1600" dirty="0" smtClean="0"/>
              <a:t> </a:t>
            </a:r>
            <a:r>
              <a:rPr lang="en-ID" sz="1600" dirty="0" err="1" smtClean="0"/>
              <a:t>berubah</a:t>
            </a:r>
            <a:r>
              <a:rPr lang="en-ID" sz="1600" dirty="0" smtClean="0"/>
              <a:t> </a:t>
            </a:r>
            <a:r>
              <a:rPr lang="en-ID" sz="1600" dirty="0" err="1" smtClean="0"/>
              <a:t>bentuk</a:t>
            </a:r>
            <a:r>
              <a:rPr lang="en-ID" sz="1600" dirty="0" smtClean="0"/>
              <a:t>, 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mudah</a:t>
            </a:r>
            <a:r>
              <a:rPr lang="en-ID" sz="1600" dirty="0" smtClean="0"/>
              <a:t> </a:t>
            </a:r>
            <a:r>
              <a:rPr lang="en-ID" sz="1600" dirty="0" err="1" smtClean="0"/>
              <a:t>terjadi</a:t>
            </a:r>
            <a:r>
              <a:rPr lang="en-ID" sz="1600" dirty="0" smtClean="0"/>
              <a:t> </a:t>
            </a:r>
            <a:r>
              <a:rPr lang="en-ID" sz="1600" dirty="0" err="1" smtClean="0"/>
              <a:t>gangguan</a:t>
            </a:r>
            <a:r>
              <a:rPr lang="en-ID" sz="1600" dirty="0" smtClean="0"/>
              <a:t> </a:t>
            </a:r>
            <a:r>
              <a:rPr lang="en-ID" sz="1600" dirty="0" err="1" smtClean="0"/>
              <a:t>sirkulasi</a:t>
            </a:r>
            <a:r>
              <a:rPr lang="en-ID" sz="1600" dirty="0" smtClean="0"/>
              <a:t> di </a:t>
            </a:r>
            <a:r>
              <a:rPr lang="en-ID" sz="1600" dirty="0" err="1" smtClean="0"/>
              <a:t>dalamnya</a:t>
            </a:r>
            <a:r>
              <a:rPr lang="en-ID" sz="1600" dirty="0" smtClean="0"/>
              <a:t>. </a:t>
            </a:r>
            <a:r>
              <a:rPr lang="en-ID" sz="1600" dirty="0" err="1" smtClean="0"/>
              <a:t>Akibatnya</a:t>
            </a:r>
            <a:r>
              <a:rPr lang="en-ID" sz="1600" dirty="0" smtClean="0"/>
              <a:t> </a:t>
            </a:r>
            <a:r>
              <a:rPr lang="en-ID" sz="1600" dirty="0" err="1" smtClean="0"/>
              <a:t>dapat</a:t>
            </a:r>
            <a:r>
              <a:rPr lang="en-ID" sz="1600" dirty="0" smtClean="0"/>
              <a:t> </a:t>
            </a:r>
            <a:r>
              <a:rPr lang="en-ID" sz="1600" dirty="0" err="1" smtClean="0"/>
              <a:t>terjadi</a:t>
            </a:r>
            <a:r>
              <a:rPr lang="en-ID" sz="1600" dirty="0" smtClean="0"/>
              <a:t> </a:t>
            </a:r>
            <a:r>
              <a:rPr lang="en-ID" sz="1600" dirty="0" err="1" smtClean="0"/>
              <a:t>perdarahan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nekrosis</a:t>
            </a:r>
            <a:r>
              <a:rPr lang="en-ID" sz="1600" dirty="0" smtClean="0"/>
              <a:t> di </a:t>
            </a:r>
            <a:r>
              <a:rPr lang="en-ID" sz="1600" dirty="0" err="1" smtClean="0"/>
              <a:t>tengah</a:t>
            </a:r>
            <a:r>
              <a:rPr lang="en-ID" sz="1600" dirty="0" smtClean="0"/>
              <a:t> </a:t>
            </a:r>
            <a:r>
              <a:rPr lang="en-ID" sz="1600" dirty="0" err="1" smtClean="0"/>
              <a:t>tumor</a:t>
            </a:r>
            <a:r>
              <a:rPr lang="en-ID" sz="1600" dirty="0"/>
              <a:t> </a:t>
            </a:r>
            <a:r>
              <a:rPr lang="en-ID" sz="1600" dirty="0" smtClean="0">
                <a:sym typeface="Wingdings" panose="05000000000000000000" pitchFamily="2" charset="2"/>
              </a:rPr>
              <a:t> </a:t>
            </a:r>
            <a:r>
              <a:rPr lang="en-ID" sz="1600" dirty="0" err="1" smtClean="0">
                <a:sym typeface="Wingdings" panose="05000000000000000000" pitchFamily="2" charset="2"/>
              </a:rPr>
              <a:t>nyeri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perut</a:t>
            </a:r>
            <a:r>
              <a:rPr lang="en-ID" sz="1600" dirty="0" smtClean="0">
                <a:sym typeface="Wingdings" panose="05000000000000000000" pitchFamily="2" charset="2"/>
              </a:rPr>
              <a:t>, </a:t>
            </a:r>
            <a:r>
              <a:rPr lang="en-ID" sz="1600" dirty="0" err="1" smtClean="0">
                <a:sym typeface="Wingdings" panose="05000000000000000000" pitchFamily="2" charset="2"/>
              </a:rPr>
              <a:t>gejala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inflamasi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tumor</a:t>
            </a:r>
            <a:r>
              <a:rPr lang="en-ID" sz="1600" dirty="0" smtClean="0"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ID" sz="1600" dirty="0" smtClean="0">
                <a:sym typeface="Wingdings" panose="05000000000000000000" pitchFamily="2" charset="2"/>
              </a:rPr>
              <a:t>Uterus yang </a:t>
            </a:r>
            <a:r>
              <a:rPr lang="en-ID" sz="1600" dirty="0" err="1" smtClean="0">
                <a:sym typeface="Wingdings" panose="05000000000000000000" pitchFamily="2" charset="2"/>
              </a:rPr>
              <a:t>makin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membesar</a:t>
            </a:r>
            <a:r>
              <a:rPr lang="en-ID" sz="1600" dirty="0">
                <a:sym typeface="Wingdings" panose="05000000000000000000" pitchFamily="2" charset="2"/>
              </a:rPr>
              <a:t> </a:t>
            </a:r>
            <a:r>
              <a:rPr lang="en-ID" sz="1600" dirty="0" smtClean="0">
                <a:sym typeface="Wingdings" panose="05000000000000000000" pitchFamily="2" charset="2"/>
              </a:rPr>
              <a:t> </a:t>
            </a:r>
            <a:r>
              <a:rPr lang="en-ID" sz="1600" dirty="0" err="1" smtClean="0">
                <a:sym typeface="Wingdings" panose="05000000000000000000" pitchFamily="2" charset="2"/>
              </a:rPr>
              <a:t>mendesak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mioma</a:t>
            </a:r>
            <a:r>
              <a:rPr lang="en-ID" sz="1600" dirty="0" smtClean="0">
                <a:sym typeface="Wingdings" panose="05000000000000000000" pitchFamily="2" charset="2"/>
              </a:rPr>
              <a:t>  </a:t>
            </a:r>
            <a:r>
              <a:rPr lang="en-ID" sz="1600" dirty="0" err="1" smtClean="0">
                <a:sym typeface="Wingdings" panose="05000000000000000000" pitchFamily="2" charset="2"/>
              </a:rPr>
              <a:t>mioma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subserosum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mengalami</a:t>
            </a:r>
            <a:r>
              <a:rPr lang="en-ID" sz="1600" dirty="0" smtClean="0">
                <a:sym typeface="Wingdings" panose="05000000000000000000" pitchFamily="2" charset="2"/>
              </a:rPr>
              <a:t> torsi  </a:t>
            </a:r>
            <a:r>
              <a:rPr lang="en-ID" sz="1600" dirty="0" err="1" smtClean="0">
                <a:sym typeface="Wingdings" panose="05000000000000000000" pitchFamily="2" charset="2"/>
              </a:rPr>
              <a:t>nyeri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perut</a:t>
            </a:r>
            <a:r>
              <a:rPr lang="en-ID" sz="1600" dirty="0" smtClean="0">
                <a:sym typeface="Wingdings" panose="05000000000000000000" pitchFamily="2" charset="2"/>
              </a:rPr>
              <a:t> </a:t>
            </a:r>
            <a:r>
              <a:rPr lang="en-ID" sz="1600" dirty="0" err="1" smtClean="0">
                <a:sym typeface="Wingdings" panose="05000000000000000000" pitchFamily="2" charset="2"/>
              </a:rPr>
              <a:t>akut</a:t>
            </a:r>
            <a:r>
              <a:rPr lang="en-ID" sz="1600" dirty="0" smtClean="0">
                <a:sym typeface="Wingdings" panose="05000000000000000000" pitchFamily="2" charset="2"/>
              </a:rPr>
              <a:t>.</a:t>
            </a:r>
            <a:endParaRPr lang="en-US" sz="1600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-36512" y="51470"/>
            <a:ext cx="9289032" cy="720080"/>
          </a:xfrm>
        </p:spPr>
        <p:txBody>
          <a:bodyPr/>
          <a:lstStyle/>
          <a:p>
            <a:r>
              <a:rPr lang="en-ID" sz="2400" dirty="0" err="1" smtClean="0"/>
              <a:t>Pengaruh</a:t>
            </a:r>
            <a:r>
              <a:rPr lang="en-ID" sz="2400" dirty="0" smtClean="0"/>
              <a:t> </a:t>
            </a:r>
            <a:r>
              <a:rPr lang="en-ID" sz="2400" dirty="0" err="1"/>
              <a:t>Kehamilan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Persalinan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ID" sz="2400" dirty="0" err="1" smtClean="0"/>
              <a:t>terhadap</a:t>
            </a:r>
            <a:r>
              <a:rPr lang="en-ID" sz="2400" dirty="0" smtClean="0"/>
              <a:t> </a:t>
            </a:r>
            <a:r>
              <a:rPr lang="en-ID" sz="2400" dirty="0" err="1" smtClean="0"/>
              <a:t>Mioma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71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KOMPLIKASI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800" dirty="0" err="1" smtClean="0"/>
              <a:t>Anemia</a:t>
            </a:r>
            <a:endParaRPr lang="en-ID" sz="1800" dirty="0" smtClean="0"/>
          </a:p>
          <a:p>
            <a:pPr marL="469900" indent="-342900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800" dirty="0" err="1" smtClean="0">
                <a:sym typeface="Wingdings" panose="05000000000000000000" pitchFamily="2" charset="2"/>
              </a:rPr>
              <a:t>Konstipasi</a:t>
            </a:r>
            <a:endParaRPr lang="en-ID" sz="1800" dirty="0" smtClean="0">
              <a:sym typeface="Wingdings" panose="05000000000000000000" pitchFamily="2" charset="2"/>
            </a:endParaRPr>
          </a:p>
          <a:p>
            <a:pPr marL="469900" indent="-342900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800" dirty="0" smtClean="0">
                <a:sym typeface="Wingdings" panose="05000000000000000000" pitchFamily="2" charset="2"/>
              </a:rPr>
              <a:t>Torsi / </a:t>
            </a:r>
            <a:r>
              <a:rPr lang="en-ID" sz="1800" dirty="0" err="1" smtClean="0">
                <a:sym typeface="Wingdings" panose="05000000000000000000" pitchFamily="2" charset="2"/>
              </a:rPr>
              <a:t>Terpuntir</a:t>
            </a:r>
            <a:r>
              <a:rPr lang="en-ID" sz="1800" dirty="0" smtClean="0">
                <a:sym typeface="Wingdings" panose="05000000000000000000" pitchFamily="2" charset="2"/>
              </a:rPr>
              <a:t>  </a:t>
            </a:r>
            <a:r>
              <a:rPr lang="en-ID" sz="1800" dirty="0" err="1" smtClean="0">
                <a:sym typeface="Wingdings" panose="05000000000000000000" pitchFamily="2" charset="2"/>
              </a:rPr>
              <a:t>gangguan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sirkulasi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akut</a:t>
            </a:r>
            <a:r>
              <a:rPr lang="en-ID" sz="1800" dirty="0" smtClean="0">
                <a:sym typeface="Wingdings" panose="05000000000000000000" pitchFamily="2" charset="2"/>
              </a:rPr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800" dirty="0" err="1">
                <a:sym typeface="Wingdings" panose="05000000000000000000" pitchFamily="2" charset="2"/>
              </a:rPr>
              <a:t>Infertilitas</a:t>
            </a:r>
            <a:endParaRPr lang="en-ID" sz="1800" dirty="0">
              <a:sym typeface="Wingdings" panose="05000000000000000000" pitchFamily="2" charset="2"/>
            </a:endParaRPr>
          </a:p>
          <a:p>
            <a:pPr marL="469900" indent="-342900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800" dirty="0" err="1" smtClean="0"/>
              <a:t>Pada</a:t>
            </a:r>
            <a:r>
              <a:rPr lang="en-ID" sz="1800" dirty="0" smtClean="0"/>
              <a:t> </a:t>
            </a:r>
            <a:r>
              <a:rPr lang="en-ID" sz="1800" dirty="0" err="1" smtClean="0"/>
              <a:t>kehamilan</a:t>
            </a:r>
            <a:r>
              <a:rPr lang="en-ID" sz="1800" dirty="0" smtClean="0"/>
              <a:t> </a:t>
            </a:r>
            <a:r>
              <a:rPr lang="en-ID" sz="1800" dirty="0" smtClean="0">
                <a:sym typeface="Wingdings" panose="05000000000000000000" pitchFamily="2" charset="2"/>
              </a:rPr>
              <a:t> </a:t>
            </a:r>
            <a:r>
              <a:rPr lang="en-ID" sz="1800" dirty="0" err="1" smtClean="0">
                <a:sym typeface="Wingdings" panose="05000000000000000000" pitchFamily="2" charset="2"/>
              </a:rPr>
              <a:t>abortus</a:t>
            </a:r>
            <a:r>
              <a:rPr lang="en-ID" sz="1800" dirty="0" smtClean="0">
                <a:sym typeface="Wingdings" panose="05000000000000000000" pitchFamily="2" charset="2"/>
              </a:rPr>
              <a:t>, gg </a:t>
            </a:r>
            <a:r>
              <a:rPr lang="en-ID" sz="1800" dirty="0" err="1" smtClean="0">
                <a:sym typeface="Wingdings" panose="05000000000000000000" pitchFamily="2" charset="2"/>
              </a:rPr>
              <a:t>plasenta</a:t>
            </a:r>
            <a:r>
              <a:rPr lang="en-ID" sz="1800" dirty="0" smtClean="0">
                <a:sym typeface="Wingdings" panose="05000000000000000000" pitchFamily="2" charset="2"/>
              </a:rPr>
              <a:t>, </a:t>
            </a:r>
            <a:r>
              <a:rPr lang="en-ID" sz="1800" dirty="0" err="1" smtClean="0">
                <a:sym typeface="Wingdings" panose="05000000000000000000" pitchFamily="2" charset="2"/>
              </a:rPr>
              <a:t>malpresentasi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janin</a:t>
            </a:r>
            <a:r>
              <a:rPr lang="en-ID" sz="1800" dirty="0" smtClean="0">
                <a:sym typeface="Wingdings" panose="05000000000000000000" pitchFamily="2" charset="2"/>
              </a:rPr>
              <a:t>, </a:t>
            </a:r>
            <a:r>
              <a:rPr lang="en-ID" sz="1800" dirty="0" err="1" smtClean="0">
                <a:sym typeface="Wingdings" panose="05000000000000000000" pitchFamily="2" charset="2"/>
              </a:rPr>
              <a:t>prematuritas</a:t>
            </a:r>
            <a:r>
              <a:rPr lang="en-ID" sz="1800" dirty="0" smtClean="0">
                <a:sym typeface="Wingdings" panose="05000000000000000000" pitchFamily="2" charset="2"/>
              </a:rPr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800" dirty="0" err="1" smtClean="0">
                <a:sym typeface="Wingdings" panose="05000000000000000000" pitchFamily="2" charset="2"/>
              </a:rPr>
              <a:t>Komplikasi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pembedahan</a:t>
            </a:r>
            <a:r>
              <a:rPr lang="en-ID" sz="1800" dirty="0" smtClean="0">
                <a:sym typeface="Wingdings" panose="05000000000000000000" pitchFamily="2" charset="2"/>
              </a:rPr>
              <a:t>  </a:t>
            </a:r>
            <a:r>
              <a:rPr lang="en-ID" sz="1800" dirty="0" err="1" smtClean="0">
                <a:sym typeface="Wingdings" panose="05000000000000000000" pitchFamily="2" charset="2"/>
              </a:rPr>
              <a:t>perdarahan</a:t>
            </a:r>
            <a:r>
              <a:rPr lang="en-ID" sz="1800" dirty="0" smtClean="0">
                <a:sym typeface="Wingdings" panose="05000000000000000000" pitchFamily="2" charset="2"/>
              </a:rPr>
              <a:t>, </a:t>
            </a:r>
            <a:r>
              <a:rPr lang="en-ID" sz="1800" dirty="0" err="1" smtClean="0">
                <a:sym typeface="Wingdings" panose="05000000000000000000" pitchFamily="2" charset="2"/>
              </a:rPr>
              <a:t>infeksi</a:t>
            </a:r>
            <a:r>
              <a:rPr lang="en-ID" sz="1800" dirty="0" smtClean="0">
                <a:sym typeface="Wingdings" panose="05000000000000000000" pitchFamily="2" charset="2"/>
              </a:rPr>
              <a:t>, trauma organ </a:t>
            </a:r>
            <a:r>
              <a:rPr lang="en-ID" sz="1800" dirty="0" err="1" smtClean="0">
                <a:sym typeface="Wingdings" panose="05000000000000000000" pitchFamily="2" charset="2"/>
              </a:rPr>
              <a:t>sekiitar</a:t>
            </a:r>
            <a:r>
              <a:rPr lang="en-ID" sz="1800" dirty="0" smtClean="0">
                <a:sym typeface="Wingdings" panose="05000000000000000000" pitchFamily="2" charset="2"/>
              </a:rPr>
              <a:t>.</a:t>
            </a:r>
          </a:p>
          <a:p>
            <a:pPr marL="469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86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PROGNOSIS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800" dirty="0" smtClean="0"/>
              <a:t>Prognosis </a:t>
            </a:r>
            <a:r>
              <a:rPr lang="en-ID" sz="1800" dirty="0" err="1" smtClean="0"/>
              <a:t>mioma</a:t>
            </a:r>
            <a:r>
              <a:rPr lang="en-ID" sz="1800" dirty="0" smtClean="0"/>
              <a:t> </a:t>
            </a:r>
            <a:r>
              <a:rPr lang="en-ID" sz="1800" dirty="0" err="1" smtClean="0"/>
              <a:t>asimptomatis</a:t>
            </a:r>
            <a:r>
              <a:rPr lang="en-ID" sz="1800" dirty="0" smtClean="0"/>
              <a:t> </a:t>
            </a:r>
            <a:r>
              <a:rPr lang="en-ID" sz="1800" dirty="0" smtClean="0">
                <a:sym typeface="Wingdings" panose="05000000000000000000" pitchFamily="2" charset="2"/>
              </a:rPr>
              <a:t> </a:t>
            </a:r>
            <a:r>
              <a:rPr lang="en-ID" sz="1800" dirty="0" err="1" smtClean="0">
                <a:sym typeface="Wingdings" panose="05000000000000000000" pitchFamily="2" charset="2"/>
              </a:rPr>
              <a:t>baik</a:t>
            </a:r>
            <a:r>
              <a:rPr lang="en-ID" sz="1800" dirty="0" smtClean="0">
                <a:sym typeface="Wingdings" panose="05000000000000000000" pitchFamily="2" charset="2"/>
              </a:rPr>
              <a:t>, </a:t>
            </a:r>
            <a:r>
              <a:rPr lang="en-ID" sz="1800" dirty="0" err="1" smtClean="0">
                <a:sym typeface="Wingdings" panose="05000000000000000000" pitchFamily="2" charset="2"/>
              </a:rPr>
              <a:t>akan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mengecil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dalam</a:t>
            </a:r>
            <a:r>
              <a:rPr lang="en-ID" sz="1800" dirty="0" smtClean="0">
                <a:sym typeface="Wingdings" panose="05000000000000000000" pitchFamily="2" charset="2"/>
              </a:rPr>
              <a:t> 6 </a:t>
            </a:r>
            <a:r>
              <a:rPr lang="en-ID" sz="1800" dirty="0" err="1" smtClean="0">
                <a:sym typeface="Wingdings" panose="05000000000000000000" pitchFamily="2" charset="2"/>
              </a:rPr>
              <a:t>bulan</a:t>
            </a:r>
            <a:r>
              <a:rPr lang="en-ID" sz="1800" dirty="0" smtClean="0">
                <a:sym typeface="Wingdings" panose="05000000000000000000" pitchFamily="2" charset="2"/>
              </a:rPr>
              <a:t> – 3 </a:t>
            </a:r>
            <a:r>
              <a:rPr lang="en-ID" sz="1800" dirty="0" err="1" smtClean="0">
                <a:sym typeface="Wingdings" panose="05000000000000000000" pitchFamily="2" charset="2"/>
              </a:rPr>
              <a:t>tahun</a:t>
            </a:r>
            <a:r>
              <a:rPr lang="en-ID" sz="1800" dirty="0" smtClean="0">
                <a:sym typeface="Wingdings" panose="05000000000000000000" pitchFamily="2" charset="2"/>
              </a:rPr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tx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ID" sz="1800" dirty="0" err="1" smtClean="0">
                <a:sym typeface="Wingdings" panose="05000000000000000000" pitchFamily="2" charset="2"/>
              </a:rPr>
              <a:t>Mioma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simptomatis</a:t>
            </a:r>
            <a:r>
              <a:rPr lang="en-ID" sz="1800" dirty="0" smtClean="0">
                <a:sym typeface="Wingdings" panose="05000000000000000000" pitchFamily="2" charset="2"/>
              </a:rPr>
              <a:t>  </a:t>
            </a:r>
            <a:r>
              <a:rPr lang="en-ID" sz="1800" dirty="0" err="1" smtClean="0">
                <a:sym typeface="Wingdings" panose="05000000000000000000" pitchFamily="2" charset="2"/>
              </a:rPr>
              <a:t>pasca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pembedahan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mengalami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rekurensi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pada</a:t>
            </a:r>
            <a:r>
              <a:rPr lang="en-ID" sz="1800" dirty="0" smtClean="0">
                <a:sym typeface="Wingdings" panose="05000000000000000000" pitchFamily="2" charset="2"/>
              </a:rPr>
              <a:t> 15 – 33%.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28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3600" dirty="0" err="1" smtClean="0"/>
              <a:t>Definisi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6001" y="2283718"/>
            <a:ext cx="5178288" cy="1510840"/>
          </a:xfrm>
        </p:spPr>
        <p:txBody>
          <a:bodyPr/>
          <a:lstStyle/>
          <a:p>
            <a:r>
              <a:rPr lang="en-ID" sz="2000" b="0" dirty="0" smtClean="0"/>
              <a:t>= Fibroid Uterus = </a:t>
            </a:r>
            <a:r>
              <a:rPr lang="en-ID" sz="2000" b="0" dirty="0" err="1" smtClean="0"/>
              <a:t>Fibromioma</a:t>
            </a:r>
            <a:r>
              <a:rPr lang="en-ID" sz="2000" b="0" dirty="0" smtClean="0"/>
              <a:t> = </a:t>
            </a:r>
            <a:r>
              <a:rPr lang="en-ID" sz="2000" b="0" dirty="0" err="1" smtClean="0"/>
              <a:t>Leiomioma</a:t>
            </a:r>
            <a:r>
              <a:rPr lang="en-ID" sz="2000" b="0" dirty="0" smtClean="0"/>
              <a:t> Uterus.</a:t>
            </a:r>
          </a:p>
          <a:p>
            <a:endParaRPr lang="en-ID" sz="2000" b="0" dirty="0" smtClean="0"/>
          </a:p>
          <a:p>
            <a:r>
              <a:rPr lang="en-ID" sz="2000" dirty="0" err="1" smtClean="0"/>
              <a:t>Tumor</a:t>
            </a:r>
            <a:r>
              <a:rPr lang="en-ID" sz="2000" dirty="0" smtClean="0"/>
              <a:t> </a:t>
            </a:r>
            <a:r>
              <a:rPr lang="en-ID" sz="2000" dirty="0" err="1" smtClean="0"/>
              <a:t>jinak</a:t>
            </a:r>
            <a:r>
              <a:rPr lang="en-ID" sz="2000" dirty="0" smtClean="0"/>
              <a:t> </a:t>
            </a:r>
            <a:r>
              <a:rPr lang="en-ID" sz="2000" dirty="0" err="1" smtClean="0"/>
              <a:t>otot</a:t>
            </a:r>
            <a:r>
              <a:rPr lang="en-ID" sz="2000" dirty="0" smtClean="0"/>
              <a:t> polos uterus yang </a:t>
            </a:r>
            <a:r>
              <a:rPr lang="en-ID" sz="2000" dirty="0" err="1" smtClean="0"/>
              <a:t>terdiri</a:t>
            </a:r>
            <a:r>
              <a:rPr lang="en-ID" sz="2000" dirty="0" smtClean="0"/>
              <a:t> </a:t>
            </a:r>
            <a:r>
              <a:rPr lang="en-ID" sz="2000" dirty="0" err="1" smtClean="0"/>
              <a:t>dari</a:t>
            </a:r>
            <a:r>
              <a:rPr lang="en-ID" sz="2000" dirty="0" smtClean="0"/>
              <a:t> </a:t>
            </a:r>
            <a:r>
              <a:rPr lang="en-ID" sz="2000" dirty="0" err="1" smtClean="0"/>
              <a:t>sel</a:t>
            </a:r>
            <a:r>
              <a:rPr lang="en-ID" sz="2000" dirty="0" smtClean="0"/>
              <a:t> – </a:t>
            </a:r>
            <a:r>
              <a:rPr lang="en-ID" sz="2000" dirty="0" err="1" smtClean="0"/>
              <a:t>sel</a:t>
            </a:r>
            <a:r>
              <a:rPr lang="en-ID" sz="2000" dirty="0" smtClean="0"/>
              <a:t> </a:t>
            </a:r>
            <a:r>
              <a:rPr lang="en-ID" sz="2000" dirty="0" err="1" smtClean="0"/>
              <a:t>jaringan</a:t>
            </a:r>
            <a:r>
              <a:rPr lang="en-ID" sz="2000" dirty="0" smtClean="0"/>
              <a:t> </a:t>
            </a:r>
            <a:r>
              <a:rPr lang="en-ID" sz="2000" dirty="0" err="1" smtClean="0"/>
              <a:t>otot</a:t>
            </a:r>
            <a:r>
              <a:rPr lang="en-ID" sz="2000" dirty="0" smtClean="0"/>
              <a:t> polos, </a:t>
            </a:r>
            <a:r>
              <a:rPr lang="en-ID" sz="2000" dirty="0" err="1" smtClean="0"/>
              <a:t>jaringan</a:t>
            </a:r>
            <a:r>
              <a:rPr lang="en-ID" sz="2000" dirty="0" smtClean="0"/>
              <a:t> </a:t>
            </a:r>
            <a:r>
              <a:rPr lang="en-ID" sz="2000" dirty="0" err="1" smtClean="0"/>
              <a:t>pengikat</a:t>
            </a:r>
            <a:r>
              <a:rPr lang="en-ID" sz="2000" dirty="0" smtClean="0"/>
              <a:t> fibroid,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kolagen</a:t>
            </a:r>
            <a:r>
              <a:rPr lang="en-ID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64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Referensi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D" dirty="0" err="1" smtClean="0"/>
              <a:t>Ilmu</a:t>
            </a:r>
            <a:r>
              <a:rPr lang="en-ID" dirty="0" smtClean="0"/>
              <a:t> </a:t>
            </a:r>
            <a:r>
              <a:rPr lang="en-ID" dirty="0" err="1" smtClean="0"/>
              <a:t>Kebidanan</a:t>
            </a:r>
            <a:r>
              <a:rPr lang="en-ID" dirty="0" smtClean="0"/>
              <a:t> </a:t>
            </a:r>
            <a:r>
              <a:rPr lang="en-ID" dirty="0" err="1" smtClean="0"/>
              <a:t>Sarwono</a:t>
            </a:r>
            <a:endParaRPr lang="en-ID" dirty="0" smtClean="0"/>
          </a:p>
          <a:p>
            <a:pPr marL="469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D" dirty="0" smtClean="0"/>
              <a:t>Diagnosis </a:t>
            </a:r>
            <a:r>
              <a:rPr lang="en-ID" dirty="0" err="1" smtClean="0"/>
              <a:t>dan</a:t>
            </a:r>
            <a:r>
              <a:rPr lang="en-ID" dirty="0" smtClean="0"/>
              <a:t> Tata </a:t>
            </a:r>
            <a:r>
              <a:rPr lang="en-ID" dirty="0" err="1" smtClean="0"/>
              <a:t>Laksana</a:t>
            </a:r>
            <a:r>
              <a:rPr lang="en-ID" dirty="0" smtClean="0"/>
              <a:t> </a:t>
            </a:r>
            <a:r>
              <a:rPr lang="en-ID" dirty="0" err="1" smtClean="0"/>
              <a:t>Mioma</a:t>
            </a:r>
            <a:r>
              <a:rPr lang="en-ID" dirty="0" smtClean="0"/>
              <a:t> Uteri – CDK Journal 2020</a:t>
            </a:r>
          </a:p>
          <a:p>
            <a:pPr marL="469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D" dirty="0" smtClean="0"/>
              <a:t>Pathology outlines leiomyoma uteri</a:t>
            </a:r>
          </a:p>
          <a:p>
            <a:pPr marL="469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D" dirty="0" err="1" smtClean="0"/>
              <a:t>Jurnal</a:t>
            </a:r>
            <a:r>
              <a:rPr lang="en-ID" dirty="0" smtClean="0"/>
              <a:t> </a:t>
            </a:r>
            <a:r>
              <a:rPr lang="en-ID" dirty="0" err="1" smtClean="0"/>
              <a:t>fk</a:t>
            </a:r>
            <a:r>
              <a:rPr lang="en-ID" dirty="0" smtClean="0"/>
              <a:t> </a:t>
            </a:r>
            <a:r>
              <a:rPr lang="en-ID" dirty="0" err="1" smtClean="0"/>
              <a:t>unimus</a:t>
            </a:r>
            <a:endParaRPr lang="en-ID" dirty="0" smtClean="0"/>
          </a:p>
          <a:p>
            <a:pPr marL="469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EPIDEMIOLOGI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5" y="1793750"/>
            <a:ext cx="7736700" cy="2578200"/>
          </a:xfrm>
        </p:spPr>
        <p:txBody>
          <a:bodyPr/>
          <a:lstStyle/>
          <a:p>
            <a:pPr marL="469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ID" sz="1800" dirty="0" smtClean="0"/>
              <a:t>Kira – </a:t>
            </a:r>
            <a:r>
              <a:rPr lang="en-ID" sz="1800" dirty="0" err="1" smtClean="0"/>
              <a:t>kira</a:t>
            </a:r>
            <a:r>
              <a:rPr lang="en-ID" sz="1800" dirty="0" smtClean="0"/>
              <a:t> 95% </a:t>
            </a:r>
            <a:r>
              <a:rPr lang="en-ID" sz="1800" dirty="0" err="1" smtClean="0"/>
              <a:t>berasal</a:t>
            </a:r>
            <a:r>
              <a:rPr lang="en-ID" sz="1800" dirty="0" smtClean="0"/>
              <a:t> </a:t>
            </a:r>
            <a:r>
              <a:rPr lang="en-ID" sz="1800" dirty="0" err="1" smtClean="0"/>
              <a:t>dari</a:t>
            </a:r>
            <a:r>
              <a:rPr lang="en-ID" sz="1800" dirty="0" smtClean="0"/>
              <a:t> </a:t>
            </a:r>
            <a:r>
              <a:rPr lang="en-ID" sz="1800" dirty="0" err="1" smtClean="0"/>
              <a:t>korpus</a:t>
            </a:r>
            <a:r>
              <a:rPr lang="en-ID" sz="1800" dirty="0" smtClean="0"/>
              <a:t> uteri </a:t>
            </a:r>
            <a:r>
              <a:rPr lang="en-ID" sz="1800" dirty="0" err="1" smtClean="0"/>
              <a:t>dan</a:t>
            </a:r>
            <a:r>
              <a:rPr lang="en-ID" sz="1800" dirty="0" smtClean="0"/>
              <a:t> 5% </a:t>
            </a:r>
            <a:r>
              <a:rPr lang="en-ID" sz="1800" dirty="0" err="1" smtClean="0"/>
              <a:t>dari</a:t>
            </a:r>
            <a:r>
              <a:rPr lang="en-ID" sz="1800" dirty="0" smtClean="0"/>
              <a:t> </a:t>
            </a:r>
            <a:r>
              <a:rPr lang="en-ID" sz="1800" dirty="0" err="1" smtClean="0"/>
              <a:t>serviks</a:t>
            </a:r>
            <a:r>
              <a:rPr lang="en-ID" sz="18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ID" sz="1800" dirty="0" smtClean="0"/>
              <a:t>Di Indonesia, </a:t>
            </a:r>
            <a:r>
              <a:rPr lang="en-ID" sz="1800" dirty="0" err="1" smtClean="0"/>
              <a:t>angka</a:t>
            </a:r>
            <a:r>
              <a:rPr lang="en-ID" sz="1800" dirty="0" smtClean="0"/>
              <a:t> </a:t>
            </a:r>
            <a:r>
              <a:rPr lang="en-ID" sz="1800" dirty="0" err="1" smtClean="0"/>
              <a:t>kejadian</a:t>
            </a:r>
            <a:r>
              <a:rPr lang="en-ID" sz="1800" dirty="0" smtClean="0"/>
              <a:t> </a:t>
            </a:r>
            <a:r>
              <a:rPr lang="en-ID" sz="1800" dirty="0" err="1" smtClean="0"/>
              <a:t>mioma</a:t>
            </a:r>
            <a:r>
              <a:rPr lang="en-ID" sz="1800" dirty="0" smtClean="0"/>
              <a:t> uteri </a:t>
            </a:r>
            <a:r>
              <a:rPr lang="en-ID" sz="1800" dirty="0" err="1" smtClean="0"/>
              <a:t>berkisar</a:t>
            </a:r>
            <a:r>
              <a:rPr lang="en-ID" sz="1800" dirty="0" smtClean="0"/>
              <a:t> </a:t>
            </a:r>
            <a:r>
              <a:rPr lang="en-ID" sz="1800" dirty="0" err="1" smtClean="0"/>
              <a:t>antara</a:t>
            </a:r>
            <a:r>
              <a:rPr lang="en-ID" sz="1800" dirty="0" smtClean="0"/>
              <a:t> 2,39% - 11,7% </a:t>
            </a:r>
            <a:r>
              <a:rPr lang="en-ID" sz="1800" dirty="0" err="1" smtClean="0"/>
              <a:t>pada</a:t>
            </a:r>
            <a:r>
              <a:rPr lang="en-ID" sz="1800" dirty="0" smtClean="0"/>
              <a:t> </a:t>
            </a:r>
            <a:r>
              <a:rPr lang="en-ID" sz="1800" dirty="0" err="1" smtClean="0"/>
              <a:t>semua</a:t>
            </a:r>
            <a:r>
              <a:rPr lang="en-ID" sz="1800" dirty="0" smtClean="0"/>
              <a:t> </a:t>
            </a:r>
            <a:r>
              <a:rPr lang="en-ID" sz="1800" dirty="0" err="1" smtClean="0"/>
              <a:t>penderita</a:t>
            </a:r>
            <a:r>
              <a:rPr lang="en-ID" sz="1800" dirty="0" smtClean="0"/>
              <a:t> </a:t>
            </a:r>
            <a:r>
              <a:rPr lang="en-ID" sz="1800" dirty="0" err="1" smtClean="0"/>
              <a:t>ginekologi</a:t>
            </a:r>
            <a:r>
              <a:rPr lang="en-ID" sz="1800" dirty="0" smtClean="0"/>
              <a:t> yang </a:t>
            </a:r>
            <a:r>
              <a:rPr lang="en-ID" sz="1800" dirty="0" err="1" smtClean="0"/>
              <a:t>dirawat</a:t>
            </a:r>
            <a:r>
              <a:rPr lang="en-ID" sz="1800" dirty="0" smtClean="0"/>
              <a:t> </a:t>
            </a:r>
            <a:r>
              <a:rPr lang="en-ID" sz="1800" dirty="0" err="1" smtClean="0"/>
              <a:t>dan</a:t>
            </a:r>
            <a:r>
              <a:rPr lang="en-ID" sz="1800" dirty="0" smtClean="0"/>
              <a:t> </a:t>
            </a:r>
            <a:r>
              <a:rPr lang="en-ID" sz="1800" dirty="0" err="1" smtClean="0"/>
              <a:t>menempati</a:t>
            </a:r>
            <a:r>
              <a:rPr lang="en-ID" sz="1800" dirty="0" smtClean="0"/>
              <a:t> </a:t>
            </a:r>
            <a:r>
              <a:rPr lang="en-ID" sz="1800" dirty="0" err="1" smtClean="0"/>
              <a:t>urutan</a:t>
            </a:r>
            <a:r>
              <a:rPr lang="en-ID" sz="1800" dirty="0" smtClean="0"/>
              <a:t> </a:t>
            </a:r>
            <a:r>
              <a:rPr lang="en-ID" sz="1800" dirty="0" err="1" smtClean="0"/>
              <a:t>ke</a:t>
            </a:r>
            <a:r>
              <a:rPr lang="en-ID" sz="1800" dirty="0" smtClean="0"/>
              <a:t> – 2 </a:t>
            </a:r>
            <a:r>
              <a:rPr lang="en-ID" sz="1800" dirty="0" err="1" smtClean="0"/>
              <a:t>setelah</a:t>
            </a:r>
            <a:r>
              <a:rPr lang="en-ID" sz="1800" dirty="0" smtClean="0"/>
              <a:t> </a:t>
            </a:r>
            <a:r>
              <a:rPr lang="en-ID" sz="1800" dirty="0" err="1" smtClean="0"/>
              <a:t>kanker</a:t>
            </a:r>
            <a:r>
              <a:rPr lang="en-ID" sz="1800" dirty="0" smtClean="0"/>
              <a:t> </a:t>
            </a:r>
            <a:r>
              <a:rPr lang="en-ID" sz="1800" dirty="0" err="1" smtClean="0"/>
              <a:t>serviks</a:t>
            </a:r>
            <a:r>
              <a:rPr lang="en-ID" sz="18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ID" sz="1800" dirty="0" err="1" smtClean="0"/>
              <a:t>Tumor</a:t>
            </a:r>
            <a:r>
              <a:rPr lang="en-ID" sz="1800" dirty="0" smtClean="0"/>
              <a:t> </a:t>
            </a:r>
            <a:r>
              <a:rPr lang="en-ID" sz="1800" dirty="0" err="1" smtClean="0"/>
              <a:t>jinak</a:t>
            </a:r>
            <a:r>
              <a:rPr lang="en-ID" sz="1800" dirty="0" smtClean="0"/>
              <a:t> </a:t>
            </a:r>
            <a:r>
              <a:rPr lang="en-ID" sz="1800" dirty="0" err="1" smtClean="0"/>
              <a:t>tersering</a:t>
            </a:r>
            <a:r>
              <a:rPr lang="en-ID" sz="1800" dirty="0" smtClean="0"/>
              <a:t> </a:t>
            </a:r>
            <a:r>
              <a:rPr lang="en-ID" sz="1800" dirty="0" err="1" smtClean="0"/>
              <a:t>pada</a:t>
            </a:r>
            <a:r>
              <a:rPr lang="en-ID" sz="1800" dirty="0" smtClean="0"/>
              <a:t> </a:t>
            </a:r>
            <a:r>
              <a:rPr lang="en-ID" sz="1800" dirty="0" err="1" smtClean="0"/>
              <a:t>wanita</a:t>
            </a:r>
            <a:r>
              <a:rPr lang="en-ID" sz="1800" dirty="0" smtClean="0"/>
              <a:t> di </a:t>
            </a:r>
            <a:r>
              <a:rPr lang="en-ID" sz="1800" dirty="0" err="1" smtClean="0"/>
              <a:t>atas</a:t>
            </a:r>
            <a:r>
              <a:rPr lang="en-ID" sz="1800" dirty="0" smtClean="0"/>
              <a:t> </a:t>
            </a:r>
            <a:r>
              <a:rPr lang="en-ID" sz="1800" dirty="0" err="1" smtClean="0"/>
              <a:t>usia</a:t>
            </a:r>
            <a:r>
              <a:rPr lang="en-ID" sz="1800" dirty="0" smtClean="0"/>
              <a:t> 30 </a:t>
            </a:r>
            <a:r>
              <a:rPr lang="en-ID" sz="1800" dirty="0" err="1" smtClean="0"/>
              <a:t>tahun</a:t>
            </a:r>
            <a:r>
              <a:rPr lang="en-ID" sz="18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ID" sz="1800" dirty="0" err="1" smtClean="0"/>
              <a:t>Mortalitas</a:t>
            </a:r>
            <a:r>
              <a:rPr lang="en-ID" sz="1800" dirty="0" smtClean="0"/>
              <a:t> </a:t>
            </a:r>
            <a:r>
              <a:rPr lang="en-ID" sz="1800" dirty="0" err="1" smtClean="0"/>
              <a:t>umumnya</a:t>
            </a:r>
            <a:r>
              <a:rPr lang="en-ID" sz="1800" dirty="0" smtClean="0"/>
              <a:t> </a:t>
            </a:r>
            <a:r>
              <a:rPr lang="en-ID" sz="1800" dirty="0" err="1" smtClean="0"/>
              <a:t>karena</a:t>
            </a:r>
            <a:r>
              <a:rPr lang="en-ID" sz="1800" dirty="0" smtClean="0"/>
              <a:t> </a:t>
            </a:r>
            <a:r>
              <a:rPr lang="en-ID" sz="1800" dirty="0" err="1" smtClean="0"/>
              <a:t>anemia</a:t>
            </a:r>
            <a:r>
              <a:rPr lang="en-ID" sz="1800" dirty="0" smtClean="0"/>
              <a:t> </a:t>
            </a:r>
            <a:r>
              <a:rPr lang="en-ID" sz="1800" dirty="0" err="1" smtClean="0"/>
              <a:t>berat</a:t>
            </a:r>
            <a:r>
              <a:rPr lang="en-ID" sz="1800" dirty="0" smtClean="0"/>
              <a:t>. </a:t>
            </a:r>
          </a:p>
          <a:p>
            <a:pPr marL="469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ID" sz="1800" dirty="0" err="1" smtClean="0"/>
              <a:t>Mortalitas</a:t>
            </a:r>
            <a:r>
              <a:rPr lang="en-ID" sz="1800" dirty="0" smtClean="0"/>
              <a:t> </a:t>
            </a:r>
            <a:r>
              <a:rPr lang="en-ID" sz="1800" dirty="0" err="1" smtClean="0"/>
              <a:t>akibat</a:t>
            </a:r>
            <a:r>
              <a:rPr lang="en-ID" sz="1800" dirty="0" smtClean="0"/>
              <a:t> </a:t>
            </a:r>
            <a:r>
              <a:rPr lang="en-ID" sz="1800" dirty="0" err="1" smtClean="0"/>
              <a:t>komplikasi</a:t>
            </a:r>
            <a:r>
              <a:rPr lang="en-ID" sz="1800" dirty="0" smtClean="0"/>
              <a:t> </a:t>
            </a:r>
            <a:r>
              <a:rPr lang="en-ID" sz="1800" dirty="0" err="1" smtClean="0"/>
              <a:t>pembedahan</a:t>
            </a:r>
            <a:r>
              <a:rPr lang="en-ID" sz="1800" dirty="0" smtClean="0"/>
              <a:t> 0,4 – 1,1 per 1000 </a:t>
            </a:r>
            <a:r>
              <a:rPr lang="en-ID" sz="1800" dirty="0" err="1" smtClean="0"/>
              <a:t>operasi</a:t>
            </a:r>
            <a:r>
              <a:rPr lang="en-ID" sz="1800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ID" sz="1800" dirty="0" smtClean="0"/>
          </a:p>
        </p:txBody>
      </p:sp>
    </p:spTree>
    <p:extLst>
      <p:ext uri="{BB962C8B-B14F-4D97-AF65-F5344CB8AC3E}">
        <p14:creationId xmlns:p14="http://schemas.microsoft.com/office/powerpoint/2010/main" val="18662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ETIOLOGI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ID" dirty="0" err="1" smtClean="0"/>
              <a:t>Penyebabnya</a:t>
            </a:r>
            <a:r>
              <a:rPr lang="en-ID" dirty="0" smtClean="0"/>
              <a:t> </a:t>
            </a:r>
            <a:r>
              <a:rPr lang="en-ID" dirty="0" err="1" smtClean="0"/>
              <a:t>belum</a:t>
            </a:r>
            <a:r>
              <a:rPr lang="en-ID" dirty="0" smtClean="0"/>
              <a:t> </a:t>
            </a:r>
            <a:r>
              <a:rPr lang="en-ID" dirty="0" err="1" smtClean="0"/>
              <a:t>diketahui</a:t>
            </a:r>
            <a:r>
              <a:rPr lang="en-ID" dirty="0" smtClean="0"/>
              <a:t> </a:t>
            </a:r>
            <a:r>
              <a:rPr lang="en-ID" dirty="0" err="1" smtClean="0"/>
              <a:t>pasti</a:t>
            </a:r>
            <a:r>
              <a:rPr lang="en-ID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ID" dirty="0" err="1" smtClean="0"/>
              <a:t>Mutasi</a:t>
            </a:r>
            <a:r>
              <a:rPr lang="en-ID" dirty="0" smtClean="0"/>
              <a:t> </a:t>
            </a:r>
            <a:r>
              <a:rPr lang="en-ID" dirty="0" err="1" smtClean="0"/>
              <a:t>genetik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otot</a:t>
            </a:r>
            <a:r>
              <a:rPr lang="en-ID" dirty="0" smtClean="0"/>
              <a:t> polos </a:t>
            </a:r>
            <a:r>
              <a:rPr lang="en-ID" dirty="0" err="1" smtClean="0"/>
              <a:t>miometrium</a:t>
            </a:r>
            <a:r>
              <a:rPr lang="en-ID" dirty="0" smtClean="0"/>
              <a:t>.</a:t>
            </a:r>
          </a:p>
          <a:p>
            <a:pPr marL="469900" indent="-342900"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ID" dirty="0" smtClean="0"/>
              <a:t>Kadar </a:t>
            </a:r>
            <a:r>
              <a:rPr lang="en-ID" dirty="0" err="1" smtClean="0"/>
              <a:t>hormon</a:t>
            </a:r>
            <a:r>
              <a:rPr lang="en-ID" dirty="0" smtClean="0"/>
              <a:t> </a:t>
            </a:r>
            <a:r>
              <a:rPr lang="en-ID" dirty="0" err="1" smtClean="0"/>
              <a:t>estrogen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progesteron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27786" y="1131590"/>
            <a:ext cx="4045200" cy="852300"/>
          </a:xfrm>
        </p:spPr>
        <p:txBody>
          <a:bodyPr/>
          <a:lstStyle/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err="1" smtClean="0"/>
              <a:t>Genetik</a:t>
            </a:r>
            <a:r>
              <a:rPr lang="en-ID" sz="1800" b="0" dirty="0" smtClean="0"/>
              <a:t> </a:t>
            </a:r>
            <a:r>
              <a:rPr lang="en-ID" sz="1800" b="0" dirty="0" err="1" smtClean="0"/>
              <a:t>dan</a:t>
            </a:r>
            <a:r>
              <a:rPr lang="en-ID" sz="1800" b="0" dirty="0" smtClean="0"/>
              <a:t> </a:t>
            </a:r>
            <a:r>
              <a:rPr lang="en-ID" sz="1800" b="0" dirty="0" err="1" smtClean="0"/>
              <a:t>Ras</a:t>
            </a:r>
            <a:endParaRPr lang="en-ID" sz="1800" b="0" dirty="0" smtClean="0"/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err="1" smtClean="0">
                <a:solidFill>
                  <a:schemeClr val="accent2">
                    <a:lumMod val="75000"/>
                  </a:schemeClr>
                </a:solidFill>
              </a:rPr>
              <a:t>Usia</a:t>
            </a:r>
            <a:endParaRPr lang="en-ID" sz="18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smtClean="0"/>
              <a:t>Gaya </a:t>
            </a:r>
            <a:r>
              <a:rPr lang="en-ID" sz="1800" b="0" dirty="0" err="1" smtClean="0"/>
              <a:t>Hidup</a:t>
            </a:r>
            <a:endParaRPr lang="en-ID" sz="1800" b="0" dirty="0" smtClean="0"/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>
                <a:solidFill>
                  <a:schemeClr val="accent2">
                    <a:lumMod val="75000"/>
                  </a:schemeClr>
                </a:solidFill>
              </a:rPr>
              <a:t>Overweight/</a:t>
            </a:r>
            <a:r>
              <a:rPr lang="en-ID" sz="1800" b="0" dirty="0" err="1">
                <a:solidFill>
                  <a:schemeClr val="accent2">
                    <a:lumMod val="75000"/>
                  </a:schemeClr>
                </a:solidFill>
              </a:rPr>
              <a:t>obesitas</a:t>
            </a:r>
            <a:endParaRPr lang="en-ID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smtClean="0"/>
              <a:t>Diet</a:t>
            </a:r>
            <a:endParaRPr lang="en-ID" sz="1800" b="0" dirty="0" smtClean="0"/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err="1" smtClean="0"/>
              <a:t>Nulipara</a:t>
            </a:r>
            <a:endParaRPr lang="en-ID" sz="1800" b="0" dirty="0" smtClean="0"/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smtClean="0"/>
              <a:t>Menarche </a:t>
            </a:r>
            <a:r>
              <a:rPr lang="en-ID" sz="1800" b="0" dirty="0" err="1" smtClean="0"/>
              <a:t>Prematur</a:t>
            </a:r>
            <a:r>
              <a:rPr lang="en-ID" sz="1800" b="0" dirty="0" smtClean="0"/>
              <a:t> </a:t>
            </a:r>
            <a:r>
              <a:rPr lang="en-ID" sz="1800" b="0" dirty="0" err="1" smtClean="0"/>
              <a:t>dan</a:t>
            </a:r>
            <a:r>
              <a:rPr lang="en-ID" sz="1800" b="0" dirty="0" smtClean="0"/>
              <a:t> Menopause </a:t>
            </a:r>
            <a:r>
              <a:rPr lang="en-ID" sz="1800" b="0" dirty="0" err="1" smtClean="0"/>
              <a:t>Terlambat</a:t>
            </a:r>
            <a:endParaRPr lang="en-ID" sz="1800" b="0" dirty="0" smtClean="0"/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err="1" smtClean="0"/>
              <a:t>Kontrasepsi</a:t>
            </a:r>
            <a:r>
              <a:rPr lang="en-ID" sz="1800" b="0" dirty="0" smtClean="0"/>
              <a:t> hormonal</a:t>
            </a:r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err="1" smtClean="0">
                <a:solidFill>
                  <a:schemeClr val="accent2">
                    <a:lumMod val="75000"/>
                  </a:schemeClr>
                </a:solidFill>
              </a:rPr>
              <a:t>Penyakit</a:t>
            </a:r>
            <a:r>
              <a:rPr lang="en-ID" sz="1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800" b="0" dirty="0" err="1" smtClean="0">
                <a:solidFill>
                  <a:schemeClr val="accent2">
                    <a:lumMod val="75000"/>
                  </a:schemeClr>
                </a:solidFill>
              </a:rPr>
              <a:t>komorbid</a:t>
            </a:r>
            <a:endParaRPr lang="en-ID" sz="18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err="1" smtClean="0">
                <a:solidFill>
                  <a:schemeClr val="accent2">
                    <a:lumMod val="75000"/>
                  </a:schemeClr>
                </a:solidFill>
              </a:rPr>
              <a:t>Infeksi</a:t>
            </a:r>
            <a:r>
              <a:rPr lang="en-ID" sz="1800" b="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ID" sz="1800" b="0" dirty="0" err="1" smtClean="0">
                <a:solidFill>
                  <a:schemeClr val="accent2">
                    <a:lumMod val="75000"/>
                  </a:schemeClr>
                </a:solidFill>
              </a:rPr>
              <a:t>iritasi</a:t>
            </a:r>
            <a:endParaRPr lang="en-ID" sz="18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D" sz="1800" b="0" dirty="0" err="1" smtClean="0"/>
              <a:t>Stres</a:t>
            </a:r>
            <a:endParaRPr lang="en-ID" sz="1800" b="0" dirty="0" smtClean="0"/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ID" sz="1800" b="0" dirty="0" smtClean="0"/>
          </a:p>
          <a:p>
            <a:pPr algn="just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800" b="0" dirty="0"/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2098050" y="-20538"/>
            <a:ext cx="4947900" cy="1044300"/>
          </a:xfrm>
        </p:spPr>
        <p:txBody>
          <a:bodyPr/>
          <a:lstStyle/>
          <a:p>
            <a:r>
              <a:rPr lang="en-ID" sz="4000" dirty="0" smtClean="0"/>
              <a:t>FAKTOR RISIKO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9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7" y="2499742"/>
            <a:ext cx="2520281" cy="72008"/>
          </a:xfrm>
        </p:spPr>
        <p:txBody>
          <a:bodyPr/>
          <a:lstStyle/>
          <a:p>
            <a:r>
              <a:rPr lang="en-ID" dirty="0" err="1" smtClean="0"/>
              <a:t>Mioma</a:t>
            </a:r>
            <a:r>
              <a:rPr lang="en-ID" dirty="0" smtClean="0"/>
              <a:t> </a:t>
            </a:r>
            <a:r>
              <a:rPr lang="en-ID" dirty="0" err="1" smtClean="0"/>
              <a:t>Submukosum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2"/>
          </p:nvPr>
        </p:nvSpPr>
        <p:spPr>
          <a:xfrm>
            <a:off x="5940152" y="2357440"/>
            <a:ext cx="2448272" cy="214310"/>
          </a:xfrm>
        </p:spPr>
        <p:txBody>
          <a:bodyPr/>
          <a:lstStyle/>
          <a:p>
            <a:r>
              <a:rPr lang="en-ID" dirty="0" err="1" smtClean="0"/>
              <a:t>Mioma</a:t>
            </a:r>
            <a:r>
              <a:rPr lang="en-ID" dirty="0" smtClean="0"/>
              <a:t> </a:t>
            </a:r>
            <a:r>
              <a:rPr lang="en-ID" dirty="0" err="1" smtClean="0"/>
              <a:t>Subserosum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3"/>
          </p:nvPr>
        </p:nvSpPr>
        <p:spPr>
          <a:xfrm>
            <a:off x="611562" y="3007202"/>
            <a:ext cx="2139600" cy="932700"/>
          </a:xfrm>
        </p:spPr>
        <p:txBody>
          <a:bodyPr/>
          <a:lstStyle/>
          <a:p>
            <a:pPr marL="171450" indent="-44450"/>
            <a:r>
              <a:rPr lang="en-ID" sz="2000" dirty="0" err="1" smtClean="0"/>
              <a:t>Berada</a:t>
            </a:r>
            <a:r>
              <a:rPr lang="en-ID" sz="2000" dirty="0" smtClean="0"/>
              <a:t> di </a:t>
            </a:r>
            <a:r>
              <a:rPr lang="en-ID" sz="2000" dirty="0" err="1" smtClean="0"/>
              <a:t>bawah</a:t>
            </a:r>
            <a:r>
              <a:rPr lang="en-ID" sz="2000" dirty="0" smtClean="0"/>
              <a:t> endometrium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menonjol</a:t>
            </a:r>
            <a:r>
              <a:rPr lang="en-ID" sz="2000" dirty="0" smtClean="0"/>
              <a:t> </a:t>
            </a:r>
            <a:r>
              <a:rPr lang="en-ID" sz="2000" dirty="0" err="1" smtClean="0"/>
              <a:t>ke</a:t>
            </a:r>
            <a:r>
              <a:rPr lang="en-ID" sz="2000" dirty="0" smtClean="0"/>
              <a:t> </a:t>
            </a:r>
            <a:r>
              <a:rPr lang="en-ID" sz="2000" dirty="0" err="1" smtClean="0"/>
              <a:t>dalam</a:t>
            </a:r>
            <a:r>
              <a:rPr lang="en-ID" sz="2000" dirty="0" smtClean="0"/>
              <a:t> </a:t>
            </a:r>
            <a:r>
              <a:rPr lang="en-ID" sz="2000" dirty="0" err="1" smtClean="0"/>
              <a:t>rongga</a:t>
            </a:r>
            <a:r>
              <a:rPr lang="en-ID" sz="2000" dirty="0" smtClean="0"/>
              <a:t> uterus.</a:t>
            </a:r>
            <a:endParaRPr lang="en-US" sz="20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4"/>
          </p:nvPr>
        </p:nvSpPr>
        <p:spPr>
          <a:xfrm>
            <a:off x="6171325" y="3075806"/>
            <a:ext cx="2139600" cy="932700"/>
          </a:xfrm>
        </p:spPr>
        <p:txBody>
          <a:bodyPr/>
          <a:lstStyle/>
          <a:p>
            <a:pPr marL="0" indent="0"/>
            <a:r>
              <a:rPr lang="en-ID" sz="1800" dirty="0" err="1" smtClean="0"/>
              <a:t>Tumbuh</a:t>
            </a:r>
            <a:r>
              <a:rPr lang="en-ID" sz="1800" dirty="0" smtClean="0"/>
              <a:t> </a:t>
            </a:r>
            <a:r>
              <a:rPr lang="en-ID" sz="1800" dirty="0" err="1" smtClean="0"/>
              <a:t>ke</a:t>
            </a:r>
            <a:r>
              <a:rPr lang="en-ID" sz="1800" dirty="0" smtClean="0"/>
              <a:t> </a:t>
            </a:r>
            <a:r>
              <a:rPr lang="en-ID" sz="1800" dirty="0" err="1" smtClean="0"/>
              <a:t>luar</a:t>
            </a:r>
            <a:r>
              <a:rPr lang="en-ID" sz="1800" dirty="0" smtClean="0"/>
              <a:t> </a:t>
            </a:r>
            <a:r>
              <a:rPr lang="en-ID" sz="1800" dirty="0" err="1" smtClean="0"/>
              <a:t>dinding</a:t>
            </a:r>
            <a:r>
              <a:rPr lang="en-ID" sz="1800" dirty="0" smtClean="0"/>
              <a:t> uterus </a:t>
            </a:r>
            <a:r>
              <a:rPr lang="en-ID" sz="1800" dirty="0" err="1" smtClean="0"/>
              <a:t>sehingga</a:t>
            </a:r>
            <a:r>
              <a:rPr lang="en-ID" sz="1800" dirty="0" smtClean="0"/>
              <a:t> </a:t>
            </a:r>
            <a:r>
              <a:rPr lang="en-ID" sz="1800" dirty="0" err="1" smtClean="0"/>
              <a:t>menonjol</a:t>
            </a:r>
            <a:r>
              <a:rPr lang="en-ID" sz="1800" dirty="0" smtClean="0"/>
              <a:t> </a:t>
            </a:r>
            <a:r>
              <a:rPr lang="en-ID" sz="1800" dirty="0" err="1" smtClean="0"/>
              <a:t>pada</a:t>
            </a:r>
            <a:r>
              <a:rPr lang="en-ID" sz="1800" dirty="0" smtClean="0"/>
              <a:t> </a:t>
            </a:r>
            <a:r>
              <a:rPr lang="en-ID" sz="1800" dirty="0" err="1" smtClean="0"/>
              <a:t>permukaan</a:t>
            </a:r>
            <a:r>
              <a:rPr lang="en-ID" sz="1800" dirty="0" smtClean="0"/>
              <a:t> uterus, </a:t>
            </a:r>
            <a:r>
              <a:rPr lang="en-ID" sz="1800" dirty="0" err="1" smtClean="0"/>
              <a:t>diliputi</a:t>
            </a:r>
            <a:r>
              <a:rPr lang="en-ID" sz="1800" dirty="0" smtClean="0"/>
              <a:t> serosa.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KLASIFIKASI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5"/>
          </p:nvPr>
        </p:nvSpPr>
        <p:spPr>
          <a:xfrm>
            <a:off x="3275856" y="2429448"/>
            <a:ext cx="2011044" cy="214310"/>
          </a:xfrm>
        </p:spPr>
        <p:txBody>
          <a:bodyPr/>
          <a:lstStyle/>
          <a:p>
            <a:r>
              <a:rPr lang="en-ID" dirty="0" err="1" smtClean="0"/>
              <a:t>Mioma</a:t>
            </a:r>
            <a:r>
              <a:rPr lang="en-ID" dirty="0" smtClean="0"/>
              <a:t> </a:t>
            </a:r>
            <a:r>
              <a:rPr lang="en-ID" dirty="0" err="1" smtClean="0"/>
              <a:t>Intamural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6"/>
          </p:nvPr>
        </p:nvSpPr>
        <p:spPr>
          <a:xfrm>
            <a:off x="3491882" y="3075806"/>
            <a:ext cx="2139600" cy="936300"/>
          </a:xfrm>
        </p:spPr>
        <p:txBody>
          <a:bodyPr/>
          <a:lstStyle/>
          <a:p>
            <a:pPr marL="0" indent="0"/>
            <a:r>
              <a:rPr lang="en-ID" sz="2000" dirty="0" err="1" smtClean="0"/>
              <a:t>Mioma</a:t>
            </a:r>
            <a:r>
              <a:rPr lang="en-ID" sz="2000" dirty="0" smtClean="0"/>
              <a:t> </a:t>
            </a:r>
            <a:r>
              <a:rPr lang="en-ID" sz="2000" dirty="0" err="1" smtClean="0"/>
              <a:t>terdapat</a:t>
            </a:r>
            <a:r>
              <a:rPr lang="en-ID" sz="2000" dirty="0" smtClean="0"/>
              <a:t> di </a:t>
            </a:r>
            <a:r>
              <a:rPr lang="en-ID" sz="2000" dirty="0" err="1" smtClean="0"/>
              <a:t>dinding</a:t>
            </a:r>
            <a:r>
              <a:rPr lang="en-ID" sz="2000" dirty="0" smtClean="0"/>
              <a:t> uterus di </a:t>
            </a:r>
            <a:r>
              <a:rPr lang="en-ID" sz="2000" dirty="0" err="1" smtClean="0"/>
              <a:t>antara</a:t>
            </a:r>
            <a:r>
              <a:rPr lang="en-ID" sz="2000" dirty="0" smtClean="0"/>
              <a:t> </a:t>
            </a:r>
            <a:r>
              <a:rPr lang="en-ID" sz="2000" dirty="0" err="1" smtClean="0"/>
              <a:t>serabut</a:t>
            </a:r>
            <a:r>
              <a:rPr lang="en-ID" sz="2000" dirty="0" smtClean="0"/>
              <a:t> </a:t>
            </a:r>
            <a:r>
              <a:rPr lang="en-ID" sz="2000" dirty="0" err="1" smtClean="0"/>
              <a:t>miometrium</a:t>
            </a:r>
            <a:r>
              <a:rPr lang="en-ID" sz="2000" dirty="0" smtClean="0"/>
              <a:t>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987574"/>
            <a:ext cx="65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 err="1" smtClean="0">
                <a:solidFill>
                  <a:srgbClr val="0070C0"/>
                </a:solidFill>
              </a:rPr>
              <a:t>Berdasarkan</a:t>
            </a:r>
            <a:r>
              <a:rPr lang="en-ID" sz="1800" dirty="0" smtClean="0">
                <a:solidFill>
                  <a:srgbClr val="0070C0"/>
                </a:solidFill>
              </a:rPr>
              <a:t> </a:t>
            </a:r>
            <a:r>
              <a:rPr lang="en-ID" sz="1800" dirty="0" err="1" smtClean="0">
                <a:solidFill>
                  <a:srgbClr val="0070C0"/>
                </a:solidFill>
              </a:rPr>
              <a:t>letaknya</a:t>
            </a:r>
            <a:r>
              <a:rPr lang="en-ID" sz="1800" dirty="0" smtClean="0">
                <a:solidFill>
                  <a:srgbClr val="0070C0"/>
                </a:solidFill>
              </a:rPr>
              <a:t>, </a:t>
            </a:r>
            <a:r>
              <a:rPr lang="en-ID" sz="1800" dirty="0" err="1" smtClean="0">
                <a:solidFill>
                  <a:srgbClr val="0070C0"/>
                </a:solidFill>
              </a:rPr>
              <a:t>mioma</a:t>
            </a:r>
            <a:r>
              <a:rPr lang="en-ID" sz="1800" dirty="0" smtClean="0">
                <a:solidFill>
                  <a:srgbClr val="0070C0"/>
                </a:solidFill>
              </a:rPr>
              <a:t> </a:t>
            </a:r>
            <a:r>
              <a:rPr lang="en-ID" sz="1800" dirty="0" err="1" smtClean="0">
                <a:solidFill>
                  <a:srgbClr val="0070C0"/>
                </a:solidFill>
              </a:rPr>
              <a:t>dibagi</a:t>
            </a:r>
            <a:r>
              <a:rPr lang="en-ID" sz="1800" dirty="0" smtClean="0">
                <a:solidFill>
                  <a:srgbClr val="0070C0"/>
                </a:solidFill>
              </a:rPr>
              <a:t> </a:t>
            </a:r>
            <a:r>
              <a:rPr lang="en-ID" sz="1800" dirty="0" err="1" smtClean="0">
                <a:solidFill>
                  <a:srgbClr val="0070C0"/>
                </a:solidFill>
              </a:rPr>
              <a:t>menjadi</a:t>
            </a:r>
            <a:r>
              <a:rPr lang="en-ID" sz="1800" dirty="0" smtClean="0">
                <a:solidFill>
                  <a:srgbClr val="0070C0"/>
                </a:solidFill>
              </a:rPr>
              <a:t> :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izarre Leiomyoma of the Uterus: Therapeutic Mapping | Intech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127"/>
            <a:ext cx="4644009" cy="34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2.Leiomyoma Of The Ute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t="8104" r="11318" b="26327"/>
          <a:stretch/>
        </p:blipFill>
        <p:spPr bwMode="auto">
          <a:xfrm>
            <a:off x="4788023" y="2255360"/>
            <a:ext cx="4211961" cy="26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3"/>
          </p:nvPr>
        </p:nvSpPr>
        <p:spPr>
          <a:xfrm>
            <a:off x="566665" y="411511"/>
            <a:ext cx="2121717" cy="432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D" b="1" dirty="0" err="1" smtClean="0"/>
              <a:t>Klasifikasi</a:t>
            </a:r>
            <a:r>
              <a:rPr lang="en-ID" b="1" dirty="0" smtClean="0"/>
              <a:t> lain: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6" y="51471"/>
            <a:ext cx="3275856" cy="50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88D14F0-1E2F-427B-8183-E28E0C72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91" y="1131590"/>
            <a:ext cx="34647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terine-Fibr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51471"/>
            <a:ext cx="6696745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 Texture by Slidesgo">
  <a:themeElements>
    <a:clrScheme name="Simple Light">
      <a:dk1>
        <a:srgbClr val="BFACF5"/>
      </a:dk1>
      <a:lt1>
        <a:srgbClr val="FFFFFF"/>
      </a:lt1>
      <a:dk2>
        <a:srgbClr val="9C7FEE"/>
      </a:dk2>
      <a:lt2>
        <a:srgbClr val="F788C6"/>
      </a:lt2>
      <a:accent1>
        <a:srgbClr val="6B86F1"/>
      </a:accent1>
      <a:accent2>
        <a:srgbClr val="9C7FEE"/>
      </a:accent2>
      <a:accent3>
        <a:srgbClr val="9C7FEE"/>
      </a:accent3>
      <a:accent4>
        <a:srgbClr val="F788C6"/>
      </a:accent4>
      <a:accent5>
        <a:srgbClr val="6B86F1"/>
      </a:accent5>
      <a:accent6>
        <a:srgbClr val="9C7FEE"/>
      </a:accent6>
      <a:hlink>
        <a:srgbClr val="6B86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880</Words>
  <Application>Microsoft Office PowerPoint</Application>
  <PresentationFormat>On-screen Show (16:9)</PresentationFormat>
  <Paragraphs>109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Roboto Condensed</vt:lpstr>
      <vt:lpstr>Fugaz One</vt:lpstr>
      <vt:lpstr>Courier New</vt:lpstr>
      <vt:lpstr>Comfortaa</vt:lpstr>
      <vt:lpstr>Wingdings</vt:lpstr>
      <vt:lpstr>Roboto Medium</vt:lpstr>
      <vt:lpstr>Watercolor Texture by Slidesgo</vt:lpstr>
      <vt:lpstr>Mioma Uteri</vt:lpstr>
      <vt:lpstr>Definisi</vt:lpstr>
      <vt:lpstr>EPIDEMIOLOGI</vt:lpstr>
      <vt:lpstr>ETIOLOGI</vt:lpstr>
      <vt:lpstr>FAKTOR RISIKO</vt:lpstr>
      <vt:lpstr>KLASIFIKASI</vt:lpstr>
      <vt:lpstr>PowerPoint Presentation</vt:lpstr>
      <vt:lpstr>PowerPoint Presentation</vt:lpstr>
      <vt:lpstr>PowerPoint Presentation</vt:lpstr>
      <vt:lpstr>TANDA DAN GEJALA</vt:lpstr>
      <vt:lpstr>DIAGNOSIS</vt:lpstr>
      <vt:lpstr>PowerPoint Presentation</vt:lpstr>
      <vt:lpstr>PowerPoint Presentation</vt:lpstr>
      <vt:lpstr>PowerPoint Presentation</vt:lpstr>
      <vt:lpstr>Pengaruh Mioma pada Kehamilan dan Persalinan</vt:lpstr>
      <vt:lpstr>PowerPoint Presentation</vt:lpstr>
      <vt:lpstr>Pengaruh Kehamilan dan Persalinan terhadap Mioma</vt:lpstr>
      <vt:lpstr>KOMPLIKASI</vt:lpstr>
      <vt:lpstr>PROGNOSIS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Mioma Uteri</dc:title>
  <cp:lastModifiedBy>Widya Chandra W</cp:lastModifiedBy>
  <cp:revision>33</cp:revision>
  <dcterms:modified xsi:type="dcterms:W3CDTF">2021-06-17T02:21:41Z</dcterms:modified>
</cp:coreProperties>
</file>