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77" r:id="rId11"/>
    <p:sldId id="269" r:id="rId12"/>
    <p:sldId id="278" r:id="rId13"/>
    <p:sldId id="258" r:id="rId14"/>
    <p:sldId id="268" r:id="rId15"/>
    <p:sldId id="270" r:id="rId16"/>
    <p:sldId id="271" r:id="rId17"/>
    <p:sldId id="272" r:id="rId18"/>
    <p:sldId id="273" r:id="rId19"/>
    <p:sldId id="259" r:id="rId20"/>
    <p:sldId id="274" r:id="rId21"/>
    <p:sldId id="275" r:id="rId22"/>
    <p:sldId id="260" r:id="rId23"/>
    <p:sldId id="276" r:id="rId24"/>
    <p:sldId id="280" r:id="rId25"/>
    <p:sldId id="289" r:id="rId26"/>
    <p:sldId id="290" r:id="rId27"/>
    <p:sldId id="291" r:id="rId28"/>
    <p:sldId id="283" r:id="rId29"/>
    <p:sldId id="281" r:id="rId30"/>
    <p:sldId id="279" r:id="rId31"/>
    <p:sldId id="284" r:id="rId32"/>
    <p:sldId id="282" r:id="rId33"/>
    <p:sldId id="285" r:id="rId34"/>
    <p:sldId id="286" r:id="rId35"/>
    <p:sldId id="292" r:id="rId36"/>
    <p:sldId id="288" r:id="rId37"/>
    <p:sldId id="2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5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1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1BBE-CF58-4630-936B-02C73858E7F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06306-05B1-4BC3-BF49-7BAF0372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21237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21237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bloodsafety/transfusion_services/ClinicalTransfusionPracticeGuidelinesforMedicalInternsBangladesh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69390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854898/" TargetMode="External"/><Relationship Id="rId2" Type="http://schemas.openxmlformats.org/officeDocument/2006/relationships/hyperlink" Target="https://www.aafp.org/afp/2017/0115/p10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ch.org.au/clinicalguide/guideline_index/Blood_product_prescriptio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Tatalaksana Leiomyoma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Muhammad Irfaan Yaafi-1810211061</a:t>
            </a:r>
          </a:p>
          <a:p>
            <a:r>
              <a:rPr lang="id-ID" dirty="0" smtClean="0"/>
              <a:t>Tutorial B3 RPS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29440" cy="6870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4914" y="3252651"/>
            <a:ext cx="316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https://www.ncbi.nlm.nih.gov/pmc/articles/PMC4212375</a:t>
            </a:r>
            <a:r>
              <a:rPr lang="en-US" dirty="0" smtClean="0">
                <a:hlinkClick r:id="rId3"/>
              </a:rPr>
              <a:t>/</a:t>
            </a:r>
            <a:r>
              <a:rPr lang="id-I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954" y="39189"/>
            <a:ext cx="8289081" cy="1325563"/>
          </a:xfrm>
        </p:spPr>
        <p:txBody>
          <a:bodyPr>
            <a:normAutofit/>
          </a:bodyPr>
          <a:lstStyle/>
          <a:p>
            <a:r>
              <a:rPr lang="id-ID" dirty="0" smtClean="0"/>
              <a:t>Pilihan Terapi dan Alternatifnya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909" y="1045029"/>
            <a:ext cx="10182954" cy="54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4" y="0"/>
            <a:ext cx="10780371" cy="6008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6816" y="6205629"/>
            <a:ext cx="651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https://www.ncbi.nlm.nih.gov/pmc/articles/PMC4212375</a:t>
            </a:r>
            <a:r>
              <a:rPr lang="en-US" dirty="0" smtClean="0">
                <a:hlinkClick r:id="rId3"/>
              </a:rPr>
              <a:t>/</a:t>
            </a:r>
            <a:r>
              <a:rPr lang="id-I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7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Tatalaksana Farmakologi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Agonis</a:t>
            </a:r>
            <a:r>
              <a:rPr lang="en-US" i="1" dirty="0"/>
              <a:t> </a:t>
            </a:r>
            <a:r>
              <a:rPr lang="en-US" i="1" dirty="0" err="1"/>
              <a:t>Gonadotropine</a:t>
            </a:r>
            <a:r>
              <a:rPr lang="en-US" i="1" dirty="0"/>
              <a:t> Releasing </a:t>
            </a:r>
            <a:r>
              <a:rPr lang="en-US" i="1" dirty="0" smtClean="0"/>
              <a:t>Hormone</a:t>
            </a:r>
            <a:r>
              <a:rPr lang="id-ID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GnRH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it-IT" dirty="0"/>
              <a:t>Preparat </a:t>
            </a:r>
            <a:r>
              <a:rPr lang="it-IT" dirty="0" smtClean="0"/>
              <a:t>progesteron</a:t>
            </a:r>
            <a:r>
              <a:rPr lang="id-ID" dirty="0" smtClean="0"/>
              <a:t>/</a:t>
            </a:r>
            <a:r>
              <a:rPr lang="it-IT" dirty="0" smtClean="0"/>
              <a:t>antagonis</a:t>
            </a:r>
            <a:r>
              <a:rPr lang="id-ID" dirty="0" smtClean="0"/>
              <a:t> </a:t>
            </a:r>
            <a:r>
              <a:rPr lang="en-US" dirty="0" err="1" smtClean="0"/>
              <a:t>progesteron</a:t>
            </a:r>
            <a:r>
              <a:rPr lang="id-ID" dirty="0" smtClean="0"/>
              <a:t>/</a:t>
            </a:r>
            <a:r>
              <a:rPr lang="en-US" i="1" dirty="0" smtClean="0"/>
              <a:t>selective progesterone</a:t>
            </a:r>
            <a:r>
              <a:rPr lang="id-ID" i="1" dirty="0" smtClean="0"/>
              <a:t> </a:t>
            </a:r>
            <a:r>
              <a:rPr lang="en-US" i="1" dirty="0" smtClean="0"/>
              <a:t>receptor </a:t>
            </a:r>
            <a:r>
              <a:rPr lang="en-US" i="1" dirty="0"/>
              <a:t>modulator </a:t>
            </a:r>
            <a:r>
              <a:rPr lang="en-US" dirty="0"/>
              <a:t>(SPRM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i="1" dirty="0"/>
              <a:t>Aromatase </a:t>
            </a:r>
            <a:r>
              <a:rPr lang="en-US" i="1" dirty="0" smtClean="0"/>
              <a:t>Inhibitor</a:t>
            </a:r>
            <a:endParaRPr lang="id-ID" i="1" dirty="0" smtClean="0"/>
          </a:p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 smtClean="0"/>
              <a:t>Traneksamat</a:t>
            </a:r>
            <a:endParaRPr lang="id-ID" dirty="0" smtClean="0"/>
          </a:p>
          <a:p>
            <a:r>
              <a:rPr lang="id-ID" dirty="0" smtClean="0"/>
              <a:t>NSAID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1. </a:t>
            </a:r>
            <a:r>
              <a:rPr lang="en-US" i="1" dirty="0" err="1"/>
              <a:t>Agonis</a:t>
            </a:r>
            <a:r>
              <a:rPr lang="en-US" i="1" dirty="0"/>
              <a:t> </a:t>
            </a:r>
            <a:r>
              <a:rPr lang="en-US" i="1" dirty="0" err="1"/>
              <a:t>Gonadotropine</a:t>
            </a:r>
            <a:r>
              <a:rPr lang="en-US" i="1" dirty="0"/>
              <a:t> Releasing Hormone</a:t>
            </a:r>
            <a:r>
              <a:rPr lang="id-ID" i="1" dirty="0"/>
              <a:t> </a:t>
            </a: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8337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d-ID" u="sng" dirty="0" smtClean="0"/>
              <a:t>MoA</a:t>
            </a:r>
            <a:r>
              <a:rPr lang="id-ID" dirty="0" smtClean="0"/>
              <a:t>: D</a:t>
            </a:r>
            <a:r>
              <a:rPr lang="en-US" i="1" dirty="0" smtClean="0"/>
              <a:t>own</a:t>
            </a:r>
            <a:r>
              <a:rPr lang="id-ID" i="1" dirty="0" smtClean="0"/>
              <a:t> </a:t>
            </a:r>
            <a:r>
              <a:rPr lang="en-US" i="1" dirty="0" smtClean="0"/>
              <a:t>regulation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GnRH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 smtClean="0"/>
              <a:t>terjadi</a:t>
            </a:r>
            <a:r>
              <a:rPr lang="id-ID" dirty="0"/>
              <a:t> </a:t>
            </a:r>
            <a:r>
              <a:rPr lang="nn-NO" dirty="0" smtClean="0"/>
              <a:t>penurunan </a:t>
            </a:r>
            <a:r>
              <a:rPr lang="nn-NO" dirty="0"/>
              <a:t>produksi FSH dan LH </a:t>
            </a:r>
            <a:r>
              <a:rPr lang="nn-NO" dirty="0" smtClean="0"/>
              <a:t>yang</a:t>
            </a:r>
            <a:r>
              <a:rPr lang="id-ID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smtClean="0"/>
              <a:t>estrogen</a:t>
            </a:r>
            <a:endParaRPr lang="id-ID" dirty="0" smtClean="0"/>
          </a:p>
          <a:p>
            <a:pPr algn="just"/>
            <a:r>
              <a:rPr lang="id-ID" u="sng" dirty="0" smtClean="0"/>
              <a:t>Indikasi</a:t>
            </a:r>
            <a:r>
              <a:rPr lang="id-ID" dirty="0" smtClean="0"/>
              <a:t>: D</a:t>
            </a:r>
            <a:r>
              <a:rPr lang="en-US" dirty="0" err="1" smtClean="0"/>
              <a:t>irekomendasikan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id-ID" dirty="0" smtClean="0"/>
              <a:t>y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id-ID" dirty="0"/>
              <a:t> </a:t>
            </a:r>
            <a:r>
              <a:rPr lang="en-US" dirty="0" smtClean="0"/>
              <a:t>submucosa</a:t>
            </a:r>
            <a:endParaRPr lang="id-ID" dirty="0" smtClean="0"/>
          </a:p>
          <a:p>
            <a:pPr algn="just"/>
            <a:r>
              <a:rPr lang="id-ID" u="sng" dirty="0" smtClean="0"/>
              <a:t>Dosis &amp; Sediaan</a:t>
            </a:r>
            <a:r>
              <a:rPr lang="id-ID" dirty="0" smtClean="0"/>
              <a:t>: Danazol </a:t>
            </a:r>
            <a:r>
              <a:rPr lang="sv-SE" dirty="0" smtClean="0"/>
              <a:t>200 mg</a:t>
            </a:r>
            <a:r>
              <a:rPr lang="id-ID" dirty="0" smtClean="0"/>
              <a:t> po</a:t>
            </a:r>
            <a:r>
              <a:rPr lang="id-ID" dirty="0"/>
              <a:t> </a:t>
            </a:r>
            <a:r>
              <a:rPr lang="id-ID" dirty="0" smtClean="0"/>
              <a:t>1x1</a:t>
            </a:r>
            <a:r>
              <a:rPr lang="sv-SE" dirty="0" smtClean="0"/>
              <a:t>, selama </a:t>
            </a:r>
            <a:r>
              <a:rPr lang="sv-SE" dirty="0"/>
              <a:t>3 bulan</a:t>
            </a:r>
            <a:endParaRPr lang="id-ID" dirty="0" smtClean="0"/>
          </a:p>
          <a:p>
            <a:pPr algn="just"/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/>
              <a:t>pemberian</a:t>
            </a:r>
            <a:r>
              <a:rPr lang="en-US" dirty="0"/>
              <a:t> yang </a:t>
            </a:r>
            <a:r>
              <a:rPr lang="en-US" dirty="0" err="1" smtClean="0"/>
              <a:t>dianjurkan</a:t>
            </a:r>
            <a:r>
              <a:rPr lang="id-ID" dirty="0" smtClean="0"/>
              <a:t>: </a:t>
            </a:r>
            <a:r>
              <a:rPr lang="sv-SE" dirty="0" smtClean="0"/>
              <a:t>3-6 </a:t>
            </a:r>
            <a:r>
              <a:rPr lang="sv-SE" dirty="0"/>
              <a:t>bulan; pemberian </a:t>
            </a:r>
            <a:r>
              <a:rPr lang="sv-SE" dirty="0" smtClean="0"/>
              <a:t>jangka</a:t>
            </a:r>
            <a:r>
              <a:rPr lang="id-ID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/>
              <a:t>&gt;6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dikombinasi</a:t>
            </a:r>
            <a:r>
              <a:rPr lang="en-US" dirty="0"/>
              <a:t> </a:t>
            </a:r>
            <a:r>
              <a:rPr lang="en-US" dirty="0" err="1" smtClean="0"/>
              <a:t>denga</a:t>
            </a:r>
            <a:r>
              <a:rPr lang="id-ID" dirty="0" smtClean="0"/>
              <a:t>n </a:t>
            </a:r>
            <a:r>
              <a:rPr lang="sv-SE" dirty="0" smtClean="0"/>
              <a:t>progesteron </a:t>
            </a:r>
            <a:r>
              <a:rPr lang="sv-SE" dirty="0"/>
              <a:t>dengan atau tanpa </a:t>
            </a:r>
            <a:r>
              <a:rPr lang="sv-SE" dirty="0" smtClean="0"/>
              <a:t>estrogen</a:t>
            </a:r>
            <a:endParaRPr lang="id-ID" dirty="0" smtClean="0"/>
          </a:p>
          <a:p>
            <a:pPr algn="just"/>
            <a:r>
              <a:rPr lang="id-ID" dirty="0" err="1"/>
              <a:t>D</a:t>
            </a:r>
            <a:r>
              <a:rPr lang="en-US" dirty="0" err="1" smtClean="0"/>
              <a:t>apat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smtClean="0"/>
              <a:t>pre-</a:t>
            </a:r>
            <a:r>
              <a:rPr lang="en-US" dirty="0" err="1" smtClean="0"/>
              <a:t>operatif</a:t>
            </a:r>
            <a:r>
              <a:rPr lang="id-ID" dirty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/>
              <a:t>3-4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 smtClean="0"/>
              <a:t>pembedahan</a:t>
            </a:r>
            <a:endParaRPr lang="id-ID" dirty="0" smtClean="0"/>
          </a:p>
          <a:p>
            <a:pPr algn="just"/>
            <a:r>
              <a:rPr lang="id-ID" u="sng" dirty="0" smtClean="0"/>
              <a:t>ESO</a:t>
            </a:r>
            <a:r>
              <a:rPr lang="id-ID" dirty="0" smtClean="0"/>
              <a:t>: Hot flashes, vaginitis, hiperhidrosis, perubahan ukuran </a:t>
            </a:r>
            <a:r>
              <a:rPr lang="id-ID" dirty="0" smtClean="0"/>
              <a:t>payudara, penurunan massa tulang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9" y="1399902"/>
            <a:ext cx="3916681" cy="39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Preparat </a:t>
            </a:r>
            <a:r>
              <a:rPr lang="id-ID" dirty="0" smtClean="0"/>
              <a:t>Progesteron/SPRM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690687"/>
            <a:ext cx="7234646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d-ID" dirty="0" smtClean="0"/>
              <a:t>Terdiri atas 2 kelas: </a:t>
            </a:r>
            <a:r>
              <a:rPr lang="id-ID" i="1" dirty="0" smtClean="0"/>
              <a:t>A</a:t>
            </a:r>
            <a:r>
              <a:rPr lang="en-US" i="1" dirty="0" err="1" smtClean="0"/>
              <a:t>soprisnil</a:t>
            </a:r>
            <a:r>
              <a:rPr lang="en-US" i="1" dirty="0" smtClean="0"/>
              <a:t> </a:t>
            </a:r>
            <a:r>
              <a:rPr lang="id-ID" dirty="0" smtClean="0"/>
              <a:t>dan</a:t>
            </a:r>
            <a:r>
              <a:rPr lang="en-US" dirty="0" smtClean="0"/>
              <a:t> </a:t>
            </a:r>
            <a:r>
              <a:rPr lang="en-US" i="1" dirty="0" err="1"/>
              <a:t>ulipristal</a:t>
            </a:r>
            <a:endParaRPr lang="id-ID" i="1" dirty="0" smtClean="0"/>
          </a:p>
          <a:p>
            <a:pPr algn="just"/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id-ID" dirty="0"/>
              <a:t> </a:t>
            </a:r>
            <a:r>
              <a:rPr lang="en-US" dirty="0" err="1" smtClean="0"/>
              <a:t>prospektif</a:t>
            </a:r>
            <a:r>
              <a:rPr lang="en-US" dirty="0" smtClean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 smtClean="0"/>
              <a:t>bahwa</a:t>
            </a:r>
            <a:r>
              <a:rPr lang="id-ID" dirty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i="1" dirty="0"/>
              <a:t>mifepristone </a:t>
            </a:r>
            <a:r>
              <a:rPr lang="en-US" dirty="0"/>
              <a:t>25 mg </a:t>
            </a:r>
            <a:r>
              <a:rPr lang="en-US" dirty="0" err="1"/>
              <a:t>sehari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smtClean="0"/>
              <a:t>3</a:t>
            </a:r>
            <a:r>
              <a:rPr lang="id-ID" dirty="0" smtClean="0"/>
              <a:t> </a:t>
            </a:r>
            <a:r>
              <a:rPr lang="sv-SE" dirty="0" smtClean="0"/>
              <a:t>bulan </a:t>
            </a:r>
            <a:r>
              <a:rPr lang="sv-SE" dirty="0"/>
              <a:t>akan menurunkan ukuran tumor </a:t>
            </a:r>
            <a:r>
              <a:rPr lang="sv-SE" dirty="0" smtClean="0"/>
              <a:t>sebesar</a:t>
            </a:r>
            <a:r>
              <a:rPr lang="id-ID" dirty="0" smtClean="0"/>
              <a:t> </a:t>
            </a:r>
            <a:r>
              <a:rPr lang="en-US" dirty="0" smtClean="0"/>
              <a:t>40%</a:t>
            </a:r>
            <a:endParaRPr lang="id-ID" dirty="0" smtClean="0"/>
          </a:p>
          <a:p>
            <a:pPr algn="just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/>
              <a:t>tumor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/>
              <a:t>50%, </a:t>
            </a:r>
            <a:r>
              <a:rPr lang="en-US" dirty="0" err="1" smtClean="0"/>
              <a:t>pada</a:t>
            </a:r>
            <a:r>
              <a:rPr lang="id-ID" dirty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/>
              <a:t>ulipristal</a:t>
            </a:r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id-ID" dirty="0" smtClean="0"/>
              <a:t> </a:t>
            </a:r>
            <a:r>
              <a:rPr lang="en-US" dirty="0" smtClean="0"/>
              <a:t>mg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yang </a:t>
            </a:r>
            <a:r>
              <a:rPr lang="en-US" dirty="0" err="1" smtClean="0"/>
              <a:t>sama</a:t>
            </a:r>
            <a:endParaRPr lang="id-ID" dirty="0" smtClean="0"/>
          </a:p>
          <a:p>
            <a:pPr algn="just"/>
            <a:r>
              <a:rPr lang="id-ID" dirty="0" err="1"/>
              <a:t>S</a:t>
            </a:r>
            <a:r>
              <a:rPr lang="en-US" dirty="0" err="1" smtClean="0"/>
              <a:t>etelah</a:t>
            </a:r>
            <a:r>
              <a:rPr lang="en-US" dirty="0" smtClean="0"/>
              <a:t> </a:t>
            </a:r>
            <a:r>
              <a:rPr lang="en-US" dirty="0"/>
              <a:t>2-4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 smtClean="0"/>
              <a:t>pengobatan</a:t>
            </a:r>
            <a:r>
              <a:rPr lang="id-ID" dirty="0"/>
              <a:t> </a:t>
            </a:r>
            <a:r>
              <a:rPr lang="en-US" dirty="0" err="1" smtClean="0"/>
              <a:t>dianjurkan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 err="1" smtClean="0"/>
              <a:t>levonorgestreli</a:t>
            </a:r>
            <a:r>
              <a:rPr lang="id-ID" i="1" dirty="0" smtClean="0"/>
              <a:t> </a:t>
            </a:r>
            <a:r>
              <a:rPr lang="en-US" i="1" dirty="0" err="1" smtClean="0"/>
              <a:t>ntrauterine</a:t>
            </a:r>
            <a:r>
              <a:rPr lang="id-ID" i="1" dirty="0" smtClean="0"/>
              <a:t> </a:t>
            </a:r>
            <a:r>
              <a:rPr lang="en-US" i="1" dirty="0" smtClean="0"/>
              <a:t>devices </a:t>
            </a:r>
            <a:r>
              <a:rPr lang="en-US" dirty="0"/>
              <a:t>(LNG IUS)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mencegah</a:t>
            </a:r>
            <a:r>
              <a:rPr lang="id-ID" dirty="0"/>
              <a:t> </a:t>
            </a:r>
            <a:r>
              <a:rPr lang="en-US" dirty="0" err="1" smtClean="0"/>
              <a:t>relaps</a:t>
            </a:r>
            <a:endParaRPr lang="id-ID" dirty="0" smtClean="0"/>
          </a:p>
          <a:p>
            <a:pPr algn="just"/>
            <a:r>
              <a:rPr lang="id-ID" u="sng" dirty="0" smtClean="0"/>
              <a:t>ESO</a:t>
            </a:r>
            <a:r>
              <a:rPr lang="id-ID" dirty="0" smtClean="0"/>
              <a:t>: Belum diketahui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26" y="769189"/>
            <a:ext cx="4129557" cy="3097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87" y="3866356"/>
            <a:ext cx="4127996" cy="23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Aromatase Inhibitor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8989" cy="4351338"/>
          </a:xfrm>
        </p:spPr>
        <p:txBody>
          <a:bodyPr/>
          <a:lstStyle/>
          <a:p>
            <a:pPr algn="just"/>
            <a:r>
              <a:rPr lang="id-ID" dirty="0" smtClean="0"/>
              <a:t>Terbagi atas </a:t>
            </a:r>
            <a:r>
              <a:rPr lang="en-US" i="1" dirty="0"/>
              <a:t>aromatase inhibitor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id-ID" dirty="0"/>
              <a:t>(</a:t>
            </a:r>
            <a:r>
              <a:rPr lang="nl-NL" i="1" dirty="0" smtClean="0"/>
              <a:t>anastrazole </a:t>
            </a:r>
            <a:r>
              <a:rPr lang="nl-NL" dirty="0"/>
              <a:t>dan </a:t>
            </a:r>
            <a:r>
              <a:rPr lang="nl-NL" i="1" dirty="0" smtClean="0"/>
              <a:t>letrozole</a:t>
            </a:r>
            <a:r>
              <a:rPr lang="id-ID" i="1" dirty="0" smtClean="0"/>
              <a:t>)</a:t>
            </a:r>
            <a:r>
              <a:rPr lang="nl-NL" i="1" dirty="0" smtClean="0"/>
              <a:t> </a:t>
            </a:r>
            <a:r>
              <a:rPr lang="nl-NL" dirty="0"/>
              <a:t>dan </a:t>
            </a:r>
            <a:r>
              <a:rPr lang="nl-NL" dirty="0" smtClean="0"/>
              <a:t>senyawa</a:t>
            </a:r>
            <a:r>
              <a:rPr lang="id-ID" dirty="0" smtClean="0"/>
              <a:t> </a:t>
            </a:r>
            <a:r>
              <a:rPr lang="en-US" dirty="0" err="1" smtClean="0"/>
              <a:t>inaktivator</a:t>
            </a:r>
            <a:r>
              <a:rPr lang="id-ID" dirty="0"/>
              <a:t> </a:t>
            </a:r>
            <a:r>
              <a:rPr lang="id-ID" dirty="0" smtClean="0"/>
              <a:t>(</a:t>
            </a:r>
            <a:r>
              <a:rPr lang="en-US" i="1" dirty="0" err="1" smtClean="0"/>
              <a:t>exemestane</a:t>
            </a:r>
            <a:r>
              <a:rPr lang="id-ID" i="1" dirty="0" smtClean="0"/>
              <a:t>)</a:t>
            </a:r>
          </a:p>
          <a:p>
            <a:pPr algn="just"/>
            <a:r>
              <a:rPr lang="id-ID" u="sng" dirty="0" smtClean="0"/>
              <a:t>Dosis</a:t>
            </a:r>
            <a:r>
              <a:rPr lang="id-ID" dirty="0" smtClean="0"/>
              <a:t>: l</a:t>
            </a:r>
            <a:r>
              <a:rPr lang="en-US" dirty="0" err="1" smtClean="0"/>
              <a:t>etrozole</a:t>
            </a:r>
            <a:r>
              <a:rPr lang="en-US" dirty="0" smtClean="0"/>
              <a:t> </a:t>
            </a:r>
            <a:r>
              <a:rPr lang="en-US" dirty="0"/>
              <a:t>(2.5 mg </a:t>
            </a:r>
            <a:r>
              <a:rPr lang="id-ID" dirty="0" smtClean="0"/>
              <a:t>1x1</a:t>
            </a:r>
            <a:r>
              <a:rPr lang="en-US" dirty="0" smtClean="0"/>
              <a:t>) </a:t>
            </a:r>
            <a:r>
              <a:rPr lang="id-ID" dirty="0" smtClean="0"/>
              <a:t>dan </a:t>
            </a:r>
            <a:r>
              <a:rPr lang="en-US" dirty="0" err="1" smtClean="0"/>
              <a:t>anastrozole</a:t>
            </a:r>
            <a:r>
              <a:rPr lang="en-US" dirty="0" smtClean="0"/>
              <a:t> </a:t>
            </a:r>
            <a:r>
              <a:rPr lang="en-US" dirty="0"/>
              <a:t>(1 mg </a:t>
            </a:r>
            <a:r>
              <a:rPr lang="id-ID" dirty="0" smtClean="0"/>
              <a:t>1x1</a:t>
            </a:r>
            <a:r>
              <a:rPr lang="en-US" dirty="0" smtClean="0"/>
              <a:t>)</a:t>
            </a:r>
            <a:endParaRPr lang="id-ID" dirty="0" smtClean="0"/>
          </a:p>
          <a:p>
            <a:pPr algn="just"/>
            <a:r>
              <a:rPr lang="id-ID" u="sng" dirty="0" smtClean="0"/>
              <a:t>MoA</a:t>
            </a:r>
            <a:r>
              <a:rPr lang="id-ID" dirty="0" smtClean="0"/>
              <a:t>: </a:t>
            </a:r>
            <a:r>
              <a:rPr lang="id-ID" dirty="0"/>
              <a:t>M</a:t>
            </a:r>
            <a:r>
              <a:rPr lang="nb-NO" dirty="0" smtClean="0"/>
              <a:t>enghambat proses</a:t>
            </a:r>
            <a:r>
              <a:rPr lang="id-ID" dirty="0" smtClean="0"/>
              <a:t> </a:t>
            </a:r>
            <a:r>
              <a:rPr lang="en-US" dirty="0" err="1" smtClean="0"/>
              <a:t>aromatisasi</a:t>
            </a:r>
            <a:r>
              <a:rPr lang="en-US" dirty="0" smtClean="0"/>
              <a:t> </a:t>
            </a:r>
            <a:endParaRPr lang="id-ID" dirty="0" smtClean="0"/>
          </a:p>
          <a:p>
            <a:pPr algn="just"/>
            <a:r>
              <a:rPr lang="fi-FI" dirty="0" smtClean="0"/>
              <a:t>Kelebihan obat</a:t>
            </a:r>
            <a:r>
              <a:rPr lang="id-ID" dirty="0" smtClean="0"/>
              <a:t>:</a:t>
            </a:r>
            <a:r>
              <a:rPr lang="id-ID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tromboemboli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kausa</a:t>
            </a:r>
            <a:r>
              <a:rPr lang="en-US" dirty="0"/>
              <a:t> </a:t>
            </a:r>
            <a:r>
              <a:rPr lang="en-US" dirty="0" err="1"/>
              <a:t>mortalitas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22" y="1308463"/>
            <a:ext cx="4517571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5933"/>
            <a:ext cx="10515600" cy="1325563"/>
          </a:xfrm>
        </p:spPr>
        <p:txBody>
          <a:bodyPr/>
          <a:lstStyle/>
          <a:p>
            <a:r>
              <a:rPr lang="id-ID" dirty="0" smtClean="0"/>
              <a:t>4. Asam Traneksamat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94" y="1690688"/>
            <a:ext cx="6790509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d-ID" dirty="0" smtClean="0"/>
              <a:t>Merupakan </a:t>
            </a:r>
            <a:r>
              <a:rPr lang="en-US" dirty="0" smtClean="0"/>
              <a:t>inhibitor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aktivasi</a:t>
            </a:r>
            <a:r>
              <a:rPr lang="en-US" dirty="0"/>
              <a:t> plasminogen,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antifibrinolitik</a:t>
            </a:r>
            <a:endParaRPr lang="id-ID" dirty="0" smtClean="0"/>
          </a:p>
          <a:p>
            <a:pPr algn="just"/>
            <a:r>
              <a:rPr lang="id-ID" u="sng" dirty="0" smtClean="0"/>
              <a:t>MoA</a:t>
            </a:r>
            <a:r>
              <a:rPr lang="id-ID" dirty="0" smtClean="0"/>
              <a:t>: M</a:t>
            </a:r>
            <a:r>
              <a:rPr lang="en-US" dirty="0" err="1" smtClean="0"/>
              <a:t>enghambat</a:t>
            </a:r>
            <a:r>
              <a:rPr lang="en-US" dirty="0" smtClean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koagulasi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. </a:t>
            </a:r>
            <a:endParaRPr lang="id-ID" dirty="0" smtClean="0"/>
          </a:p>
          <a:p>
            <a:pPr algn="just"/>
            <a:r>
              <a:rPr lang="en-US" u="sng" dirty="0" err="1" smtClean="0"/>
              <a:t>Dosis</a:t>
            </a:r>
            <a:r>
              <a:rPr lang="id-ID" u="sng" dirty="0" smtClean="0"/>
              <a:t> &amp; Sediaan</a:t>
            </a:r>
            <a:r>
              <a:rPr lang="id-ID" dirty="0" smtClean="0"/>
              <a:t>: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PUA </a:t>
            </a:r>
            <a:r>
              <a:rPr lang="en-US" dirty="0" err="1"/>
              <a:t>adalah</a:t>
            </a:r>
            <a:r>
              <a:rPr lang="en-US" dirty="0"/>
              <a:t> 1 g (2 × 500 mg tablet) </a:t>
            </a:r>
            <a:r>
              <a:rPr lang="en-US" dirty="0" smtClean="0"/>
              <a:t>3</a:t>
            </a:r>
            <a:r>
              <a:rPr lang="id-ID" dirty="0" smtClean="0"/>
              <a:t>-</a:t>
            </a:r>
            <a:r>
              <a:rPr lang="en-US" dirty="0" smtClean="0"/>
              <a:t>4 </a:t>
            </a:r>
            <a:r>
              <a:rPr lang="en-US" dirty="0"/>
              <a:t>kali </a:t>
            </a:r>
            <a:r>
              <a:rPr lang="en-US" dirty="0" err="1"/>
              <a:t>sehari</a:t>
            </a:r>
            <a:r>
              <a:rPr lang="en-US" dirty="0"/>
              <a:t>,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pendarahan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4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id-ID" dirty="0" smtClean="0"/>
              <a:t>atau 1</a:t>
            </a:r>
            <a:r>
              <a:rPr lang="en-US" dirty="0" smtClean="0"/>
              <a:t>0 </a:t>
            </a:r>
            <a:r>
              <a:rPr lang="en-US" dirty="0"/>
              <a:t>mg/</a:t>
            </a:r>
            <a:r>
              <a:rPr lang="en-US" dirty="0" err="1"/>
              <a:t>kgBB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intravena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600 mg/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8 jam</a:t>
            </a:r>
            <a:endParaRPr lang="id-ID" dirty="0" smtClean="0"/>
          </a:p>
          <a:p>
            <a:pPr algn="just"/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id-ID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selama</a:t>
            </a:r>
            <a:r>
              <a:rPr lang="en-US" dirty="0"/>
              <a:t> 3-4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03" y="674939"/>
            <a:ext cx="5257370" cy="2708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3" y="3383281"/>
            <a:ext cx="4605733" cy="3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 NSAID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05" y="1690688"/>
            <a:ext cx="6999514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id-ID" u="sng" dirty="0" smtClean="0"/>
              <a:t>Indikasi</a:t>
            </a:r>
            <a:r>
              <a:rPr lang="id-ID" dirty="0" smtClean="0"/>
              <a:t>: Mengurangi perdarahan dan nyeri</a:t>
            </a:r>
          </a:p>
          <a:p>
            <a:pPr algn="just"/>
            <a:r>
              <a:rPr lang="id-ID" u="sng" dirty="0" smtClean="0"/>
              <a:t>MoA</a:t>
            </a:r>
            <a:r>
              <a:rPr lang="id-ID" dirty="0" smtClean="0"/>
              <a:t>: </a:t>
            </a:r>
            <a:r>
              <a:rPr lang="en-US" dirty="0" smtClean="0"/>
              <a:t>NSAID </a:t>
            </a:r>
            <a:r>
              <a:rPr lang="en-US" dirty="0" err="1"/>
              <a:t>memblokade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protasiklin</a:t>
            </a:r>
            <a:r>
              <a:rPr lang="en-US" dirty="0"/>
              <a:t>, </a:t>
            </a:r>
            <a:r>
              <a:rPr lang="en-US" dirty="0" err="1"/>
              <a:t>antagonis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tromboksan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agregasi</a:t>
            </a:r>
            <a:r>
              <a:rPr lang="en-US" dirty="0"/>
              <a:t> </a:t>
            </a:r>
            <a:r>
              <a:rPr lang="en-US" dirty="0" err="1"/>
              <a:t>trombosit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menginisiasi</a:t>
            </a:r>
            <a:r>
              <a:rPr lang="en-US" dirty="0"/>
              <a:t> </a:t>
            </a:r>
            <a:r>
              <a:rPr lang="en-US" dirty="0" err="1"/>
              <a:t>koagulasi</a:t>
            </a:r>
            <a:r>
              <a:rPr lang="en-US" dirty="0"/>
              <a:t>. </a:t>
            </a:r>
            <a:r>
              <a:rPr lang="en-US" dirty="0" err="1"/>
              <a:t>Prostasiklin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endometrium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masif</a:t>
            </a:r>
            <a:r>
              <a:rPr lang="en-US" dirty="0"/>
              <a:t> yang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 smtClean="0"/>
              <a:t>ovulasi</a:t>
            </a:r>
            <a:endParaRPr lang="id-ID" dirty="0" smtClean="0"/>
          </a:p>
          <a:p>
            <a:pPr algn="just"/>
            <a:r>
              <a:rPr lang="id-ID" u="sng" dirty="0" smtClean="0"/>
              <a:t>Dosis &amp; Sediaan</a:t>
            </a:r>
            <a:r>
              <a:rPr lang="id-ID" dirty="0" smtClean="0"/>
              <a:t>: A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mefenam</a:t>
            </a:r>
            <a:r>
              <a:rPr lang="id-ID" dirty="0" smtClean="0"/>
              <a:t>at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/>
              <a:t>250-500 mg 2-4 kali </a:t>
            </a:r>
            <a:r>
              <a:rPr lang="en-US" dirty="0" err="1" smtClean="0"/>
              <a:t>sehari</a:t>
            </a:r>
            <a:r>
              <a:rPr lang="id-ID" dirty="0" smtClean="0"/>
              <a:t>, </a:t>
            </a:r>
            <a:r>
              <a:rPr lang="en-US" dirty="0" smtClean="0"/>
              <a:t>ibuprofen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/>
              <a:t>600-1.200mg per </a:t>
            </a:r>
            <a:r>
              <a:rPr lang="en-US" dirty="0" err="1" smtClean="0"/>
              <a:t>hari</a:t>
            </a:r>
            <a:r>
              <a:rPr lang="id-ID" dirty="0" smtClean="0"/>
              <a:t>, naproxen 500 mg po, 2x1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297112"/>
            <a:ext cx="4926876" cy="2847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51" y="3145066"/>
            <a:ext cx="3534775" cy="35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5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Tatalaksana Non-farmakologi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Pembedahan:</a:t>
            </a:r>
          </a:p>
          <a:p>
            <a:r>
              <a:rPr lang="id-ID" dirty="0" smtClean="0"/>
              <a:t>Histerektomi</a:t>
            </a:r>
          </a:p>
          <a:p>
            <a:r>
              <a:rPr lang="id-ID" dirty="0" smtClean="0"/>
              <a:t>Miomektomi</a:t>
            </a:r>
          </a:p>
          <a:p>
            <a:pPr marL="0" indent="0">
              <a:buNone/>
            </a:pPr>
            <a:r>
              <a:rPr lang="id-ID" dirty="0" smtClean="0"/>
              <a:t>Non-invasif Radioterapi</a:t>
            </a:r>
          </a:p>
          <a:p>
            <a:r>
              <a:rPr lang="en-US" dirty="0" err="1"/>
              <a:t>Embolisasi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 smtClean="0"/>
              <a:t>Uterina</a:t>
            </a:r>
            <a:endParaRPr lang="id-ID" dirty="0" smtClean="0"/>
          </a:p>
          <a:p>
            <a:r>
              <a:rPr lang="en-US" dirty="0" err="1"/>
              <a:t>Miolisis</a:t>
            </a:r>
            <a:r>
              <a:rPr lang="en-US" dirty="0"/>
              <a:t>/</a:t>
            </a:r>
            <a:r>
              <a:rPr lang="en-US" dirty="0" err="1"/>
              <a:t>Ablasi</a:t>
            </a:r>
            <a:r>
              <a:rPr lang="en-US" dirty="0"/>
              <a:t> Tumor</a:t>
            </a:r>
          </a:p>
        </p:txBody>
      </p:sp>
    </p:spTree>
    <p:extLst>
      <p:ext uri="{BB962C8B-B14F-4D97-AF65-F5344CB8AC3E}">
        <p14:creationId xmlns:p14="http://schemas.microsoft.com/office/powerpoint/2010/main" val="338601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Mioma</a:t>
            </a:r>
            <a:r>
              <a:rPr lang="id-ID" dirty="0" smtClean="0"/>
              <a:t> Uteri</a:t>
            </a:r>
            <a:r>
              <a:rPr lang="en-US" dirty="0" smtClean="0"/>
              <a:t> </a:t>
            </a:r>
            <a:r>
              <a:rPr lang="id-ID" dirty="0" smtClean="0"/>
              <a:t>(Uterine </a:t>
            </a:r>
            <a:r>
              <a:rPr lang="en-US" dirty="0" smtClean="0"/>
              <a:t>fibroid</a:t>
            </a:r>
            <a:r>
              <a:rPr lang="id-ID" dirty="0" smtClean="0"/>
              <a:t>) -&gt; T</a:t>
            </a:r>
            <a:r>
              <a:rPr lang="sv-SE" dirty="0" smtClean="0"/>
              <a:t>umor </a:t>
            </a:r>
            <a:r>
              <a:rPr lang="sv-SE" dirty="0"/>
              <a:t>jinak yang berasal </a:t>
            </a:r>
            <a:r>
              <a:rPr lang="sv-SE" dirty="0" smtClean="0"/>
              <a:t>dari</a:t>
            </a:r>
            <a:r>
              <a:rPr lang="id-ID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/>
              <a:t>polos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. </a:t>
            </a:r>
            <a:r>
              <a:rPr lang="en-US" dirty="0" err="1"/>
              <a:t>Sel</a:t>
            </a:r>
            <a:r>
              <a:rPr lang="en-US" dirty="0"/>
              <a:t> tumor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 smtClean="0"/>
              <a:t>karena</a:t>
            </a:r>
            <a:r>
              <a:rPr lang="id-ID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/>
              <a:t>genetik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 smtClean="0"/>
              <a:t>akibat</a:t>
            </a:r>
            <a:r>
              <a:rPr lang="id-ID" dirty="0" smtClean="0"/>
              <a:t> </a:t>
            </a:r>
            <a:r>
              <a:rPr lang="nl-NL" dirty="0" smtClean="0"/>
              <a:t>induksi </a:t>
            </a:r>
            <a:r>
              <a:rPr lang="nl-NL" dirty="0"/>
              <a:t>hormon estrogen dan </a:t>
            </a:r>
            <a:r>
              <a:rPr lang="nl-NL" dirty="0" smtClean="0"/>
              <a:t>progesteron</a:t>
            </a:r>
            <a:endParaRPr lang="id-ID" dirty="0" smtClean="0"/>
          </a:p>
          <a:p>
            <a:pPr algn="just"/>
            <a:r>
              <a:rPr lang="id-ID" dirty="0"/>
              <a:t>T</a:t>
            </a:r>
            <a:r>
              <a:rPr lang="pt-BR" dirty="0" smtClean="0"/>
              <a:t>umor </a:t>
            </a:r>
            <a:r>
              <a:rPr lang="pt-BR" dirty="0"/>
              <a:t>ini jarang mengenai usia </a:t>
            </a:r>
            <a:r>
              <a:rPr lang="pt-BR" dirty="0" smtClean="0"/>
              <a:t>prapubertas</a:t>
            </a:r>
            <a:r>
              <a:rPr lang="id-ID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progresivitasnya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menuru</a:t>
            </a:r>
            <a:r>
              <a:rPr lang="id-ID" dirty="0" smtClean="0"/>
              <a:t>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masa </a:t>
            </a:r>
            <a:r>
              <a:rPr lang="en-US" dirty="0" smtClean="0"/>
              <a:t>menopause</a:t>
            </a:r>
            <a:endParaRPr lang="id-ID" dirty="0" smtClean="0"/>
          </a:p>
          <a:p>
            <a:pPr algn="just"/>
            <a:r>
              <a:rPr lang="en-US" dirty="0" err="1"/>
              <a:t>Gejala</a:t>
            </a:r>
            <a:r>
              <a:rPr lang="en-US" dirty="0"/>
              <a:t> paling </a:t>
            </a:r>
            <a:r>
              <a:rPr lang="en-US" dirty="0" err="1" smtClean="0"/>
              <a:t>sering</a:t>
            </a:r>
            <a:r>
              <a:rPr lang="id-ID" dirty="0" smtClean="0"/>
              <a:t> -&gt; </a:t>
            </a:r>
            <a:r>
              <a:rPr lang="en-US" dirty="0" err="1" smtClean="0"/>
              <a:t>perdarahan</a:t>
            </a:r>
            <a:r>
              <a:rPr lang="id-ID" dirty="0" smtClean="0"/>
              <a:t> </a:t>
            </a:r>
            <a:r>
              <a:rPr lang="en-US" dirty="0" smtClean="0"/>
              <a:t>vagina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0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Histerektomi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Indikasi: </a:t>
            </a:r>
            <a:r>
              <a:rPr lang="en-US" dirty="0" err="1" smtClean="0"/>
              <a:t>Direkomendasikan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</a:t>
            </a:r>
            <a:r>
              <a:rPr lang="en-US" u="sng" dirty="0" smtClean="0"/>
              <a:t>di</a:t>
            </a:r>
            <a:r>
              <a:rPr lang="id-ID" u="sng" dirty="0" smtClean="0"/>
              <a:t> </a:t>
            </a:r>
            <a:r>
              <a:rPr lang="es-ES" u="sng" dirty="0" smtClean="0"/>
              <a:t>atas </a:t>
            </a:r>
            <a:r>
              <a:rPr lang="es-ES" u="sng" dirty="0"/>
              <a:t>40 </a:t>
            </a:r>
            <a:r>
              <a:rPr lang="es-ES" u="sng" dirty="0" err="1"/>
              <a:t>tahun</a:t>
            </a:r>
            <a:r>
              <a:rPr lang="es-ES" u="sng" dirty="0"/>
              <a:t> </a:t>
            </a:r>
            <a:r>
              <a:rPr lang="es-ES" dirty="0"/>
              <a:t>dan </a:t>
            </a:r>
            <a:r>
              <a:rPr lang="es-ES" u="sng" dirty="0" err="1"/>
              <a:t>tidak</a:t>
            </a:r>
            <a:r>
              <a:rPr lang="es-ES" u="sng" dirty="0"/>
              <a:t> </a:t>
            </a:r>
            <a:r>
              <a:rPr lang="es-ES" u="sng" dirty="0" err="1"/>
              <a:t>berencana</a:t>
            </a:r>
            <a:r>
              <a:rPr lang="es-ES" u="sng" dirty="0"/>
              <a:t> </a:t>
            </a:r>
            <a:r>
              <a:rPr lang="es-ES" u="sng" dirty="0" err="1" smtClean="0"/>
              <a:t>memiliki</a:t>
            </a:r>
            <a:r>
              <a:rPr lang="id-ID" u="sng" dirty="0"/>
              <a:t> </a:t>
            </a:r>
            <a:r>
              <a:rPr lang="en-US" u="sng" dirty="0" err="1" smtClean="0"/>
              <a:t>anak</a:t>
            </a:r>
            <a:r>
              <a:rPr lang="en-US" u="sng" dirty="0" smtClean="0"/>
              <a:t> </a:t>
            </a:r>
            <a:r>
              <a:rPr lang="en-US" u="sng" dirty="0" err="1" smtClean="0"/>
              <a:t>lagi</a:t>
            </a:r>
            <a:endParaRPr lang="id-ID" u="sng" dirty="0" smtClean="0"/>
          </a:p>
          <a:p>
            <a:pPr algn="just"/>
            <a:r>
              <a:rPr lang="id-ID" dirty="0"/>
              <a:t>M</a:t>
            </a:r>
            <a:r>
              <a:rPr lang="en-US" dirty="0" err="1" smtClean="0"/>
              <a:t>etode</a:t>
            </a:r>
            <a:r>
              <a:rPr lang="id-ID" dirty="0" smtClean="0"/>
              <a:t>: </a:t>
            </a:r>
            <a:r>
              <a:rPr lang="id-ID" dirty="0"/>
              <a:t>L</a:t>
            </a:r>
            <a:r>
              <a:rPr lang="en-US" dirty="0" err="1" smtClean="0"/>
              <a:t>aparotomi</a:t>
            </a:r>
            <a:r>
              <a:rPr lang="en-US" dirty="0"/>
              <a:t>, mini </a:t>
            </a:r>
            <a:r>
              <a:rPr lang="en-US" dirty="0" err="1" smtClean="0"/>
              <a:t>laparotomi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fi-FI" dirty="0" smtClean="0"/>
              <a:t>dan laparoskopi</a:t>
            </a:r>
            <a:endParaRPr lang="id-ID" dirty="0" smtClean="0"/>
          </a:p>
          <a:p>
            <a:pPr algn="just"/>
            <a:r>
              <a:rPr lang="fi-FI" dirty="0" smtClean="0"/>
              <a:t>Histerektomi </a:t>
            </a:r>
            <a:r>
              <a:rPr lang="fi-FI" dirty="0"/>
              <a:t>vagina </a:t>
            </a:r>
            <a:r>
              <a:rPr lang="fi-FI" dirty="0" smtClean="0"/>
              <a:t>lebih</a:t>
            </a:r>
            <a:r>
              <a:rPr lang="id-ID" dirty="0" smtClean="0"/>
              <a:t> </a:t>
            </a:r>
            <a:r>
              <a:rPr lang="sv-SE" dirty="0" smtClean="0"/>
              <a:t>dipilih </a:t>
            </a:r>
            <a:r>
              <a:rPr lang="sv-SE" dirty="0"/>
              <a:t>karena komplikasi </a:t>
            </a:r>
            <a:r>
              <a:rPr lang="id-ID" dirty="0" smtClean="0"/>
              <a:t>perdarahan </a:t>
            </a:r>
            <a:r>
              <a:rPr lang="sv-SE" dirty="0" smtClean="0"/>
              <a:t>lebih rendah</a:t>
            </a:r>
            <a:r>
              <a:rPr lang="id-ID" dirty="0" smtClean="0"/>
              <a:t>, </a:t>
            </a:r>
            <a:r>
              <a:rPr lang="en-US" dirty="0"/>
              <a:t>paralytic ileus </a:t>
            </a:r>
            <a:r>
              <a:rPr lang="en-US" dirty="0" smtClean="0"/>
              <a:t>time</a:t>
            </a:r>
            <a:r>
              <a:rPr lang="id-ID" dirty="0" smtClean="0"/>
              <a:t> lebih singkat,</a:t>
            </a:r>
            <a:r>
              <a:rPr lang="sv-SE" dirty="0" smtClean="0"/>
              <a:t> serta</a:t>
            </a:r>
            <a:r>
              <a:rPr lang="id-ID" dirty="0" smtClean="0"/>
              <a:t> </a:t>
            </a:r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/>
              <a:t>hospitalisasi</a:t>
            </a:r>
            <a:r>
              <a:rPr lang="en-US" dirty="0"/>
              <a:t> </a:t>
            </a:r>
            <a:r>
              <a:rPr lang="id-ID" dirty="0" smtClean="0"/>
              <a:t>l</a:t>
            </a:r>
            <a:r>
              <a:rPr lang="en-US" dirty="0" err="1" smtClean="0"/>
              <a:t>ebih</a:t>
            </a:r>
            <a:r>
              <a:rPr lang="en-US" dirty="0" smtClean="0"/>
              <a:t> </a:t>
            </a:r>
            <a:r>
              <a:rPr lang="en-US" dirty="0" err="1"/>
              <a:t>singkat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61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Miomektomi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u="sng" dirty="0" smtClean="0"/>
              <a:t>Indikasi</a:t>
            </a:r>
            <a:r>
              <a:rPr lang="id-ID" dirty="0" smtClean="0"/>
              <a:t>: Direkomendasikan pada pasien dengan </a:t>
            </a:r>
            <a:r>
              <a:rPr lang="id-ID" u="sng" dirty="0" smtClean="0"/>
              <a:t>myoma submukosal </a:t>
            </a:r>
            <a:r>
              <a:rPr lang="id-ID" dirty="0" smtClean="0"/>
              <a:t>berukuran </a:t>
            </a:r>
            <a:r>
              <a:rPr lang="sv-SE" dirty="0"/>
              <a:t>&lt;3 cm yang 50%-</a:t>
            </a:r>
            <a:r>
              <a:rPr lang="sv-SE" dirty="0" smtClean="0"/>
              <a:t>nya</a:t>
            </a:r>
            <a:r>
              <a:rPr lang="id-ID" dirty="0" smtClean="0"/>
              <a:t> </a:t>
            </a:r>
            <a:r>
              <a:rPr lang="pt-BR" dirty="0" smtClean="0"/>
              <a:t>berada </a:t>
            </a:r>
            <a:r>
              <a:rPr lang="pt-BR" dirty="0"/>
              <a:t>dalam rongga rahim </a:t>
            </a:r>
            <a:r>
              <a:rPr lang="id-ID" dirty="0" smtClean="0"/>
              <a:t>serta </a:t>
            </a:r>
            <a:r>
              <a:rPr lang="pt-BR" dirty="0" smtClean="0"/>
              <a:t> </a:t>
            </a:r>
            <a:r>
              <a:rPr lang="pt-BR" dirty="0"/>
              <a:t>pada </a:t>
            </a:r>
            <a:r>
              <a:rPr lang="pt-BR" dirty="0" smtClean="0"/>
              <a:t>mioma</a:t>
            </a:r>
            <a:r>
              <a:rPr lang="id-ID" dirty="0" smtClean="0"/>
              <a:t> </a:t>
            </a:r>
            <a:r>
              <a:rPr lang="en-US" dirty="0" err="1" smtClean="0"/>
              <a:t>multipel</a:t>
            </a:r>
            <a:r>
              <a:rPr lang="id-ID" dirty="0" smtClean="0"/>
              <a:t> dan ingin mempertahankan uterus dan fertilitasnya</a:t>
            </a:r>
          </a:p>
          <a:p>
            <a:pPr algn="just"/>
            <a:r>
              <a:rPr lang="id-ID" u="sng" dirty="0" smtClean="0"/>
              <a:t>Metode</a:t>
            </a:r>
            <a:r>
              <a:rPr lang="id-ID" dirty="0" smtClean="0"/>
              <a:t>: </a:t>
            </a:r>
            <a:r>
              <a:rPr lang="fi-FI" dirty="0" smtClean="0"/>
              <a:t>Teknik </a:t>
            </a:r>
            <a:r>
              <a:rPr lang="fi-FI" dirty="0"/>
              <a:t>laparotomi dan mini </a:t>
            </a:r>
            <a:r>
              <a:rPr lang="fi-FI" dirty="0" smtClean="0"/>
              <a:t>laparotomi</a:t>
            </a:r>
            <a:r>
              <a:rPr lang="id-ID" dirty="0" smtClean="0"/>
              <a:t> </a:t>
            </a:r>
            <a:r>
              <a:rPr lang="en-US" dirty="0" smtClean="0"/>
              <a:t>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laparoskopi</a:t>
            </a:r>
            <a:r>
              <a:rPr lang="en-US" dirty="0"/>
              <a:t> paling </a:t>
            </a:r>
            <a:r>
              <a:rPr lang="en-US" dirty="0" err="1" smtClean="0"/>
              <a:t>jarang</a:t>
            </a:r>
            <a:r>
              <a:rPr lang="id-ID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sulit</a:t>
            </a:r>
            <a:r>
              <a:rPr lang="id-ID" dirty="0" smtClean="0"/>
              <a:t> (namun perdarahan &lt;&lt;&lt;)</a:t>
            </a:r>
            <a:endParaRPr lang="id-ID" dirty="0"/>
          </a:p>
          <a:p>
            <a:r>
              <a:rPr lang="id-ID" u="sng" dirty="0"/>
              <a:t>K</a:t>
            </a:r>
            <a:r>
              <a:rPr lang="en-US" u="sng" dirty="0" err="1" smtClean="0"/>
              <a:t>omplikasi</a:t>
            </a:r>
            <a:r>
              <a:rPr lang="id-ID" dirty="0" smtClean="0"/>
              <a:t>:</a:t>
            </a:r>
            <a:r>
              <a:rPr lang="en-US" dirty="0" err="1" smtClean="0"/>
              <a:t>perdarahan</a:t>
            </a:r>
            <a:r>
              <a:rPr lang="id-ID" dirty="0" smtClean="0"/>
              <a:t> </a:t>
            </a:r>
            <a:r>
              <a:rPr lang="id-ID" dirty="0" smtClean="0"/>
              <a:t>&gt;&gt;&gt;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id-ID" dirty="0" smtClean="0"/>
              <a:t>kan </a:t>
            </a:r>
            <a:r>
              <a:rPr lang="en-US" dirty="0" err="1" smtClean="0"/>
              <a:t>histerektomi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53170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3319"/>
            <a:ext cx="10515600" cy="1325563"/>
          </a:xfrm>
        </p:spPr>
        <p:txBody>
          <a:bodyPr/>
          <a:lstStyle/>
          <a:p>
            <a:r>
              <a:rPr lang="id-ID" dirty="0" smtClean="0"/>
              <a:t>Tatalaksana Alternatif (Non-invasif)</a:t>
            </a:r>
            <a:br>
              <a:rPr lang="id-ID" dirty="0" smtClean="0"/>
            </a:br>
            <a:r>
              <a:rPr lang="id-ID" dirty="0" smtClean="0"/>
              <a:t>Embolisasi Arteri Uterina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694"/>
            <a:ext cx="10515600" cy="4351338"/>
          </a:xfrm>
        </p:spPr>
        <p:txBody>
          <a:bodyPr>
            <a:normAutofit/>
          </a:bodyPr>
          <a:lstStyle/>
          <a:p>
            <a:r>
              <a:rPr lang="id-ID" u="sng" dirty="0" smtClean="0"/>
              <a:t>Cara</a:t>
            </a:r>
            <a:r>
              <a:rPr lang="id-ID" dirty="0" smtClean="0"/>
              <a:t>: </a:t>
            </a:r>
            <a:r>
              <a:rPr lang="id-ID" dirty="0"/>
              <a:t>E</a:t>
            </a:r>
            <a:r>
              <a:rPr lang="en-US" dirty="0" err="1" smtClean="0"/>
              <a:t>mbolisasi</a:t>
            </a:r>
            <a:r>
              <a:rPr lang="id-ID" dirty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arteri</a:t>
            </a:r>
            <a:r>
              <a:rPr lang="en-US" dirty="0"/>
              <a:t> femoral </a:t>
            </a:r>
            <a:r>
              <a:rPr lang="en-US" dirty="0" err="1"/>
              <a:t>komunis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id-ID" dirty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smtClean="0"/>
              <a:t>Rahim</a:t>
            </a:r>
            <a:endParaRPr lang="id-ID" dirty="0" smtClean="0"/>
          </a:p>
          <a:p>
            <a:r>
              <a:rPr lang="id-ID" u="sng" dirty="0" smtClean="0"/>
              <a:t>Tujuan</a:t>
            </a:r>
            <a:r>
              <a:rPr lang="id-ID" dirty="0" smtClean="0"/>
              <a:t>: </a:t>
            </a:r>
            <a:r>
              <a:rPr lang="en-US" dirty="0" err="1" smtClean="0"/>
              <a:t>Efek</a:t>
            </a:r>
            <a:r>
              <a:rPr lang="id-ID" dirty="0"/>
              <a:t> </a:t>
            </a:r>
            <a:r>
              <a:rPr lang="en-US" dirty="0" smtClean="0"/>
              <a:t>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iskemia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nekrosis</a:t>
            </a:r>
            <a:r>
              <a:rPr lang="id-ID" dirty="0"/>
              <a:t> </a:t>
            </a:r>
            <a:r>
              <a:rPr lang="en-US" dirty="0" smtClean="0"/>
              <a:t>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perlahan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 smtClean="0"/>
              <a:t>mengecil</a:t>
            </a:r>
            <a:endParaRPr lang="id-ID" dirty="0"/>
          </a:p>
          <a:p>
            <a:r>
              <a:rPr lang="id-ID" u="sng" dirty="0" smtClean="0"/>
              <a:t>Indikasi</a:t>
            </a:r>
            <a:r>
              <a:rPr lang="id-ID" dirty="0" smtClean="0"/>
              <a:t>: D</a:t>
            </a:r>
            <a:r>
              <a:rPr lang="en-US" dirty="0" err="1" smtClean="0"/>
              <a:t>irekomendasikan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 smtClean="0"/>
              <a:t>transfusi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komorbid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terdapat</a:t>
            </a:r>
            <a:r>
              <a:rPr lang="id-ID" dirty="0"/>
              <a:t> </a:t>
            </a:r>
            <a:r>
              <a:rPr lang="en-US" dirty="0" err="1" smtClean="0"/>
              <a:t>kontraindikasi</a:t>
            </a:r>
            <a:r>
              <a:rPr lang="en-US" dirty="0" smtClean="0"/>
              <a:t> </a:t>
            </a:r>
            <a:r>
              <a:rPr lang="en-US" dirty="0" err="1"/>
              <a:t>operasi</a:t>
            </a:r>
            <a:r>
              <a:rPr lang="en-US" dirty="0"/>
              <a:t>. </a:t>
            </a:r>
            <a:endParaRPr lang="id-ID" dirty="0" smtClean="0"/>
          </a:p>
          <a:p>
            <a:r>
              <a:rPr lang="id-ID" u="sng" dirty="0" smtClean="0"/>
              <a:t>Kontraindikasi</a:t>
            </a:r>
            <a:r>
              <a:rPr lang="id-ID" dirty="0" smtClean="0"/>
              <a:t>: </a:t>
            </a:r>
            <a:r>
              <a:rPr lang="en-US" dirty="0" err="1" smtClean="0"/>
              <a:t>kehamilan</a:t>
            </a:r>
            <a:r>
              <a:rPr lang="en-US" dirty="0"/>
              <a:t>, </a:t>
            </a:r>
            <a:r>
              <a:rPr lang="id-ID" dirty="0" smtClean="0"/>
              <a:t>pasien dengan </a:t>
            </a:r>
            <a:r>
              <a:rPr lang="sv-SE" dirty="0" smtClean="0"/>
              <a:t>infeksi </a:t>
            </a:r>
            <a:r>
              <a:rPr lang="sv-SE" dirty="0"/>
              <a:t>arteri atau </a:t>
            </a:r>
            <a:r>
              <a:rPr lang="sv-SE" dirty="0" smtClean="0"/>
              <a:t>adneks</a:t>
            </a:r>
            <a:r>
              <a:rPr lang="id-ID" dirty="0" smtClean="0"/>
              <a:t>a, </a:t>
            </a:r>
            <a:r>
              <a:rPr lang="sv-SE" dirty="0" smtClean="0"/>
              <a:t>alergi</a:t>
            </a:r>
            <a:r>
              <a:rPr lang="id-ID" dirty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kontras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Tatalaksana Alternatif (Non-invasif)</a:t>
            </a:r>
            <a:br>
              <a:rPr lang="id-ID" dirty="0"/>
            </a:br>
            <a:r>
              <a:rPr lang="id-ID" dirty="0" smtClean="0"/>
              <a:t>Miolisis/Ablasi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u="sng" dirty="0" smtClean="0"/>
              <a:t>Cara Kerja</a:t>
            </a:r>
            <a:r>
              <a:rPr lang="id-ID" dirty="0" smtClean="0"/>
              <a:t>: </a:t>
            </a:r>
            <a:r>
              <a:rPr lang="id-ID" dirty="0"/>
              <a:t>M</a:t>
            </a:r>
            <a:r>
              <a:rPr lang="en-US" dirty="0" err="1" smtClean="0"/>
              <a:t>enghancurkan</a:t>
            </a:r>
            <a:r>
              <a:rPr lang="id-ID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/>
              <a:t>tumor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radiofrekuensi</a:t>
            </a:r>
            <a:r>
              <a:rPr lang="en-US" dirty="0"/>
              <a:t>, </a:t>
            </a:r>
            <a:r>
              <a:rPr lang="en-US" dirty="0" smtClean="0"/>
              <a:t>laser,</a:t>
            </a:r>
            <a:r>
              <a:rPr lang="id-ID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/>
              <a:t>Magnetic Resonance Guided </a:t>
            </a:r>
            <a:r>
              <a:rPr lang="en-US" i="1" dirty="0" smtClean="0"/>
              <a:t>Focused</a:t>
            </a:r>
            <a:r>
              <a:rPr lang="id-ID" i="1" dirty="0" smtClean="0"/>
              <a:t> </a:t>
            </a:r>
            <a:r>
              <a:rPr lang="en-US" i="1" dirty="0"/>
              <a:t>Ultrasound Surgery </a:t>
            </a:r>
            <a:r>
              <a:rPr lang="en-US" dirty="0"/>
              <a:t>(</a:t>
            </a:r>
            <a:r>
              <a:rPr lang="en-US" dirty="0" err="1"/>
              <a:t>MRgFUS</a:t>
            </a:r>
            <a:r>
              <a:rPr lang="en-US" dirty="0" smtClean="0"/>
              <a:t>).</a:t>
            </a:r>
            <a:r>
              <a:rPr lang="id-ID" dirty="0" smtClean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menembus</a:t>
            </a:r>
            <a:r>
              <a:rPr lang="id-ID" dirty="0"/>
              <a:t> </a:t>
            </a:r>
            <a:r>
              <a:rPr lang="nl-NL" dirty="0" smtClean="0"/>
              <a:t>jaringan </a:t>
            </a:r>
            <a:r>
              <a:rPr lang="nl-NL" dirty="0"/>
              <a:t>lunak dan menyebabkan </a:t>
            </a:r>
            <a:r>
              <a:rPr lang="nl-NL" dirty="0" smtClean="0"/>
              <a:t>denaturasi</a:t>
            </a:r>
            <a:r>
              <a:rPr lang="id-ID" dirty="0" smtClean="0"/>
              <a:t> </a:t>
            </a:r>
            <a:r>
              <a:rPr lang="en-US" dirty="0" smtClean="0"/>
              <a:t>protein</a:t>
            </a:r>
            <a:r>
              <a:rPr lang="en-US" dirty="0"/>
              <a:t>, </a:t>
            </a:r>
            <a:r>
              <a:rPr lang="en-US" dirty="0" err="1"/>
              <a:t>iskemia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nekrosis</a:t>
            </a:r>
            <a:r>
              <a:rPr lang="en-US" dirty="0"/>
              <a:t> </a:t>
            </a:r>
            <a:r>
              <a:rPr lang="en-US" dirty="0" err="1"/>
              <a:t>koagulatif</a:t>
            </a:r>
            <a:r>
              <a:rPr lang="en-US" dirty="0"/>
              <a:t>.</a:t>
            </a:r>
          </a:p>
          <a:p>
            <a:r>
              <a:rPr lang="id-ID" u="sng" dirty="0" smtClean="0"/>
              <a:t>Kontraindikasi</a:t>
            </a:r>
            <a:r>
              <a:rPr lang="id-ID" dirty="0" smtClean="0"/>
              <a:t>: M</a:t>
            </a:r>
            <a:r>
              <a:rPr lang="id-ID" dirty="0"/>
              <a:t>y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/>
              <a:t>uteri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0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Transfusi Darah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Indikasi Transfusi (RBC)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54" y="1639619"/>
            <a:ext cx="9363891" cy="48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9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23" y="2535146"/>
            <a:ext cx="10768954" cy="21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75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63" y="0"/>
            <a:ext cx="9318426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8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41" y="777160"/>
            <a:ext cx="6638701" cy="5303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97" y="0"/>
            <a:ext cx="5032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98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Whole Blood (WB)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52" y="1520871"/>
            <a:ext cx="7104017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de-DE" u="sng" dirty="0"/>
              <a:t>Volume </a:t>
            </a:r>
            <a:r>
              <a:rPr lang="de-DE" dirty="0"/>
              <a:t>350 ml WB </a:t>
            </a:r>
            <a:r>
              <a:rPr lang="de-DE" dirty="0" smtClean="0"/>
              <a:t>mengandung:</a:t>
            </a:r>
            <a:r>
              <a:rPr lang="id-ID" dirty="0" smtClean="0"/>
              <a:t> </a:t>
            </a:r>
            <a:r>
              <a:rPr lang="en-US" dirty="0" smtClean="0"/>
              <a:t>350 </a:t>
            </a:r>
            <a:r>
              <a:rPr lang="en-US" dirty="0"/>
              <a:t>ml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 smtClean="0"/>
              <a:t>dono</a:t>
            </a:r>
            <a:r>
              <a:rPr lang="id-ID" dirty="0" smtClean="0"/>
              <a:t>r (RBC, leukosit, tromobosit, plasma); </a:t>
            </a:r>
            <a:r>
              <a:rPr lang="sv-SE" dirty="0" smtClean="0"/>
              <a:t>63 </a:t>
            </a:r>
            <a:r>
              <a:rPr lang="sv-SE" dirty="0"/>
              <a:t>ml larutan pengawet </a:t>
            </a:r>
            <a:r>
              <a:rPr lang="sv-SE" dirty="0" smtClean="0"/>
              <a:t>antikoagulan</a:t>
            </a:r>
            <a:r>
              <a:rPr lang="id-ID" dirty="0" smtClean="0"/>
              <a:t>; </a:t>
            </a:r>
            <a:r>
              <a:rPr lang="nl-NL" dirty="0" smtClean="0"/>
              <a:t>Hb </a:t>
            </a:r>
            <a:r>
              <a:rPr lang="nl-NL" dirty="0"/>
              <a:t>± 12 g/dl; Hct </a:t>
            </a:r>
            <a:r>
              <a:rPr lang="nl-NL" dirty="0" smtClean="0"/>
              <a:t>35-45%</a:t>
            </a:r>
            <a:r>
              <a:rPr lang="id-ID" dirty="0" smtClean="0"/>
              <a:t>;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koagulasi</a:t>
            </a:r>
            <a:r>
              <a:rPr lang="en-US" dirty="0"/>
              <a:t> </a:t>
            </a:r>
            <a:r>
              <a:rPr lang="en-US" dirty="0" err="1"/>
              <a:t>labil</a:t>
            </a:r>
            <a:r>
              <a:rPr lang="en-US" dirty="0"/>
              <a:t> (f. V </a:t>
            </a:r>
            <a:r>
              <a:rPr lang="en-US" dirty="0" err="1"/>
              <a:t>dan</a:t>
            </a:r>
            <a:r>
              <a:rPr lang="en-US" dirty="0"/>
              <a:t> VIII</a:t>
            </a:r>
            <a:r>
              <a:rPr lang="en-US" dirty="0" smtClean="0"/>
              <a:t>)</a:t>
            </a:r>
            <a:endParaRPr lang="id-ID" dirty="0"/>
          </a:p>
          <a:p>
            <a:pPr algn="just"/>
            <a:r>
              <a:rPr lang="id-ID" u="sng" dirty="0" smtClean="0"/>
              <a:t>Indikasi</a:t>
            </a:r>
            <a:r>
              <a:rPr lang="id-ID" dirty="0" smtClean="0"/>
              <a:t>: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hipovolemi</a:t>
            </a:r>
            <a:r>
              <a:rPr lang="id-ID" dirty="0" smtClean="0"/>
              <a:t>; </a:t>
            </a:r>
            <a:r>
              <a:rPr lang="en-US" dirty="0" err="1" smtClean="0"/>
              <a:t>Transfusi</a:t>
            </a:r>
            <a:r>
              <a:rPr lang="en-US" dirty="0" smtClean="0"/>
              <a:t> </a:t>
            </a:r>
            <a:r>
              <a:rPr lang="en-US" dirty="0" err="1"/>
              <a:t>Tukar</a:t>
            </a:r>
            <a:r>
              <a:rPr lang="en-US" dirty="0"/>
              <a:t> (</a:t>
            </a:r>
            <a:r>
              <a:rPr lang="en-US" i="1" dirty="0"/>
              <a:t>Exchange </a:t>
            </a:r>
            <a:r>
              <a:rPr lang="en-US" i="1" dirty="0" smtClean="0"/>
              <a:t>transfusion</a:t>
            </a:r>
            <a:r>
              <a:rPr lang="en-US" dirty="0" smtClean="0"/>
              <a:t>)</a:t>
            </a:r>
            <a:r>
              <a:rPr lang="id-ID" dirty="0" smtClean="0"/>
              <a:t>; </a:t>
            </a:r>
            <a:r>
              <a:rPr lang="en-US" dirty="0" err="1" smtClean="0"/>
              <a:t>Pengganti</a:t>
            </a:r>
            <a:r>
              <a:rPr lang="en-US" dirty="0" smtClean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endap</a:t>
            </a:r>
            <a:r>
              <a:rPr lang="en-US" dirty="0"/>
              <a:t> (packed red cell)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id-ID" dirty="0" smtClean="0"/>
              <a:t>RBC</a:t>
            </a:r>
          </a:p>
          <a:p>
            <a:pPr algn="just"/>
            <a:r>
              <a:rPr lang="id-ID" u="sng" dirty="0" smtClean="0"/>
              <a:t>Kontraindikasi</a:t>
            </a:r>
            <a:r>
              <a:rPr lang="id-ID" dirty="0" smtClean="0"/>
              <a:t>: </a:t>
            </a:r>
            <a:r>
              <a:rPr lang="en-US" dirty="0" err="1"/>
              <a:t>Resiko</a:t>
            </a:r>
            <a:r>
              <a:rPr lang="en-US" dirty="0"/>
              <a:t> overload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id-ID" dirty="0" smtClean="0"/>
              <a:t>(pd </a:t>
            </a:r>
            <a:r>
              <a:rPr lang="en-US" dirty="0" smtClean="0"/>
              <a:t>anemia </a:t>
            </a:r>
            <a:r>
              <a:rPr lang="en-US" dirty="0" err="1"/>
              <a:t>kronik</a:t>
            </a:r>
            <a:r>
              <a:rPr lang="en-US" dirty="0"/>
              <a:t> &amp;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 smtClean="0"/>
              <a:t>jantung</a:t>
            </a:r>
            <a:r>
              <a:rPr lang="id-ID" dirty="0" smtClean="0"/>
              <a:t>)</a:t>
            </a:r>
          </a:p>
          <a:p>
            <a:pPr algn="just"/>
            <a:r>
              <a:rPr lang="id-ID" u="sng" dirty="0" smtClean="0"/>
              <a:t>Penyimpanan</a:t>
            </a:r>
            <a:r>
              <a:rPr lang="id-ID" dirty="0" smtClean="0"/>
              <a:t>: </a:t>
            </a:r>
            <a:r>
              <a:rPr lang="en-US" dirty="0" err="1"/>
              <a:t>Suhu</a:t>
            </a:r>
            <a:r>
              <a:rPr lang="en-US" dirty="0"/>
              <a:t> +2° </a:t>
            </a:r>
            <a:r>
              <a:rPr lang="en-US" dirty="0" err="1"/>
              <a:t>hingga</a:t>
            </a:r>
            <a:r>
              <a:rPr lang="en-US" dirty="0"/>
              <a:t> +6°C,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 smtClean="0"/>
              <a:t>metabolisme</a:t>
            </a:r>
            <a:r>
              <a:rPr lang="id-ID" dirty="0"/>
              <a:t> </a:t>
            </a:r>
            <a:r>
              <a:rPr lang="id-ID" dirty="0" smtClean="0"/>
              <a:t>RBC; Max. Waktu storage </a:t>
            </a:r>
            <a:r>
              <a:rPr lang="en-US" dirty="0" smtClean="0"/>
              <a:t>3 </a:t>
            </a:r>
            <a:r>
              <a:rPr lang="en-US" dirty="0" err="1" smtClean="0"/>
              <a:t>minggu</a:t>
            </a:r>
            <a:r>
              <a:rPr lang="id-ID" dirty="0" smtClean="0"/>
              <a:t> (dengan faktor pembekuan labil) atau max. 6 jam pada darah segar;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ditransfusikan</a:t>
            </a:r>
            <a:r>
              <a:rPr lang="en-US" dirty="0"/>
              <a:t> 30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 smtClean="0"/>
              <a:t>penyimpanan</a:t>
            </a:r>
            <a:endParaRPr lang="id-ID" dirty="0" smtClean="0"/>
          </a:p>
          <a:p>
            <a:pPr algn="just"/>
            <a:r>
              <a:rPr lang="id-ID" u="sng" dirty="0" smtClean="0"/>
              <a:t>Perhatian</a:t>
            </a:r>
            <a:r>
              <a:rPr lang="id-ID" dirty="0" smtClean="0"/>
              <a:t>: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(ABO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RhD</a:t>
            </a:r>
            <a:r>
              <a:rPr lang="en-US" dirty="0"/>
              <a:t> </a:t>
            </a:r>
            <a:r>
              <a:rPr lang="en-US" dirty="0" smtClean="0"/>
              <a:t>compatible)</a:t>
            </a:r>
            <a:r>
              <a:rPr lang="id-ID" dirty="0" smtClean="0"/>
              <a:t>;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kantong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r>
              <a:rPr lang="id-ID" dirty="0" smtClean="0"/>
              <a:t>;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4 </a:t>
            </a:r>
            <a:r>
              <a:rPr lang="en-US" dirty="0" smtClean="0"/>
              <a:t>ja</a:t>
            </a:r>
            <a:r>
              <a:rPr lang="id-ID" dirty="0" smtClean="0"/>
              <a:t>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211" y="521879"/>
            <a:ext cx="4143103" cy="576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Patofisiologi (Ketidakseimbangan Hormonal)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4563"/>
            <a:ext cx="10515600" cy="458329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Mutasi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id-ID" dirty="0" smtClean="0"/>
              <a:t>-&gt; </a:t>
            </a:r>
            <a:r>
              <a:rPr lang="en-US" dirty="0" err="1" smtClean="0"/>
              <a:t>produksi</a:t>
            </a:r>
            <a:r>
              <a:rPr lang="id-ID" dirty="0" smtClean="0"/>
              <a:t> </a:t>
            </a:r>
            <a:r>
              <a:rPr lang="it-IT" dirty="0" smtClean="0"/>
              <a:t>reseptor </a:t>
            </a:r>
            <a:r>
              <a:rPr lang="it-IT" dirty="0"/>
              <a:t>estrogen di </a:t>
            </a:r>
            <a:r>
              <a:rPr lang="en-US" dirty="0" err="1" smtClean="0"/>
              <a:t>miometrium</a:t>
            </a:r>
            <a:r>
              <a:rPr lang="en-US" dirty="0" smtClean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 smtClean="0"/>
              <a:t>signifikan</a:t>
            </a:r>
            <a:endParaRPr lang="id-ID" dirty="0" smtClean="0"/>
          </a:p>
          <a:p>
            <a:r>
              <a:rPr lang="en-US" dirty="0" err="1" smtClean="0"/>
              <a:t>Sebagai</a:t>
            </a:r>
            <a:r>
              <a:rPr lang="id-ID" dirty="0" smtClean="0"/>
              <a:t> </a:t>
            </a:r>
            <a:r>
              <a:rPr lang="en-US" dirty="0" err="1" smtClean="0"/>
              <a:t>kompensasi</a:t>
            </a:r>
            <a:r>
              <a:rPr lang="en-US" dirty="0"/>
              <a:t>, </a:t>
            </a:r>
            <a:r>
              <a:rPr lang="en-US" dirty="0" err="1"/>
              <a:t>kadar</a:t>
            </a:r>
            <a:r>
              <a:rPr lang="en-US" dirty="0"/>
              <a:t> estrogen </a:t>
            </a:r>
            <a:r>
              <a:rPr lang="en-US" dirty="0" smtClean="0"/>
              <a:t>me</a:t>
            </a:r>
            <a:r>
              <a:rPr lang="id-ID" dirty="0" smtClean="0"/>
              <a:t>ningkat akibat aktivitas aromatase tinggi (enzim pengubah androgen-&gt;estrogen) </a:t>
            </a:r>
          </a:p>
          <a:p>
            <a:r>
              <a:rPr lang="en-US" u="sng" dirty="0" smtClean="0"/>
              <a:t>Estrogen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 smtClean="0"/>
              <a:t>sel</a:t>
            </a:r>
            <a:r>
              <a:rPr lang="id-ID" dirty="0" smtClean="0"/>
              <a:t> </a:t>
            </a:r>
            <a:r>
              <a:rPr lang="es-ES" dirty="0" err="1" smtClean="0"/>
              <a:t>dengan</a:t>
            </a:r>
            <a:r>
              <a:rPr lang="es-ES" dirty="0" smtClean="0"/>
              <a:t> </a:t>
            </a:r>
            <a:r>
              <a:rPr lang="es-ES" dirty="0"/>
              <a:t>cara </a:t>
            </a:r>
            <a:r>
              <a:rPr lang="es-ES" dirty="0" err="1"/>
              <a:t>menghambat</a:t>
            </a:r>
            <a:r>
              <a:rPr lang="es-ES" dirty="0"/>
              <a:t> </a:t>
            </a:r>
            <a:r>
              <a:rPr lang="es-ES" dirty="0" err="1"/>
              <a:t>jalur</a:t>
            </a:r>
            <a:r>
              <a:rPr lang="es-ES" dirty="0"/>
              <a:t> </a:t>
            </a:r>
            <a:r>
              <a:rPr lang="es-ES" dirty="0" smtClean="0"/>
              <a:t>apoptosis,</a:t>
            </a:r>
            <a:r>
              <a:rPr lang="id-ID" dirty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 smtClean="0"/>
              <a:t>sitokin</a:t>
            </a:r>
            <a:r>
              <a:rPr lang="id-ID" dirty="0" smtClean="0"/>
              <a:t>, </a:t>
            </a:r>
            <a:r>
              <a:rPr lang="en-US" i="1" dirty="0" smtClean="0"/>
              <a:t>platelet </a:t>
            </a:r>
            <a:r>
              <a:rPr lang="en-US" i="1" dirty="0"/>
              <a:t>derived growth factor </a:t>
            </a:r>
            <a:r>
              <a:rPr lang="en-US" dirty="0"/>
              <a:t>(PDGF) </a:t>
            </a:r>
            <a:r>
              <a:rPr lang="en-US" dirty="0" err="1" smtClean="0"/>
              <a:t>dan</a:t>
            </a:r>
            <a:r>
              <a:rPr lang="id-ID" dirty="0" smtClean="0"/>
              <a:t> </a:t>
            </a:r>
            <a:r>
              <a:rPr lang="en-US" i="1" dirty="0" smtClean="0"/>
              <a:t>epidermal </a:t>
            </a:r>
            <a:r>
              <a:rPr lang="en-US" i="1" dirty="0"/>
              <a:t>growth factor </a:t>
            </a:r>
            <a:r>
              <a:rPr lang="en-US" dirty="0"/>
              <a:t>(EGF).2 </a:t>
            </a:r>
            <a:endParaRPr lang="id-ID" dirty="0" smtClean="0"/>
          </a:p>
          <a:p>
            <a:r>
              <a:rPr lang="en-US" dirty="0" smtClean="0"/>
              <a:t>Estrogen </a:t>
            </a:r>
            <a:r>
              <a:rPr lang="en-US" dirty="0" err="1" smtClean="0"/>
              <a:t>juga</a:t>
            </a:r>
            <a:r>
              <a:rPr lang="id-ID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 smtClean="0"/>
              <a:t>reseptor</a:t>
            </a:r>
            <a:r>
              <a:rPr lang="id-ID" dirty="0" smtClean="0"/>
              <a:t> </a:t>
            </a:r>
            <a:r>
              <a:rPr lang="it-IT" dirty="0" smtClean="0"/>
              <a:t>progesteron </a:t>
            </a:r>
            <a:r>
              <a:rPr lang="it-IT" dirty="0"/>
              <a:t>terutama di bagian </a:t>
            </a:r>
            <a:r>
              <a:rPr lang="it-IT" dirty="0" smtClean="0"/>
              <a:t>luar</a:t>
            </a:r>
            <a:r>
              <a:rPr lang="id-ID" dirty="0" smtClean="0"/>
              <a:t> </a:t>
            </a:r>
            <a:r>
              <a:rPr lang="en-US" dirty="0" smtClean="0"/>
              <a:t>myometrium</a:t>
            </a:r>
            <a:endParaRPr lang="id-ID" dirty="0" smtClean="0"/>
          </a:p>
          <a:p>
            <a:r>
              <a:rPr lang="en-US" u="sng" dirty="0" err="1" smtClean="0"/>
              <a:t>Progesteron</a:t>
            </a:r>
            <a:r>
              <a:rPr lang="id-ID" dirty="0" smtClean="0"/>
              <a:t> dapat memperbesar volume tumor </a:t>
            </a:r>
            <a:r>
              <a:rPr lang="nn-NO" dirty="0" smtClean="0"/>
              <a:t>melalui </a:t>
            </a:r>
            <a:r>
              <a:rPr lang="nn-NO" dirty="0"/>
              <a:t>perangsangan </a:t>
            </a:r>
            <a:r>
              <a:rPr lang="nn-NO" i="1" dirty="0"/>
              <a:t>insulin </a:t>
            </a:r>
            <a:r>
              <a:rPr lang="nn-NO" i="1" dirty="0" smtClean="0"/>
              <a:t>like</a:t>
            </a:r>
            <a:r>
              <a:rPr lang="id-ID" i="1" dirty="0" smtClean="0"/>
              <a:t> </a:t>
            </a:r>
            <a:r>
              <a:rPr lang="en-US" i="1" dirty="0" smtClean="0"/>
              <a:t>growth </a:t>
            </a:r>
            <a:r>
              <a:rPr lang="en-US" i="1" dirty="0"/>
              <a:t>factor </a:t>
            </a:r>
            <a:r>
              <a:rPr lang="en-US" dirty="0"/>
              <a:t>(IGF-1), </a:t>
            </a:r>
            <a:r>
              <a:rPr lang="en-US" i="1" dirty="0"/>
              <a:t>transforming </a:t>
            </a:r>
            <a:r>
              <a:rPr lang="en-US" i="1" dirty="0" smtClean="0"/>
              <a:t>growth</a:t>
            </a:r>
            <a:r>
              <a:rPr lang="id-ID" i="1" dirty="0" smtClean="0"/>
              <a:t> </a:t>
            </a:r>
            <a:r>
              <a:rPr lang="en-US" i="1" dirty="0" smtClean="0"/>
              <a:t>factor </a:t>
            </a:r>
            <a:r>
              <a:rPr lang="en-US" dirty="0"/>
              <a:t>(TGF),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EGF</a:t>
            </a:r>
            <a:endParaRPr lang="id-ID" dirty="0" smtClean="0"/>
          </a:p>
          <a:p>
            <a:r>
              <a:rPr lang="en-US" dirty="0" err="1"/>
              <a:t>Teori</a:t>
            </a:r>
            <a:r>
              <a:rPr lang="en-US" dirty="0"/>
              <a:t> lain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 smtClean="0"/>
              <a:t>berkembang</a:t>
            </a:r>
            <a:r>
              <a:rPr lang="id-ID" dirty="0" smtClean="0"/>
              <a:t> </a:t>
            </a:r>
            <a:r>
              <a:rPr lang="fi-FI" dirty="0" smtClean="0"/>
              <a:t>menjabarkan </a:t>
            </a:r>
            <a:r>
              <a:rPr lang="fi-FI" dirty="0"/>
              <a:t>pengaruh hormon lain </a:t>
            </a:r>
            <a:r>
              <a:rPr lang="fi-FI" dirty="0" smtClean="0"/>
              <a:t>seperti</a:t>
            </a:r>
            <a:r>
              <a:rPr lang="id-ID" dirty="0" smtClean="0"/>
              <a:t> </a:t>
            </a:r>
            <a:r>
              <a:rPr lang="en-US" dirty="0" err="1" smtClean="0"/>
              <a:t>paratiroid</a:t>
            </a:r>
            <a:r>
              <a:rPr lang="en-US" dirty="0"/>
              <a:t>, </a:t>
            </a:r>
            <a:r>
              <a:rPr lang="en-US" dirty="0" err="1"/>
              <a:t>prolaktin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human </a:t>
            </a:r>
            <a:r>
              <a:rPr lang="en-US" i="1" dirty="0" smtClean="0"/>
              <a:t>chorionic</a:t>
            </a:r>
            <a:r>
              <a:rPr lang="id-ID" i="1" dirty="0" smtClean="0"/>
              <a:t> </a:t>
            </a:r>
            <a:r>
              <a:rPr lang="en-US" i="1" dirty="0" smtClean="0"/>
              <a:t>gonadotropin </a:t>
            </a:r>
            <a:r>
              <a:rPr lang="en-US" dirty="0"/>
              <a:t>(HCG)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pertumbuhan</a:t>
            </a:r>
            <a:r>
              <a:rPr lang="id-ID" dirty="0" smtClean="0"/>
              <a:t> </a:t>
            </a:r>
            <a:r>
              <a:rPr lang="en-US" dirty="0" err="1" smtClean="0"/>
              <a:t>mioma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9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Packed Red Cell (PRC)/Darah Endap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1686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u="sng" dirty="0" err="1"/>
              <a:t>Deskripsi</a:t>
            </a:r>
            <a:r>
              <a:rPr lang="en-US" b="1" dirty="0"/>
              <a:t> </a:t>
            </a:r>
            <a:r>
              <a:rPr lang="id-ID" b="1" dirty="0" smtClean="0"/>
              <a:t>: </a:t>
            </a:r>
            <a:r>
              <a:rPr lang="en-US" dirty="0" smtClean="0"/>
              <a:t>Volume </a:t>
            </a:r>
            <a:r>
              <a:rPr lang="en-US" dirty="0"/>
              <a:t>150-250 ml </a:t>
            </a:r>
            <a:r>
              <a:rPr lang="en-US" dirty="0" err="1"/>
              <a:t>eritrosit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plasma yang </a:t>
            </a:r>
            <a:r>
              <a:rPr lang="en-US" dirty="0" smtClean="0"/>
              <a:t>minimal</a:t>
            </a:r>
            <a:r>
              <a:rPr lang="id-ID" dirty="0" smtClean="0"/>
              <a:t>; </a:t>
            </a:r>
            <a:r>
              <a:rPr lang="id-ID" dirty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± 20 g/100 dl ( ≥ 45 </a:t>
            </a:r>
            <a:r>
              <a:rPr lang="en-US" dirty="0" smtClean="0"/>
              <a:t>g/unit)</a:t>
            </a:r>
            <a:r>
              <a:rPr lang="id-ID" dirty="0" smtClean="0"/>
              <a:t>; </a:t>
            </a:r>
            <a:r>
              <a:rPr lang="en-US" dirty="0" err="1" smtClean="0"/>
              <a:t>Hct</a:t>
            </a:r>
            <a:r>
              <a:rPr lang="en-US" dirty="0" smtClean="0"/>
              <a:t> </a:t>
            </a:r>
            <a:r>
              <a:rPr lang="en-US" dirty="0"/>
              <a:t>55-75</a:t>
            </a:r>
            <a:r>
              <a:rPr lang="en-US" dirty="0" smtClean="0"/>
              <a:t>%</a:t>
            </a:r>
            <a:endParaRPr lang="id-ID" dirty="0" smtClean="0"/>
          </a:p>
          <a:p>
            <a:pPr algn="just"/>
            <a:r>
              <a:rPr lang="en-US" dirty="0" smtClean="0"/>
              <a:t> </a:t>
            </a:r>
            <a:r>
              <a:rPr lang="en-US" u="sng" dirty="0" err="1"/>
              <a:t>Indikasi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r>
              <a:rPr lang="id-ID" b="1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anemia</a:t>
            </a:r>
            <a:r>
              <a:rPr lang="id-ID" dirty="0" smtClean="0"/>
              <a:t> tanpa penurunan volume darah (hemolitik, hipoplastik, leukimia akut/kronik, talasemia, CKD); Selalu diindikasikan pada Hb &lt;7 mg/dL (mutlak &lt; 5 mg/dL)</a:t>
            </a:r>
          </a:p>
          <a:p>
            <a:pPr algn="just"/>
            <a:r>
              <a:rPr lang="en-US" u="sng" dirty="0" err="1" smtClean="0"/>
              <a:t>Perhatian</a:t>
            </a:r>
            <a:r>
              <a:rPr lang="en-US" b="1" dirty="0" smtClean="0"/>
              <a:t> :</a:t>
            </a:r>
            <a:r>
              <a:rPr lang="id-ID" b="1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id-ID" dirty="0" smtClean="0"/>
              <a:t>, c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id-ID" dirty="0" smtClean="0"/>
              <a:t>, cara pemberian </a:t>
            </a:r>
            <a:r>
              <a:rPr lang="en-US" dirty="0" smtClean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WB</a:t>
            </a:r>
            <a:r>
              <a:rPr lang="id-ID" dirty="0" smtClean="0"/>
              <a:t>;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infus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NS 50-100 ml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infus</a:t>
            </a:r>
            <a:r>
              <a:rPr lang="en-US" dirty="0" smtClean="0"/>
              <a:t> set-Y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id-ID" dirty="0"/>
              <a:t> </a:t>
            </a:r>
            <a:r>
              <a:rPr lang="en-US" dirty="0" err="1" smtClean="0"/>
              <a:t>transfusi</a:t>
            </a:r>
            <a:r>
              <a:rPr lang="id-ID" dirty="0" smtClean="0"/>
              <a:t>;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4 jam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Congestive Heart Failure</a:t>
            </a:r>
            <a:r>
              <a:rPr lang="en-US" dirty="0"/>
              <a:t>, </a:t>
            </a:r>
            <a:r>
              <a:rPr lang="en-US" dirty="0" smtClean="0"/>
              <a:t>AKI</a:t>
            </a:r>
            <a:r>
              <a:rPr lang="id-ID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Acute </a:t>
            </a:r>
            <a:r>
              <a:rPr lang="en-US" i="1" dirty="0"/>
              <a:t>Kidney Injury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Chronic Kidney Disease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54" y="4769114"/>
            <a:ext cx="4270738" cy="1407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216" y="1488757"/>
            <a:ext cx="2744213" cy="32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Darah Merah Cuci (Washed Erythrocyte)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8543" cy="423554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u="sng" dirty="0" err="1" smtClean="0"/>
              <a:t>Deskripsi</a:t>
            </a:r>
            <a:r>
              <a:rPr lang="en-US" b="1" dirty="0" smtClean="0"/>
              <a:t>:</a:t>
            </a:r>
            <a:r>
              <a:rPr lang="id-ID" b="1" dirty="0"/>
              <a:t> </a:t>
            </a:r>
            <a:r>
              <a:rPr lang="fr-FR" dirty="0" smtClean="0"/>
              <a:t>Volume </a:t>
            </a:r>
            <a:r>
              <a:rPr lang="fr-FR" dirty="0"/>
              <a:t>260 ml ; </a:t>
            </a:r>
            <a:r>
              <a:rPr lang="fr-FR" dirty="0" err="1"/>
              <a:t>Hct</a:t>
            </a:r>
            <a:r>
              <a:rPr lang="fr-FR" dirty="0"/>
              <a:t> 0,57 L/L; </a:t>
            </a:r>
            <a:r>
              <a:rPr lang="fr-FR" dirty="0" err="1"/>
              <a:t>leukosit</a:t>
            </a:r>
            <a:r>
              <a:rPr lang="fr-FR" dirty="0"/>
              <a:t> &lt; 1x108 ; plasma &lt; 0,2 ml</a:t>
            </a:r>
          </a:p>
          <a:p>
            <a:pPr algn="just"/>
            <a:r>
              <a:rPr lang="en-US" u="sng" dirty="0" err="1" smtClean="0"/>
              <a:t>Indikas</a:t>
            </a:r>
            <a:r>
              <a:rPr lang="id-ID" u="sng" dirty="0" smtClean="0"/>
              <a:t>i</a:t>
            </a:r>
            <a:r>
              <a:rPr lang="en-US" b="1" dirty="0" smtClean="0"/>
              <a:t>:</a:t>
            </a:r>
            <a:r>
              <a:rPr lang="id-ID" b="1" dirty="0"/>
              <a:t> </a:t>
            </a:r>
            <a:r>
              <a:rPr lang="en-US" dirty="0" err="1" smtClean="0"/>
              <a:t>Transfusi</a:t>
            </a:r>
            <a:r>
              <a:rPr lang="en-US" dirty="0" smtClean="0"/>
              <a:t> </a:t>
            </a:r>
            <a:r>
              <a:rPr lang="en-US" dirty="0" err="1"/>
              <a:t>masif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neonatus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&lt; 1 </a:t>
            </a:r>
            <a:r>
              <a:rPr lang="en-US" dirty="0" err="1" smtClean="0"/>
              <a:t>tahun</a:t>
            </a:r>
            <a:r>
              <a:rPr lang="id-ID" dirty="0" smtClean="0"/>
              <a:t>; </a:t>
            </a:r>
            <a:r>
              <a:rPr lang="en-US" dirty="0" err="1" smtClean="0"/>
              <a:t>Transfusi</a:t>
            </a:r>
            <a:r>
              <a:rPr lang="en-US" dirty="0" smtClean="0"/>
              <a:t> </a:t>
            </a:r>
            <a:r>
              <a:rPr lang="en-US" dirty="0" err="1" smtClean="0"/>
              <a:t>intrauterin</a:t>
            </a:r>
            <a:r>
              <a:rPr lang="id-ID" dirty="0" smtClean="0"/>
              <a:t>;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anti-IgA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IgA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 smtClean="0"/>
              <a:t>berat</a:t>
            </a:r>
            <a:r>
              <a:rPr lang="id-ID" dirty="0" smtClean="0"/>
              <a:t>;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premedikasi</a:t>
            </a:r>
            <a:endParaRPr lang="en-US" dirty="0"/>
          </a:p>
          <a:p>
            <a:pPr algn="just"/>
            <a:r>
              <a:rPr lang="en-US" u="sng" dirty="0" err="1" smtClean="0"/>
              <a:t>Kontraindikasi</a:t>
            </a:r>
            <a:r>
              <a:rPr lang="en-US" b="1" dirty="0" smtClean="0"/>
              <a:t>:</a:t>
            </a:r>
            <a:r>
              <a:rPr lang="id-ID" b="1" dirty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/>
              <a:t>IgA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(</a:t>
            </a:r>
            <a:r>
              <a:rPr lang="en-US" dirty="0" err="1" smtClean="0"/>
              <a:t>eritrosit</a:t>
            </a:r>
            <a:r>
              <a:rPr lang="id-ID" dirty="0" smtClean="0"/>
              <a:t>, </a:t>
            </a:r>
            <a:r>
              <a:rPr lang="en-US" dirty="0" smtClean="0"/>
              <a:t>plasma</a:t>
            </a:r>
            <a:r>
              <a:rPr lang="en-US" dirty="0"/>
              <a:t>, </a:t>
            </a:r>
            <a:r>
              <a:rPr lang="en-US" dirty="0" err="1" smtClean="0"/>
              <a:t>trombosit</a:t>
            </a:r>
            <a:r>
              <a:rPr lang="id-ID" dirty="0" smtClean="0"/>
              <a:t>;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/>
              <a:t>IgA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 smtClean="0"/>
              <a:t>darah</a:t>
            </a:r>
            <a:r>
              <a:rPr lang="id-ID" dirty="0"/>
              <a:t> </a:t>
            </a:r>
            <a:r>
              <a:rPr lang="en-US" dirty="0" err="1" smtClean="0"/>
              <a:t>sebelumnya</a:t>
            </a:r>
            <a:r>
              <a:rPr lang="id-ID" dirty="0" smtClean="0"/>
              <a:t>; </a:t>
            </a:r>
            <a:r>
              <a:rPr lang="it-IT" dirty="0" smtClean="0"/>
              <a:t>Belum </a:t>
            </a:r>
            <a:r>
              <a:rPr lang="it-IT" dirty="0"/>
              <a:t>diketahui mempunyai antibodi </a:t>
            </a:r>
            <a:r>
              <a:rPr lang="it-IT" dirty="0" smtClean="0"/>
              <a:t>anti-IgA</a:t>
            </a:r>
            <a:r>
              <a:rPr lang="id-ID" dirty="0" smtClean="0"/>
              <a:t>;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eritrosit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519" y="1357584"/>
            <a:ext cx="3571875" cy="3019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519" y="4205287"/>
            <a:ext cx="28098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9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8804"/>
            <a:ext cx="10515600" cy="1325563"/>
          </a:xfrm>
        </p:spPr>
        <p:txBody>
          <a:bodyPr/>
          <a:lstStyle/>
          <a:p>
            <a:r>
              <a:rPr lang="id-ID" dirty="0" smtClean="0"/>
              <a:t>4. </a:t>
            </a:r>
            <a:r>
              <a:rPr lang="en-US" b="1" dirty="0" smtClean="0"/>
              <a:t>TC</a:t>
            </a:r>
            <a:r>
              <a:rPr lang="id-ID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Trombocyte</a:t>
            </a:r>
            <a:r>
              <a:rPr lang="en-US" dirty="0" smtClean="0"/>
              <a:t> </a:t>
            </a:r>
            <a:r>
              <a:rPr lang="en-US" dirty="0"/>
              <a:t>Concentrates)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1329236"/>
            <a:ext cx="7652656" cy="4640489"/>
          </a:xfrm>
        </p:spPr>
        <p:txBody>
          <a:bodyPr>
            <a:noAutofit/>
          </a:bodyPr>
          <a:lstStyle/>
          <a:p>
            <a:pPr algn="just"/>
            <a:r>
              <a:rPr lang="en-US" sz="1800" u="sng" dirty="0" err="1" smtClean="0"/>
              <a:t>Deskripsi</a:t>
            </a:r>
            <a:r>
              <a:rPr lang="id-ID" sz="1800" b="1" dirty="0" smtClean="0"/>
              <a:t>: </a:t>
            </a:r>
            <a:r>
              <a:rPr lang="en-US" sz="1800" dirty="0" smtClean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50-60 ml plasma yang </a:t>
            </a:r>
            <a:r>
              <a:rPr lang="en-US" sz="1800" dirty="0" err="1"/>
              <a:t>dipisahkan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WB </a:t>
            </a:r>
            <a:r>
              <a:rPr lang="en-US" sz="1800" dirty="0" err="1"/>
              <a:t>mengandung</a:t>
            </a:r>
            <a:r>
              <a:rPr lang="en-US" sz="1800" dirty="0"/>
              <a:t> </a:t>
            </a:r>
            <a:r>
              <a:rPr lang="en-US" sz="1800" dirty="0" smtClean="0"/>
              <a:t>:</a:t>
            </a:r>
            <a:r>
              <a:rPr lang="id-ID" sz="1800" dirty="0" smtClean="0"/>
              <a:t> </a:t>
            </a:r>
            <a:r>
              <a:rPr lang="en-US" sz="1800" dirty="0" err="1" smtClean="0"/>
              <a:t>Trombosit</a:t>
            </a:r>
            <a:r>
              <a:rPr lang="en-US" sz="1800" dirty="0" smtClean="0"/>
              <a:t> </a:t>
            </a:r>
            <a:r>
              <a:rPr lang="en-US" sz="1800" dirty="0"/>
              <a:t>minimal 55 x </a:t>
            </a:r>
            <a:r>
              <a:rPr lang="en-US" sz="1800" dirty="0" smtClean="0"/>
              <a:t>109</a:t>
            </a:r>
            <a:r>
              <a:rPr lang="id-ID" sz="1800" dirty="0" smtClean="0"/>
              <a:t>; </a:t>
            </a:r>
            <a:r>
              <a:rPr lang="en-US" sz="1800" dirty="0" err="1" smtClean="0"/>
              <a:t>Eritrosit</a:t>
            </a:r>
            <a:r>
              <a:rPr lang="en-US" sz="1800" dirty="0" smtClean="0"/>
              <a:t> </a:t>
            </a:r>
            <a:r>
              <a:rPr lang="en-US" sz="1800" dirty="0"/>
              <a:t>&lt; 1,2 x </a:t>
            </a:r>
            <a:r>
              <a:rPr lang="en-US" sz="1800" dirty="0" smtClean="0"/>
              <a:t>109</a:t>
            </a:r>
            <a:r>
              <a:rPr lang="id-ID" sz="1800" dirty="0" smtClean="0"/>
              <a:t>; </a:t>
            </a:r>
            <a:r>
              <a:rPr lang="en-US" sz="1800" dirty="0" err="1" smtClean="0"/>
              <a:t>Leukosit</a:t>
            </a:r>
            <a:r>
              <a:rPr lang="en-US" sz="1800" dirty="0" smtClean="0"/>
              <a:t> </a:t>
            </a:r>
            <a:r>
              <a:rPr lang="en-US" sz="1800" dirty="0"/>
              <a:t>&lt; 0,12 x </a:t>
            </a:r>
            <a:r>
              <a:rPr lang="en-US" sz="1800" dirty="0" smtClean="0"/>
              <a:t>109</a:t>
            </a:r>
            <a:endParaRPr lang="id-ID" sz="1800" dirty="0" smtClean="0"/>
          </a:p>
          <a:p>
            <a:pPr algn="just"/>
            <a:r>
              <a:rPr lang="en-US" sz="1800" u="sng" dirty="0" err="1" smtClean="0"/>
              <a:t>Indikasi</a:t>
            </a:r>
            <a:r>
              <a:rPr lang="en-US" sz="1800" b="1" dirty="0" smtClean="0"/>
              <a:t> :</a:t>
            </a:r>
            <a:r>
              <a:rPr lang="id-ID" sz="1800" b="1" dirty="0" smtClean="0"/>
              <a:t> </a:t>
            </a:r>
            <a:r>
              <a:rPr lang="en-US" sz="1800" dirty="0" err="1" smtClean="0"/>
              <a:t>Perdarahan</a:t>
            </a:r>
            <a:r>
              <a:rPr lang="en-US" sz="1800" dirty="0" smtClean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trombositopenia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gangguan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 smtClean="0"/>
              <a:t>trombosit</a:t>
            </a:r>
            <a:r>
              <a:rPr lang="id-ID" sz="1800" dirty="0" smtClean="0"/>
              <a:t>; </a:t>
            </a:r>
            <a:r>
              <a:rPr lang="nn-NO" sz="1800" dirty="0" smtClean="0"/>
              <a:t>Pencegahan </a:t>
            </a:r>
            <a:r>
              <a:rPr lang="nn-NO" sz="1800" dirty="0"/>
              <a:t>perdarahan karena trombositopenia (gangguan sumsum </a:t>
            </a:r>
            <a:r>
              <a:rPr lang="nn-NO" sz="1800" dirty="0" smtClean="0"/>
              <a:t>tulang)</a:t>
            </a:r>
            <a:r>
              <a:rPr lang="id-ID" sz="1800" dirty="0" smtClean="0"/>
              <a:t> </a:t>
            </a:r>
            <a:r>
              <a:rPr lang="en-US" sz="1800" dirty="0" err="1" smtClean="0"/>
              <a:t>kurang</a:t>
            </a:r>
            <a:r>
              <a:rPr lang="en-US" sz="1800" dirty="0" smtClean="0"/>
              <a:t> </a:t>
            </a:r>
            <a:r>
              <a:rPr lang="en-US" sz="1800" dirty="0" err="1"/>
              <a:t>dari</a:t>
            </a:r>
            <a:r>
              <a:rPr lang="en-US" sz="1800" dirty="0"/>
              <a:t> 10.000 /micro </a:t>
            </a:r>
            <a:r>
              <a:rPr lang="en-US" sz="1800" dirty="0" smtClean="0"/>
              <a:t>liter</a:t>
            </a:r>
            <a:r>
              <a:rPr lang="id-ID" sz="1800" dirty="0" smtClean="0"/>
              <a:t>; </a:t>
            </a:r>
            <a:r>
              <a:rPr lang="nn-NO" sz="1800" dirty="0" smtClean="0"/>
              <a:t>Profilaksis </a:t>
            </a:r>
            <a:r>
              <a:rPr lang="nn-NO" sz="1800" dirty="0"/>
              <a:t>perdarahan pada pre operatif dengan trombosit kurang atau </a:t>
            </a:r>
            <a:r>
              <a:rPr lang="nn-NO" sz="1800" dirty="0" smtClean="0"/>
              <a:t>sama</a:t>
            </a:r>
            <a:r>
              <a:rPr lang="id-ID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/>
              <a:t>50.000 /microliter, </a:t>
            </a:r>
            <a:r>
              <a:rPr lang="en-US" sz="1800" dirty="0" err="1"/>
              <a:t>kecuali</a:t>
            </a:r>
            <a:r>
              <a:rPr lang="en-US" sz="1800" dirty="0"/>
              <a:t> </a:t>
            </a:r>
            <a:r>
              <a:rPr lang="en-US" sz="1800" dirty="0" err="1"/>
              <a:t>operasi</a:t>
            </a:r>
            <a:r>
              <a:rPr lang="en-US" sz="1800" dirty="0"/>
              <a:t> </a:t>
            </a:r>
            <a:r>
              <a:rPr lang="en-US" sz="1800" dirty="0" err="1"/>
              <a:t>trepanasi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cardiovaskuler</a:t>
            </a:r>
            <a:r>
              <a:rPr lang="en-US" sz="1800" dirty="0"/>
              <a:t> </a:t>
            </a:r>
            <a:r>
              <a:rPr lang="en-US" sz="1800" dirty="0" err="1" smtClean="0"/>
              <a:t>kuran</a:t>
            </a:r>
            <a:r>
              <a:rPr lang="id-ID" sz="1800" dirty="0" smtClean="0"/>
              <a:t>g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100.000 micro liter</a:t>
            </a:r>
          </a:p>
          <a:p>
            <a:pPr algn="just"/>
            <a:r>
              <a:rPr lang="en-US" sz="1800" u="sng" dirty="0" err="1" smtClean="0"/>
              <a:t>Kontraindikasi</a:t>
            </a:r>
            <a:r>
              <a:rPr lang="en-US" sz="1800" u="sng" dirty="0" smtClean="0"/>
              <a:t> </a:t>
            </a:r>
            <a:r>
              <a:rPr lang="en-US" sz="1800" b="1" dirty="0" smtClean="0"/>
              <a:t>:</a:t>
            </a:r>
            <a:r>
              <a:rPr lang="id-ID" sz="1800" b="1" dirty="0" smtClean="0"/>
              <a:t> </a:t>
            </a:r>
            <a:r>
              <a:rPr lang="en-US" sz="1800" dirty="0" smtClean="0"/>
              <a:t>ITP</a:t>
            </a:r>
            <a:r>
              <a:rPr lang="id-ID" sz="1800" dirty="0" smtClean="0"/>
              <a:t> dan TTP</a:t>
            </a:r>
            <a:r>
              <a:rPr lang="en-US" sz="1800" dirty="0" smtClean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 smtClean="0"/>
              <a:t>perdarahan</a:t>
            </a:r>
            <a:r>
              <a:rPr lang="id-ID" sz="1800" dirty="0" smtClean="0"/>
              <a:t>; </a:t>
            </a:r>
            <a:r>
              <a:rPr lang="en-US" sz="1800" dirty="0" smtClean="0"/>
              <a:t>DIC </a:t>
            </a:r>
            <a:r>
              <a:rPr lang="en-US" sz="1800" dirty="0"/>
              <a:t>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 smtClean="0"/>
              <a:t>diterapi</a:t>
            </a:r>
            <a:r>
              <a:rPr lang="id-ID" sz="1800" dirty="0" smtClean="0"/>
              <a:t>; </a:t>
            </a:r>
            <a:r>
              <a:rPr lang="en-US" sz="1800" dirty="0" err="1" smtClean="0"/>
              <a:t>Trombositopenia</a:t>
            </a:r>
            <a:r>
              <a:rPr lang="en-US" sz="1800" dirty="0" smtClean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sepsis,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terapi</a:t>
            </a:r>
            <a:r>
              <a:rPr lang="en-US" sz="1800" dirty="0"/>
              <a:t> </a:t>
            </a:r>
            <a:r>
              <a:rPr lang="en-US" sz="1800" dirty="0" err="1"/>
              <a:t>definitif</a:t>
            </a:r>
            <a:r>
              <a:rPr lang="en-US" sz="1800" dirty="0"/>
              <a:t> </a:t>
            </a:r>
            <a:r>
              <a:rPr lang="en-US" sz="1800" dirty="0" err="1"/>
              <a:t>dimulai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 smtClean="0"/>
              <a:t>hipersplenisme</a:t>
            </a:r>
            <a:endParaRPr lang="id-ID" sz="1800" dirty="0" smtClean="0"/>
          </a:p>
          <a:p>
            <a:pPr algn="just"/>
            <a:r>
              <a:rPr lang="fr-FR" sz="1800" u="sng" dirty="0" err="1"/>
              <a:t>Dosis</a:t>
            </a:r>
            <a:r>
              <a:rPr lang="fr-FR" sz="1800" dirty="0"/>
              <a:t> : </a:t>
            </a:r>
            <a:r>
              <a:rPr lang="fr-FR" sz="1800" b="1" dirty="0"/>
              <a:t>1 unit TC/ 10 </a:t>
            </a:r>
            <a:r>
              <a:rPr lang="fr-FR" sz="1800" b="1" dirty="0" err="1" smtClean="0"/>
              <a:t>kgBB</a:t>
            </a:r>
            <a:r>
              <a:rPr lang="id-ID" sz="1800" b="1" dirty="0"/>
              <a:t> </a:t>
            </a:r>
            <a:r>
              <a:rPr lang="id-ID" sz="1800" b="1" dirty="0" smtClean="0"/>
              <a:t>-&gt;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/>
              <a:t>dewasa</a:t>
            </a:r>
            <a:r>
              <a:rPr lang="en-US" sz="1800" dirty="0"/>
              <a:t> 60-70 kg, 1 unit platelet (</a:t>
            </a:r>
            <a:r>
              <a:rPr lang="en-US" sz="1800" dirty="0" err="1" smtClean="0"/>
              <a:t>dari</a:t>
            </a:r>
            <a:r>
              <a:rPr lang="id-ID" sz="1800" dirty="0"/>
              <a:t> </a:t>
            </a:r>
            <a:r>
              <a:rPr lang="de-DE" sz="1800" dirty="0" smtClean="0"/>
              <a:t>4-6 </a:t>
            </a:r>
            <a:r>
              <a:rPr lang="de-DE" sz="1800" dirty="0"/>
              <a:t>donor) mengandung 240 x </a:t>
            </a:r>
            <a:r>
              <a:rPr lang="de-DE" sz="1800" dirty="0" smtClean="0"/>
              <a:t>109</a:t>
            </a:r>
            <a:r>
              <a:rPr lang="id-ID" sz="1800" dirty="0" smtClean="0"/>
              <a:t> </a:t>
            </a:r>
            <a:r>
              <a:rPr lang="en-US" sz="1800" dirty="0" err="1" smtClean="0"/>
              <a:t>trombosit</a:t>
            </a:r>
            <a:r>
              <a:rPr lang="en-US" sz="1800" dirty="0" smtClean="0"/>
              <a:t> </a:t>
            </a:r>
            <a:r>
              <a:rPr lang="id-ID" sz="1800" dirty="0" smtClean="0"/>
              <a:t>-&gt; </a:t>
            </a:r>
            <a:r>
              <a:rPr lang="en-US" sz="1800" dirty="0" err="1" smtClean="0"/>
              <a:t>meningkatkan</a:t>
            </a:r>
            <a:r>
              <a:rPr lang="en-US" sz="1800" dirty="0" smtClean="0"/>
              <a:t> </a:t>
            </a:r>
            <a:r>
              <a:rPr lang="en-US" sz="1800" dirty="0" err="1"/>
              <a:t>tormbosit</a:t>
            </a:r>
            <a:r>
              <a:rPr lang="en-US" sz="1800" dirty="0"/>
              <a:t> </a:t>
            </a:r>
            <a:r>
              <a:rPr lang="en-US" sz="1800" dirty="0" smtClean="0"/>
              <a:t>20-</a:t>
            </a:r>
            <a:r>
              <a:rPr lang="id-ID" sz="1800" dirty="0" smtClean="0"/>
              <a:t> </a:t>
            </a:r>
            <a:r>
              <a:rPr lang="en-US" sz="1800" dirty="0" smtClean="0"/>
              <a:t>40 </a:t>
            </a:r>
            <a:r>
              <a:rPr lang="en-US" sz="1800" dirty="0"/>
              <a:t>x </a:t>
            </a:r>
            <a:r>
              <a:rPr lang="en-US" sz="1800" dirty="0" smtClean="0"/>
              <a:t>109/L</a:t>
            </a:r>
            <a:endParaRPr lang="id-ID" sz="1800" dirty="0" smtClean="0"/>
          </a:p>
          <a:p>
            <a:pPr algn="just"/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/>
              <a:t>trombosit</a:t>
            </a:r>
            <a:r>
              <a:rPr lang="en-US" sz="1800" dirty="0"/>
              <a:t> </a:t>
            </a:r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efektif</a:t>
            </a:r>
            <a:r>
              <a:rPr lang="en-US" sz="1800" dirty="0"/>
              <a:t> </a:t>
            </a:r>
            <a:r>
              <a:rPr lang="en-US" sz="1800" dirty="0" err="1" smtClean="0"/>
              <a:t>bila</a:t>
            </a:r>
            <a:r>
              <a:rPr lang="id-ID" sz="1800" dirty="0"/>
              <a:t>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/>
              <a:t>kondisi-kondisi</a:t>
            </a:r>
            <a:r>
              <a:rPr lang="en-US" sz="1800" dirty="0"/>
              <a:t> </a:t>
            </a:r>
            <a:r>
              <a:rPr lang="en-US" sz="1800" dirty="0" err="1" smtClean="0"/>
              <a:t>seperti</a:t>
            </a:r>
            <a:r>
              <a:rPr lang="id-ID" sz="1800" dirty="0"/>
              <a:t> </a:t>
            </a:r>
            <a:r>
              <a:rPr lang="en-US" sz="1800" dirty="0" err="1" smtClean="0"/>
              <a:t>splenomegali</a:t>
            </a:r>
            <a:r>
              <a:rPr lang="en-US" sz="1800" dirty="0"/>
              <a:t>, DIC </a:t>
            </a:r>
            <a:r>
              <a:rPr lang="en-US" sz="1800" dirty="0" err="1"/>
              <a:t>dan</a:t>
            </a:r>
            <a:r>
              <a:rPr lang="en-US" sz="1800" dirty="0"/>
              <a:t> sepsis</a:t>
            </a:r>
          </a:p>
          <a:p>
            <a:pPr algn="just"/>
            <a:r>
              <a:rPr lang="en-US" sz="1800" u="sng" dirty="0" err="1" smtClean="0"/>
              <a:t>Komplikasi</a:t>
            </a:r>
            <a:r>
              <a:rPr lang="en-US" sz="1800" b="1" dirty="0" smtClean="0"/>
              <a:t> :</a:t>
            </a:r>
            <a:r>
              <a:rPr lang="id-ID" sz="1800" b="1" dirty="0" smtClean="0"/>
              <a:t> </a:t>
            </a:r>
            <a:r>
              <a:rPr lang="en-US" sz="1800" dirty="0" smtClean="0"/>
              <a:t>FNHTR </a:t>
            </a:r>
            <a:r>
              <a:rPr lang="en-US" sz="1800" dirty="0"/>
              <a:t>(febrile non </a:t>
            </a:r>
            <a:r>
              <a:rPr lang="en-US" sz="1800" dirty="0" err="1"/>
              <a:t>haemolytic</a:t>
            </a:r>
            <a:r>
              <a:rPr lang="en-US" sz="1800" dirty="0"/>
              <a:t>) </a:t>
            </a:r>
            <a:r>
              <a:rPr lang="en-US" sz="1800" dirty="0" err="1" smtClean="0"/>
              <a:t>dan</a:t>
            </a:r>
            <a:r>
              <a:rPr lang="id-ID" sz="1800" dirty="0"/>
              <a:t> </a:t>
            </a:r>
            <a:r>
              <a:rPr lang="en-US" sz="1800" dirty="0" err="1" smtClean="0"/>
              <a:t>reaksi</a:t>
            </a:r>
            <a:r>
              <a:rPr lang="en-US" sz="1800" dirty="0" smtClean="0"/>
              <a:t> </a:t>
            </a:r>
            <a:r>
              <a:rPr lang="en-US" sz="1800" dirty="0" err="1"/>
              <a:t>alergi</a:t>
            </a:r>
            <a:r>
              <a:rPr lang="en-US" sz="1800" dirty="0"/>
              <a:t> </a:t>
            </a:r>
            <a:r>
              <a:rPr lang="en-US" sz="1800" dirty="0" err="1"/>
              <a:t>urtikaria</a:t>
            </a:r>
            <a:r>
              <a:rPr lang="en-US" sz="1800" dirty="0"/>
              <a:t> </a:t>
            </a:r>
            <a:r>
              <a:rPr lang="en-US" sz="1800" dirty="0" err="1"/>
              <a:t>jarang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84" y="1192324"/>
            <a:ext cx="3438525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284" y="4748844"/>
            <a:ext cx="3442097" cy="12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6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 </a:t>
            </a:r>
            <a:r>
              <a:rPr lang="en-US" b="1" dirty="0" smtClean="0"/>
              <a:t>FFP</a:t>
            </a:r>
            <a:r>
              <a:rPr lang="id-ID" b="1" dirty="0" smtClean="0"/>
              <a:t> </a:t>
            </a:r>
            <a:r>
              <a:rPr lang="en-US" dirty="0" smtClean="0"/>
              <a:t>(Fresh </a:t>
            </a:r>
            <a:r>
              <a:rPr lang="en-US" dirty="0"/>
              <a:t>Frozen Plasma)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116"/>
            <a:ext cx="6764383" cy="4351338"/>
          </a:xfrm>
        </p:spPr>
        <p:txBody>
          <a:bodyPr>
            <a:noAutofit/>
          </a:bodyPr>
          <a:lstStyle/>
          <a:p>
            <a:pPr algn="just"/>
            <a:r>
              <a:rPr lang="en-US" sz="1600" u="sng" dirty="0" err="1" smtClean="0"/>
              <a:t>Deskripsi</a:t>
            </a:r>
            <a:r>
              <a:rPr lang="en-US" sz="1600" dirty="0" smtClean="0"/>
              <a:t>:</a:t>
            </a:r>
            <a:r>
              <a:rPr lang="id-ID" sz="1600" dirty="0" smtClean="0"/>
              <a:t> </a:t>
            </a:r>
          </a:p>
          <a:p>
            <a:pPr lvl="1" algn="just"/>
            <a:r>
              <a:rPr lang="en-US" sz="1400" dirty="0" smtClean="0"/>
              <a:t>Plasma </a:t>
            </a:r>
            <a:r>
              <a:rPr lang="en-US" sz="1400" dirty="0" err="1"/>
              <a:t>dipisahkan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kantong</a:t>
            </a:r>
            <a:r>
              <a:rPr lang="en-US" sz="1400" dirty="0"/>
              <a:t> WB (</a:t>
            </a:r>
            <a:r>
              <a:rPr lang="en-US" sz="1400" dirty="0" err="1"/>
              <a:t>maksimal</a:t>
            </a:r>
            <a:r>
              <a:rPr lang="en-US" sz="1400" dirty="0"/>
              <a:t> 6 jam) </a:t>
            </a:r>
            <a:r>
              <a:rPr lang="en-US" sz="1400" dirty="0" err="1"/>
              <a:t>dibekukan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smtClean="0"/>
              <a:t>-25°C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 smtClean="0"/>
              <a:t>lebih</a:t>
            </a:r>
            <a:endParaRPr lang="id-ID" sz="1400" dirty="0"/>
          </a:p>
          <a:p>
            <a:pPr lvl="1" algn="just"/>
            <a:r>
              <a:rPr lang="en-US" sz="1400" dirty="0" err="1" smtClean="0"/>
              <a:t>Terdiri</a:t>
            </a:r>
            <a:r>
              <a:rPr lang="en-US" sz="1400" dirty="0" smtClean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faktor</a:t>
            </a:r>
            <a:r>
              <a:rPr lang="en-US" sz="1400" dirty="0"/>
              <a:t> </a:t>
            </a:r>
            <a:r>
              <a:rPr lang="en-US" sz="1400" dirty="0" err="1"/>
              <a:t>pembekuan</a:t>
            </a:r>
            <a:r>
              <a:rPr lang="en-US" sz="1400" dirty="0"/>
              <a:t> </a:t>
            </a:r>
            <a:r>
              <a:rPr lang="en-US" sz="1400" dirty="0" err="1"/>
              <a:t>stabil</a:t>
            </a:r>
            <a:r>
              <a:rPr lang="en-US" sz="1400" dirty="0"/>
              <a:t>, albumin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imunoglobulin</a:t>
            </a:r>
            <a:r>
              <a:rPr lang="en-US" sz="1400" dirty="0"/>
              <a:t>; F VIII </a:t>
            </a:r>
            <a:r>
              <a:rPr lang="en-US" sz="1400" dirty="0" smtClean="0"/>
              <a:t>minimal</a:t>
            </a:r>
            <a:r>
              <a:rPr lang="id-ID" sz="1400" dirty="0" smtClean="0"/>
              <a:t> </a:t>
            </a:r>
            <a:r>
              <a:rPr lang="en-US" sz="1400" dirty="0" smtClean="0"/>
              <a:t>70</a:t>
            </a:r>
            <a:r>
              <a:rPr lang="en-US" sz="1400" dirty="0"/>
              <a:t>%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kadar</a:t>
            </a:r>
            <a:r>
              <a:rPr lang="en-US" sz="1400" dirty="0"/>
              <a:t> plasma </a:t>
            </a:r>
            <a:r>
              <a:rPr lang="en-US" sz="1400" dirty="0" err="1"/>
              <a:t>segar</a:t>
            </a:r>
            <a:r>
              <a:rPr lang="en-US" sz="1400" dirty="0"/>
              <a:t> </a:t>
            </a:r>
            <a:r>
              <a:rPr lang="en-US" sz="1400" dirty="0" smtClean="0"/>
              <a:t>normal</a:t>
            </a:r>
            <a:endParaRPr lang="id-ID" sz="1400" dirty="0" smtClean="0"/>
          </a:p>
          <a:p>
            <a:pPr lvl="1" algn="just"/>
            <a:r>
              <a:rPr lang="en-US" sz="1400" dirty="0" smtClean="0"/>
              <a:t>Volume </a:t>
            </a:r>
            <a:r>
              <a:rPr lang="en-US" sz="1400" dirty="0"/>
              <a:t>60-180 ml</a:t>
            </a:r>
          </a:p>
          <a:p>
            <a:pPr algn="just"/>
            <a:r>
              <a:rPr lang="en-US" sz="1600" u="sng" dirty="0" err="1" smtClean="0"/>
              <a:t>Indikasi</a:t>
            </a:r>
            <a:r>
              <a:rPr lang="en-US" sz="1600" b="1" dirty="0" smtClean="0"/>
              <a:t>:</a:t>
            </a:r>
            <a:r>
              <a:rPr lang="id-ID" sz="1600" b="1" dirty="0"/>
              <a:t> </a:t>
            </a:r>
            <a:r>
              <a:rPr lang="en-US" sz="1600" dirty="0" err="1" smtClean="0"/>
              <a:t>Defisiensi</a:t>
            </a:r>
            <a:r>
              <a:rPr lang="en-US" sz="1600" dirty="0" smtClean="0"/>
              <a:t>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koagulasi</a:t>
            </a:r>
            <a:r>
              <a:rPr lang="en-US" sz="1600" dirty="0"/>
              <a:t> (</a:t>
            </a:r>
            <a:r>
              <a:rPr lang="en-US" sz="1600" dirty="0" err="1"/>
              <a:t>penyakit</a:t>
            </a:r>
            <a:r>
              <a:rPr lang="en-US" sz="1600" dirty="0"/>
              <a:t> </a:t>
            </a:r>
            <a:r>
              <a:rPr lang="en-US" sz="1600" dirty="0" err="1"/>
              <a:t>hati</a:t>
            </a:r>
            <a:r>
              <a:rPr lang="en-US" sz="1600" dirty="0"/>
              <a:t>, </a:t>
            </a:r>
            <a:r>
              <a:rPr lang="en-US" sz="1600" dirty="0" err="1"/>
              <a:t>overdosis</a:t>
            </a:r>
            <a:r>
              <a:rPr lang="en-US" sz="1600" dirty="0"/>
              <a:t> </a:t>
            </a:r>
            <a:r>
              <a:rPr lang="en-US" sz="1600" dirty="0" err="1" smtClean="0"/>
              <a:t>antikoagulan</a:t>
            </a:r>
            <a:r>
              <a:rPr lang="en-US" sz="1600" dirty="0" smtClean="0"/>
              <a:t>-warfarin,</a:t>
            </a:r>
            <a:r>
              <a:rPr lang="id-ID" sz="1600" dirty="0" smtClean="0"/>
              <a:t> </a:t>
            </a:r>
            <a:r>
              <a:rPr lang="en-US" sz="1600" dirty="0" err="1" smtClean="0"/>
              <a:t>kehilangan</a:t>
            </a:r>
            <a:r>
              <a:rPr lang="en-US" sz="1600" dirty="0" smtClean="0"/>
              <a:t>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koagulasi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transfusi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)</a:t>
            </a:r>
            <a:r>
              <a:rPr lang="id-ID" sz="1600" dirty="0" smtClean="0"/>
              <a:t>; </a:t>
            </a:r>
            <a:r>
              <a:rPr lang="en-US" sz="1600" dirty="0" smtClean="0"/>
              <a:t>DI</a:t>
            </a:r>
            <a:r>
              <a:rPr lang="id-ID" sz="1600" dirty="0" smtClean="0"/>
              <a:t>C; </a:t>
            </a:r>
            <a:r>
              <a:rPr lang="en-US" sz="1600" dirty="0" smtClean="0"/>
              <a:t>TTP</a:t>
            </a:r>
            <a:endParaRPr lang="en-US" sz="1600" dirty="0"/>
          </a:p>
          <a:p>
            <a:pPr algn="just"/>
            <a:r>
              <a:rPr lang="en-US" sz="1600" u="sng" dirty="0" err="1" smtClean="0"/>
              <a:t>Dosis</a:t>
            </a:r>
            <a:r>
              <a:rPr lang="en-US" sz="1600" b="1" dirty="0" smtClean="0"/>
              <a:t>: </a:t>
            </a:r>
            <a:r>
              <a:rPr lang="en-US" sz="1600" b="1" dirty="0" err="1"/>
              <a:t>awal</a:t>
            </a:r>
            <a:r>
              <a:rPr lang="en-US" sz="1600" b="1" dirty="0"/>
              <a:t> 10 -15 </a:t>
            </a:r>
            <a:r>
              <a:rPr lang="en-US" sz="1600" b="1" dirty="0" smtClean="0"/>
              <a:t>ml/</a:t>
            </a:r>
            <a:r>
              <a:rPr lang="en-US" sz="1600" b="1" dirty="0" err="1" smtClean="0"/>
              <a:t>kgBB</a:t>
            </a:r>
            <a:endParaRPr lang="id-ID" sz="1600" b="1" dirty="0"/>
          </a:p>
          <a:p>
            <a:pPr algn="just"/>
            <a:r>
              <a:rPr lang="en-US" sz="1600" u="sng" dirty="0" err="1"/>
              <a:t>Perhatian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  <a:r>
              <a:rPr lang="id-ID" sz="1600" b="1" dirty="0" smtClean="0"/>
              <a:t> </a:t>
            </a:r>
            <a:r>
              <a:rPr lang="en-US" sz="1600" dirty="0" err="1" smtClean="0"/>
              <a:t>Reaksi</a:t>
            </a:r>
            <a:r>
              <a:rPr lang="en-US" sz="1600" dirty="0" smtClean="0"/>
              <a:t> </a:t>
            </a:r>
            <a:r>
              <a:rPr lang="en-US" sz="1600" dirty="0" err="1"/>
              <a:t>alergi</a:t>
            </a:r>
            <a:r>
              <a:rPr lang="en-US" sz="1600" dirty="0"/>
              <a:t> </a:t>
            </a:r>
            <a:r>
              <a:rPr lang="en-US" sz="1600" dirty="0" err="1"/>
              <a:t>akut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 smtClean="0"/>
              <a:t>cepat</a:t>
            </a:r>
            <a:r>
              <a:rPr lang="id-ID" sz="1600" dirty="0" smtClean="0"/>
              <a:t>; </a:t>
            </a:r>
            <a:r>
              <a:rPr lang="en-US" sz="1600" dirty="0" smtClean="0"/>
              <a:t> </a:t>
            </a:r>
            <a:r>
              <a:rPr lang="en-US" sz="1600" dirty="0" err="1"/>
              <a:t>Jarang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reaksi</a:t>
            </a:r>
            <a:r>
              <a:rPr lang="en-US" sz="1600" dirty="0"/>
              <a:t> </a:t>
            </a:r>
            <a:r>
              <a:rPr lang="en-US" sz="1600" dirty="0" err="1"/>
              <a:t>anafilatik</a:t>
            </a:r>
            <a:r>
              <a:rPr lang="en-US" sz="1600" dirty="0"/>
              <a:t> </a:t>
            </a:r>
            <a:r>
              <a:rPr lang="en-US" sz="1600" dirty="0" err="1" smtClean="0"/>
              <a:t>berat</a:t>
            </a:r>
            <a:r>
              <a:rPr lang="id-ID" sz="1600" dirty="0" smtClean="0"/>
              <a:t>; </a:t>
            </a:r>
            <a:r>
              <a:rPr lang="en-US" sz="1600" dirty="0" err="1" smtClean="0"/>
              <a:t>Hipovolemia</a:t>
            </a:r>
            <a:r>
              <a:rPr lang="en-US" sz="1600" dirty="0" smtClean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 smtClean="0"/>
              <a:t>indikasi</a:t>
            </a:r>
            <a:r>
              <a:rPr lang="id-ID" sz="1600" dirty="0" smtClean="0"/>
              <a:t>; </a:t>
            </a:r>
            <a:r>
              <a:rPr lang="en-US" sz="1600" dirty="0" smtClean="0"/>
              <a:t>ABO </a:t>
            </a:r>
            <a:r>
              <a:rPr lang="en-US" sz="1600" dirty="0" err="1"/>
              <a:t>kompatibel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resiko</a:t>
            </a:r>
            <a:r>
              <a:rPr lang="en-US" sz="1600" dirty="0"/>
              <a:t> </a:t>
            </a:r>
            <a:r>
              <a:rPr lang="en-US" sz="1600" dirty="0" err="1" smtClean="0"/>
              <a:t>hemolisis</a:t>
            </a:r>
            <a:r>
              <a:rPr lang="id-ID" sz="1600" dirty="0" smtClean="0"/>
              <a:t>; </a:t>
            </a:r>
            <a:r>
              <a:rPr lang="en-US" sz="1600" dirty="0" err="1" smtClean="0"/>
              <a:t>Diberikan</a:t>
            </a:r>
            <a:r>
              <a:rPr lang="en-US" sz="1600" dirty="0" smtClean="0"/>
              <a:t> </a:t>
            </a:r>
            <a:r>
              <a:rPr lang="en-US" sz="1600" dirty="0" err="1"/>
              <a:t>segera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thawing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transfusi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</a:t>
            </a:r>
            <a:r>
              <a:rPr lang="en-US" sz="1600" dirty="0" err="1" smtClean="0"/>
              <a:t>standar</a:t>
            </a:r>
            <a:r>
              <a:rPr lang="id-ID" sz="1600" dirty="0" smtClean="0"/>
              <a:t>; </a:t>
            </a:r>
            <a:r>
              <a:rPr lang="en-US" sz="1600" dirty="0" err="1" smtClean="0"/>
              <a:t>Faktor</a:t>
            </a:r>
            <a:r>
              <a:rPr lang="en-US" sz="1600" dirty="0" smtClean="0"/>
              <a:t> </a:t>
            </a:r>
            <a:r>
              <a:rPr lang="en-US" sz="1600" dirty="0" err="1"/>
              <a:t>koagulasi</a:t>
            </a:r>
            <a:r>
              <a:rPr lang="en-US" sz="1600" dirty="0"/>
              <a:t> </a:t>
            </a:r>
            <a:r>
              <a:rPr lang="en-US" sz="1600" dirty="0" err="1"/>
              <a:t>labil</a:t>
            </a:r>
            <a:r>
              <a:rPr lang="en-US" sz="1600" dirty="0"/>
              <a:t>,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terdegradasi</a:t>
            </a:r>
            <a:r>
              <a:rPr lang="en-US" sz="1600" dirty="0"/>
              <a:t>, </a:t>
            </a:r>
            <a:r>
              <a:rPr lang="en-US" sz="1600" dirty="0" err="1"/>
              <a:t>berikan</a:t>
            </a:r>
            <a:r>
              <a:rPr lang="en-US" sz="1600" dirty="0"/>
              <a:t> </a:t>
            </a:r>
            <a:r>
              <a:rPr lang="en-US" sz="1600" dirty="0" err="1"/>
              <a:t>maksimal</a:t>
            </a:r>
            <a:r>
              <a:rPr lang="en-US" sz="1600" dirty="0"/>
              <a:t> 30 </a:t>
            </a:r>
            <a:r>
              <a:rPr lang="en-US" sz="1600" dirty="0" err="1"/>
              <a:t>menit</a:t>
            </a:r>
            <a:r>
              <a:rPr lang="en-US" sz="1600" dirty="0"/>
              <a:t> </a:t>
            </a:r>
            <a:r>
              <a:rPr lang="en-US" sz="1600" dirty="0" err="1" smtClean="0"/>
              <a:t>setelah</a:t>
            </a:r>
            <a:r>
              <a:rPr lang="id-ID" sz="1600" dirty="0"/>
              <a:t> </a:t>
            </a:r>
            <a:r>
              <a:rPr lang="en-US" sz="1600" dirty="0" smtClean="0"/>
              <a:t>thawing</a:t>
            </a:r>
            <a:endParaRPr lang="en-US" sz="1600" dirty="0"/>
          </a:p>
          <a:p>
            <a:pPr algn="just"/>
            <a:r>
              <a:rPr lang="en-US" sz="1600" u="sng" dirty="0" err="1" smtClean="0"/>
              <a:t>Penyimpanan</a:t>
            </a:r>
            <a:r>
              <a:rPr lang="id-ID" sz="1600" dirty="0" smtClean="0"/>
              <a:t>:</a:t>
            </a:r>
            <a:r>
              <a:rPr lang="id-ID" sz="1600" b="1" dirty="0" smtClean="0"/>
              <a:t> 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-25°C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bertahan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r>
              <a:rPr lang="en-US" sz="1600" dirty="0"/>
              <a:t> 1 </a:t>
            </a:r>
            <a:r>
              <a:rPr lang="en-US" sz="1600" dirty="0" err="1" smtClean="0"/>
              <a:t>tahun</a:t>
            </a:r>
            <a:r>
              <a:rPr lang="id-ID" sz="1600" dirty="0" smtClean="0"/>
              <a:t>; </a:t>
            </a:r>
            <a:r>
              <a:rPr lang="en-US" sz="1600" dirty="0" err="1" smtClean="0"/>
              <a:t>Sebelum</a:t>
            </a:r>
            <a:r>
              <a:rPr lang="en-US" sz="1600" dirty="0" smtClean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di thawing </a:t>
            </a:r>
            <a:r>
              <a:rPr lang="en-US" sz="1600" dirty="0" err="1"/>
              <a:t>dalam</a:t>
            </a:r>
            <a:r>
              <a:rPr lang="en-US" sz="1600" dirty="0"/>
              <a:t> air 30-37°C di bank </a:t>
            </a:r>
            <a:r>
              <a:rPr lang="en-US" sz="1600" dirty="0" err="1" smtClean="0"/>
              <a:t>darah</a:t>
            </a:r>
            <a:r>
              <a:rPr lang="id-ID" sz="1600" dirty="0" smtClean="0"/>
              <a:t> -&gt; </a:t>
            </a:r>
            <a:r>
              <a:rPr lang="en-US" sz="1600" dirty="0" err="1" smtClean="0"/>
              <a:t>suh</a:t>
            </a:r>
            <a:r>
              <a:rPr lang="id-ID" sz="1600" dirty="0" smtClean="0"/>
              <a:t>u </a:t>
            </a:r>
            <a:r>
              <a:rPr lang="en-US" sz="1600" dirty="0" smtClean="0"/>
              <a:t>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merusak</a:t>
            </a:r>
            <a:r>
              <a:rPr lang="en-US" sz="1600" dirty="0"/>
              <a:t>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pembekuan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smtClean="0"/>
              <a:t>protein</a:t>
            </a:r>
            <a:r>
              <a:rPr lang="id-ID" sz="1600" dirty="0" smtClean="0"/>
              <a:t>; </a:t>
            </a:r>
            <a:r>
              <a:rPr lang="en-US" sz="1600" dirty="0" err="1" smtClean="0"/>
              <a:t>Sekali</a:t>
            </a:r>
            <a:r>
              <a:rPr lang="en-US" sz="1600" dirty="0" smtClean="0"/>
              <a:t> </a:t>
            </a:r>
            <a:r>
              <a:rPr lang="en-US" sz="1600" dirty="0"/>
              <a:t>thawing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disimpan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suhu</a:t>
            </a:r>
            <a:r>
              <a:rPr lang="en-US" sz="1600" dirty="0"/>
              <a:t> +2°C </a:t>
            </a:r>
            <a:r>
              <a:rPr lang="en-US" sz="1600" dirty="0" err="1"/>
              <a:t>hingga</a:t>
            </a:r>
            <a:r>
              <a:rPr lang="en-US" sz="1600" dirty="0"/>
              <a:t> +6°C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23" y="1690688"/>
            <a:ext cx="3995601" cy="39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1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6. </a:t>
            </a:r>
            <a:r>
              <a:rPr lang="en-US" b="1" dirty="0"/>
              <a:t>Cryoprecipitate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3914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u="sng" dirty="0" err="1" smtClean="0"/>
              <a:t>Deskripsi</a:t>
            </a:r>
            <a:r>
              <a:rPr lang="en-US" dirty="0" smtClean="0"/>
              <a:t>:</a:t>
            </a:r>
            <a:endParaRPr lang="id-ID" dirty="0" smtClean="0"/>
          </a:p>
          <a:p>
            <a:pPr lvl="1" algn="just"/>
            <a:r>
              <a:rPr lang="en-US" dirty="0" err="1" smtClean="0"/>
              <a:t>Presepitasi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FFP </a:t>
            </a:r>
            <a:r>
              <a:rPr lang="en-US" dirty="0" err="1"/>
              <a:t>saat</a:t>
            </a:r>
            <a:r>
              <a:rPr lang="en-US" dirty="0"/>
              <a:t> thawing 4°C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10-20 ml </a:t>
            </a:r>
            <a:r>
              <a:rPr lang="en-US" dirty="0" smtClean="0"/>
              <a:t>plasma</a:t>
            </a:r>
            <a:endParaRPr lang="id-ID" dirty="0" smtClean="0"/>
          </a:p>
          <a:p>
            <a:pPr lvl="1" algn="just"/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/>
              <a:t>setengah</a:t>
            </a:r>
            <a:r>
              <a:rPr lang="en-US" dirty="0"/>
              <a:t> F VIII </a:t>
            </a:r>
            <a:r>
              <a:rPr lang="en-US" dirty="0" err="1"/>
              <a:t>dan</a:t>
            </a:r>
            <a:r>
              <a:rPr lang="en-US" dirty="0"/>
              <a:t> fibrinogen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( F VIII 80-100 </a:t>
            </a:r>
            <a:r>
              <a:rPr lang="en-US" dirty="0" err="1" smtClean="0"/>
              <a:t>iu</a:t>
            </a:r>
            <a:r>
              <a:rPr lang="en-US" dirty="0" smtClean="0"/>
              <a:t>/</a:t>
            </a:r>
            <a:r>
              <a:rPr lang="en-US" dirty="0" err="1" smtClean="0"/>
              <a:t>kantong</a:t>
            </a:r>
            <a:r>
              <a:rPr lang="en-US" dirty="0" smtClean="0"/>
              <a:t>;</a:t>
            </a:r>
            <a:r>
              <a:rPr lang="id-ID" dirty="0" smtClean="0"/>
              <a:t> </a:t>
            </a:r>
            <a:r>
              <a:rPr lang="en-US" dirty="0" smtClean="0"/>
              <a:t>fibrinogen </a:t>
            </a:r>
            <a:r>
              <a:rPr lang="en-US" dirty="0"/>
              <a:t>150-300 mg/</a:t>
            </a:r>
            <a:r>
              <a:rPr lang="en-US" dirty="0" err="1"/>
              <a:t>kantong</a:t>
            </a:r>
            <a:r>
              <a:rPr lang="en-US" dirty="0"/>
              <a:t>)</a:t>
            </a:r>
          </a:p>
          <a:p>
            <a:pPr algn="just"/>
            <a:r>
              <a:rPr lang="en-US" u="sng" dirty="0" err="1" smtClean="0"/>
              <a:t>Indikas</a:t>
            </a:r>
            <a:r>
              <a:rPr lang="id-ID" u="sng" dirty="0" smtClean="0"/>
              <a:t>i</a:t>
            </a:r>
            <a:r>
              <a:rPr lang="en-US" dirty="0" smtClean="0"/>
              <a:t>:</a:t>
            </a:r>
            <a:endParaRPr lang="en-US" dirty="0"/>
          </a:p>
          <a:p>
            <a:pPr lvl="1" algn="just"/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/>
              <a:t>terapi</a:t>
            </a:r>
            <a:r>
              <a:rPr lang="en-US" dirty="0"/>
              <a:t> F VIII 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id-ID" dirty="0" smtClean="0"/>
              <a:t> vWF;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/>
              <a:t>VIII (</a:t>
            </a:r>
            <a:r>
              <a:rPr lang="en-US" dirty="0" err="1"/>
              <a:t>hemofilia</a:t>
            </a:r>
            <a:r>
              <a:rPr lang="en-US" dirty="0"/>
              <a:t> </a:t>
            </a:r>
            <a:r>
              <a:rPr lang="en-US" dirty="0" smtClean="0"/>
              <a:t>A)</a:t>
            </a:r>
            <a:r>
              <a:rPr lang="id-ID" dirty="0" smtClean="0"/>
              <a:t>; </a:t>
            </a:r>
            <a:r>
              <a:rPr lang="en-US" dirty="0" err="1" smtClean="0"/>
              <a:t>Faktor</a:t>
            </a:r>
            <a:r>
              <a:rPr lang="en-US" dirty="0" smtClean="0"/>
              <a:t> XIII</a:t>
            </a:r>
            <a:endParaRPr lang="id-ID" dirty="0" smtClean="0"/>
          </a:p>
          <a:p>
            <a:pPr lvl="1" algn="just"/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/>
              <a:t>fibrinogen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koagulopati</a:t>
            </a:r>
            <a:r>
              <a:rPr lang="en-US" dirty="0"/>
              <a:t> </a:t>
            </a:r>
            <a:r>
              <a:rPr lang="en-US" dirty="0" err="1"/>
              <a:t>dapatan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DIC</a:t>
            </a:r>
          </a:p>
          <a:p>
            <a:pPr algn="just"/>
            <a:r>
              <a:rPr lang="en-US" u="sng" dirty="0" err="1" smtClean="0"/>
              <a:t>Perhatian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thawing, </a:t>
            </a:r>
            <a:r>
              <a:rPr lang="en-US" dirty="0" err="1"/>
              <a:t>dengan</a:t>
            </a:r>
            <a:r>
              <a:rPr lang="en-US" dirty="0"/>
              <a:t> set </a:t>
            </a:r>
            <a:r>
              <a:rPr lang="en-US" dirty="0" err="1"/>
              <a:t>transfusi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, </a:t>
            </a:r>
            <a:r>
              <a:rPr lang="en-US" dirty="0" err="1" smtClean="0"/>
              <a:t>maksimal</a:t>
            </a:r>
            <a:r>
              <a:rPr lang="id-ID" dirty="0"/>
              <a:t> </a:t>
            </a:r>
            <a:r>
              <a:rPr lang="en-US" dirty="0" smtClean="0"/>
              <a:t>30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i="1" dirty="0"/>
              <a:t>thawing </a:t>
            </a:r>
            <a:r>
              <a:rPr lang="en-US" dirty="0"/>
              <a:t>(</a:t>
            </a:r>
            <a:r>
              <a:rPr lang="en-US" dirty="0" err="1"/>
              <a:t>pencairan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65" y="1569065"/>
            <a:ext cx="3633480" cy="43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6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180" y="2536150"/>
            <a:ext cx="10515600" cy="2603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3190"/>
            <a:ext cx="10509580" cy="1894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77" y="5298023"/>
            <a:ext cx="1209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www.who.int/bloodsafety/transfusion_services/ClinicalTransfusionPracticeGuidelinesforMedicalInternsBangladesh.pdf</a:t>
            </a:r>
            <a:r>
              <a:rPr lang="id-I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36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Rumus Perhitungan Volume Darah Transfusi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21" y="1825625"/>
            <a:ext cx="8775557" cy="3073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69" y="4800949"/>
            <a:ext cx="1212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(Desired – actual </a:t>
            </a:r>
            <a:r>
              <a:rPr lang="en-US" sz="2400" b="1" dirty="0" err="1"/>
              <a:t>Hb</a:t>
            </a:r>
            <a:r>
              <a:rPr lang="en-US" sz="2400" b="1" dirty="0"/>
              <a:t>) × weight × 3/</a:t>
            </a:r>
            <a:r>
              <a:rPr lang="en-US" sz="2400" b="1" dirty="0" err="1"/>
              <a:t>haematocrit</a:t>
            </a:r>
            <a:r>
              <a:rPr lang="en-US" sz="2400" b="1" dirty="0"/>
              <a:t> of transfused unit = ml to be transfused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571" y="5262614"/>
            <a:ext cx="621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Sumber: </a:t>
            </a:r>
            <a:r>
              <a:rPr lang="id-ID" dirty="0">
                <a:hlinkClick r:id="rId3"/>
              </a:rPr>
              <a:t>https://www.ncbi.nlm.nih.gov/books/NBK269390</a:t>
            </a:r>
            <a:r>
              <a:rPr lang="id-ID" dirty="0" smtClean="0">
                <a:hlinkClick r:id="rId3"/>
              </a:rPr>
              <a:t>/</a:t>
            </a:r>
            <a:r>
              <a:rPr lang="id-I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81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Komisi</a:t>
            </a:r>
            <a:r>
              <a:rPr lang="en-US" b="1" dirty="0"/>
              <a:t> </a:t>
            </a:r>
            <a:r>
              <a:rPr lang="en-US" b="1" dirty="0" err="1" smtClean="0"/>
              <a:t>Tranfusi</a:t>
            </a:r>
            <a:r>
              <a:rPr lang="id-ID" b="1" dirty="0"/>
              <a:t> </a:t>
            </a:r>
            <a:r>
              <a:rPr lang="en-US" b="1" dirty="0" smtClean="0"/>
              <a:t>RS </a:t>
            </a:r>
            <a:r>
              <a:rPr lang="en-US" b="1" dirty="0" err="1"/>
              <a:t>Saiful</a:t>
            </a:r>
            <a:r>
              <a:rPr lang="en-US" b="1" dirty="0"/>
              <a:t> Anwar – </a:t>
            </a:r>
            <a:r>
              <a:rPr lang="en-US" b="1" dirty="0" err="1"/>
              <a:t>Fakultas</a:t>
            </a:r>
            <a:r>
              <a:rPr lang="en-US" b="1" dirty="0"/>
              <a:t> </a:t>
            </a:r>
            <a:r>
              <a:rPr lang="en-US" b="1" dirty="0" err="1"/>
              <a:t>Kedokteran</a:t>
            </a:r>
            <a:r>
              <a:rPr lang="en-US" b="1" dirty="0"/>
              <a:t> </a:t>
            </a:r>
            <a:r>
              <a:rPr lang="en-US" b="1" dirty="0" err="1"/>
              <a:t>Universitas</a:t>
            </a:r>
            <a:r>
              <a:rPr lang="en-US" b="1" dirty="0"/>
              <a:t> </a:t>
            </a:r>
            <a:r>
              <a:rPr lang="en-US" b="1" dirty="0" err="1" smtClean="0"/>
              <a:t>Brawijaya</a:t>
            </a:r>
            <a:r>
              <a:rPr lang="id-ID" b="1" dirty="0" smtClean="0"/>
              <a:t>, </a:t>
            </a:r>
            <a:r>
              <a:rPr lang="en-US" b="1" dirty="0" smtClean="0"/>
              <a:t>2015</a:t>
            </a:r>
            <a:endParaRPr lang="id-ID" b="1" dirty="0" smtClean="0"/>
          </a:p>
          <a:p>
            <a:r>
              <a:rPr lang="id-ID" i="1" dirty="0" smtClean="0"/>
              <a:t>Diagnosis &amp; Tatalaksana Mioma Uteri</a:t>
            </a:r>
            <a:r>
              <a:rPr lang="id-ID" dirty="0" smtClean="0"/>
              <a:t>, Pika Novriani Lubis, CDK-284 vol.47 /no.3 2020</a:t>
            </a:r>
          </a:p>
          <a:p>
            <a:r>
              <a:rPr lang="id-ID" dirty="0" smtClean="0"/>
              <a:t>Repository Unimus-Bab II Transfusi Darah</a:t>
            </a:r>
          </a:p>
          <a:p>
            <a:r>
              <a:rPr lang="id-ID" dirty="0">
                <a:hlinkClick r:id="rId2"/>
              </a:rPr>
              <a:t>https://</a:t>
            </a:r>
            <a:r>
              <a:rPr lang="id-ID" dirty="0" smtClean="0">
                <a:hlinkClick r:id="rId2"/>
              </a:rPr>
              <a:t>www.aafp.org/afp/2017/0115/p100.html</a:t>
            </a:r>
            <a:endParaRPr lang="id-ID" dirty="0" smtClean="0"/>
          </a:p>
          <a:p>
            <a:r>
              <a:rPr lang="id-ID" dirty="0">
                <a:hlinkClick r:id="rId3"/>
              </a:rPr>
              <a:t>https://www.ncbi.nlm.nih.gov/pmc/articles/PMC5854898</a:t>
            </a:r>
            <a:r>
              <a:rPr lang="id-ID" dirty="0" smtClean="0">
                <a:hlinkClick r:id="rId3"/>
              </a:rPr>
              <a:t>/</a:t>
            </a:r>
            <a:endParaRPr lang="id-ID" dirty="0" smtClean="0"/>
          </a:p>
          <a:p>
            <a:r>
              <a:rPr lang="id-ID" dirty="0">
                <a:hlinkClick r:id="rId4"/>
              </a:rPr>
              <a:t>https://www.rch.org.au/clinicalguide/guideline_index/Blood_product_prescription</a:t>
            </a:r>
            <a:r>
              <a:rPr lang="id-ID" dirty="0" smtClean="0">
                <a:hlinkClick r:id="rId4"/>
              </a:rPr>
              <a:t>/</a:t>
            </a:r>
            <a:r>
              <a:rPr lang="id-ID" dirty="0" smtClean="0"/>
              <a:t> </a:t>
            </a:r>
          </a:p>
          <a:p>
            <a:endParaRPr lang="id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46" y="0"/>
            <a:ext cx="9152708" cy="686453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0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9" y="143691"/>
            <a:ext cx="10811862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Patofisiologi (Proses Inflamasi)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peradangan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id-ID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/>
              <a:t>kali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 smtClean="0"/>
              <a:t>memicu</a:t>
            </a:r>
            <a:r>
              <a:rPr lang="id-ID" dirty="0" smtClean="0"/>
              <a:t>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 smtClean="0"/>
              <a:t>ekstraseluler</a:t>
            </a:r>
            <a:r>
              <a:rPr lang="id-ID" dirty="0" smtClean="0"/>
              <a:t> </a:t>
            </a:r>
            <a:r>
              <a:rPr lang="en-US" dirty="0" smtClean="0"/>
              <a:t>yang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 smtClean="0"/>
              <a:t>sel</a:t>
            </a:r>
            <a:endParaRPr lang="id-ID" dirty="0" smtClean="0"/>
          </a:p>
          <a:p>
            <a:r>
              <a:rPr lang="id-ID" u="sng" dirty="0" smtClean="0"/>
              <a:t>Obesitas</a:t>
            </a:r>
            <a:r>
              <a:rPr lang="id-ID" dirty="0" smtClean="0"/>
              <a:t> menjadi faktor risiko leimyoma tersering karena obesitas meningkatkan aktivitas inflamasi (TNF-alfa meningkat)</a:t>
            </a:r>
          </a:p>
          <a:p>
            <a:r>
              <a:rPr lang="id-ID" dirty="0" smtClean="0"/>
              <a:t>Sitokin penyebab </a:t>
            </a:r>
            <a:r>
              <a:rPr lang="id-ID" i="1" dirty="0" smtClean="0"/>
              <a:t>remodelling</a:t>
            </a:r>
            <a:r>
              <a:rPr lang="id-ID" dirty="0" smtClean="0"/>
              <a:t> jaringan lain: </a:t>
            </a:r>
            <a:r>
              <a:rPr lang="en-US" dirty="0" smtClean="0"/>
              <a:t>IL1</a:t>
            </a:r>
            <a:r>
              <a:rPr lang="en-US" dirty="0"/>
              <a:t>, IL-6, </a:t>
            </a:r>
            <a:r>
              <a:rPr lang="en-US" dirty="0" err="1" smtClean="0"/>
              <a:t>dan</a:t>
            </a:r>
            <a:r>
              <a:rPr lang="id-ID" dirty="0" smtClean="0"/>
              <a:t> </a:t>
            </a:r>
            <a:r>
              <a:rPr lang="en-US" dirty="0" err="1" smtClean="0"/>
              <a:t>eritropoietin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Patofisiologi (</a:t>
            </a:r>
            <a:r>
              <a:rPr lang="id-ID" i="1" dirty="0" smtClean="0"/>
              <a:t>Growth Factor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epidermal growth</a:t>
            </a:r>
            <a:r>
              <a:rPr lang="id-ID" i="1" dirty="0" smtClean="0"/>
              <a:t> </a:t>
            </a:r>
            <a:r>
              <a:rPr lang="en-US" i="1" dirty="0" smtClean="0"/>
              <a:t>factor </a:t>
            </a:r>
            <a:r>
              <a:rPr lang="en-US" dirty="0"/>
              <a:t>(</a:t>
            </a:r>
            <a:r>
              <a:rPr lang="en-US" dirty="0" smtClean="0"/>
              <a:t>EGF)</a:t>
            </a:r>
            <a:endParaRPr lang="id-ID" dirty="0" smtClean="0"/>
          </a:p>
          <a:p>
            <a:r>
              <a:rPr lang="en-US" i="1" dirty="0" smtClean="0"/>
              <a:t>insulin </a:t>
            </a:r>
            <a:r>
              <a:rPr lang="en-US" i="1" dirty="0"/>
              <a:t>like growth factor </a:t>
            </a:r>
            <a:r>
              <a:rPr lang="en-US" dirty="0"/>
              <a:t>(IGF </a:t>
            </a:r>
            <a:r>
              <a:rPr lang="en-US" dirty="0" smtClean="0"/>
              <a:t>I-II)</a:t>
            </a:r>
            <a:endParaRPr lang="id-ID" dirty="0" smtClean="0"/>
          </a:p>
          <a:p>
            <a:r>
              <a:rPr lang="en-US" i="1" dirty="0" smtClean="0"/>
              <a:t>transforming </a:t>
            </a:r>
            <a:r>
              <a:rPr lang="en-US" i="1" dirty="0"/>
              <a:t>growth </a:t>
            </a:r>
            <a:r>
              <a:rPr lang="en-US" i="1" dirty="0" smtClean="0"/>
              <a:t>factor-B</a:t>
            </a:r>
            <a:endParaRPr lang="id-ID" dirty="0"/>
          </a:p>
          <a:p>
            <a:r>
              <a:rPr lang="en-US" i="1" dirty="0" smtClean="0"/>
              <a:t>platelet derived</a:t>
            </a:r>
            <a:r>
              <a:rPr lang="id-ID" i="1" dirty="0" smtClean="0"/>
              <a:t> </a:t>
            </a:r>
            <a:r>
              <a:rPr lang="en-US" i="1" dirty="0" smtClean="0"/>
              <a:t>growth factor</a:t>
            </a:r>
            <a:endParaRPr lang="id-ID" dirty="0"/>
          </a:p>
          <a:p>
            <a:r>
              <a:rPr lang="en-US" i="1" dirty="0" smtClean="0"/>
              <a:t>acidic </a:t>
            </a:r>
            <a:r>
              <a:rPr lang="en-US" i="1" dirty="0"/>
              <a:t>fibroblast growth </a:t>
            </a:r>
            <a:r>
              <a:rPr lang="en-US" i="1" dirty="0" smtClean="0"/>
              <a:t>factor</a:t>
            </a:r>
            <a:r>
              <a:rPr lang="id-ID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aFGF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i="1" dirty="0" smtClean="0"/>
              <a:t>basic </a:t>
            </a:r>
            <a:r>
              <a:rPr lang="en-US" i="1" dirty="0"/>
              <a:t>fibroblast growth factor </a:t>
            </a:r>
            <a:r>
              <a:rPr lang="en-US" dirty="0"/>
              <a:t>(</a:t>
            </a:r>
            <a:r>
              <a:rPr lang="en-US" dirty="0" err="1"/>
              <a:t>bFGF</a:t>
            </a:r>
            <a:r>
              <a:rPr lang="en-US" dirty="0"/>
              <a:t>),</a:t>
            </a:r>
          </a:p>
          <a:p>
            <a:r>
              <a:rPr lang="en-US" i="1" dirty="0"/>
              <a:t>heparin-binding epidermal growth </a:t>
            </a:r>
            <a:r>
              <a:rPr lang="en-US" i="1" dirty="0" smtClean="0"/>
              <a:t>factor</a:t>
            </a:r>
            <a:r>
              <a:rPr lang="id-ID" i="1" dirty="0" smtClean="0"/>
              <a:t> </a:t>
            </a:r>
            <a:r>
              <a:rPr lang="en-US" dirty="0" smtClean="0"/>
              <a:t>(HBGF)</a:t>
            </a:r>
            <a:endParaRPr lang="id-ID" dirty="0" smtClean="0"/>
          </a:p>
          <a:p>
            <a:r>
              <a:rPr lang="en-US" i="1" dirty="0" smtClean="0"/>
              <a:t>vascular </a:t>
            </a:r>
            <a:r>
              <a:rPr lang="en-US" i="1" dirty="0"/>
              <a:t>endothelial growth </a:t>
            </a:r>
            <a:r>
              <a:rPr lang="en-US" i="1" dirty="0" smtClean="0"/>
              <a:t>factor</a:t>
            </a:r>
            <a:r>
              <a:rPr lang="id-ID" i="1" dirty="0" smtClean="0"/>
              <a:t> </a:t>
            </a:r>
            <a:r>
              <a:rPr lang="en-US" dirty="0" smtClean="0"/>
              <a:t>(VEG-F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14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Etiologi &amp; Faktor Risiko 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825625"/>
            <a:ext cx="11181806" cy="4351338"/>
          </a:xfrm>
        </p:spPr>
        <p:txBody>
          <a:bodyPr>
            <a:normAutofit fontScale="92500" lnSpcReduction="10000"/>
          </a:bodyPr>
          <a:lstStyle/>
          <a:p>
            <a:r>
              <a:rPr lang="id-ID" u="sng" dirty="0" smtClean="0"/>
              <a:t>Mutasi Genetik</a:t>
            </a:r>
            <a:r>
              <a:rPr lang="id-ID" dirty="0" smtClean="0"/>
              <a:t>: </a:t>
            </a:r>
            <a:r>
              <a:rPr lang="en-US" dirty="0" smtClean="0"/>
              <a:t>HMG1</a:t>
            </a:r>
            <a:r>
              <a:rPr lang="en-US" dirty="0"/>
              <a:t>, HMG1-C, </a:t>
            </a:r>
            <a:r>
              <a:rPr lang="en-US" dirty="0" smtClean="0"/>
              <a:t>HMG1</a:t>
            </a:r>
            <a:r>
              <a:rPr lang="id-ID" dirty="0" smtClean="0"/>
              <a:t> </a:t>
            </a:r>
            <a:r>
              <a:rPr lang="it-IT" dirty="0" smtClean="0"/>
              <a:t>(Y</a:t>
            </a:r>
            <a:r>
              <a:rPr lang="it-IT" dirty="0"/>
              <a:t>) HMGA2, COL4A5, </a:t>
            </a:r>
            <a:r>
              <a:rPr lang="it-IT" dirty="0" smtClean="0"/>
              <a:t>COL4A6,</a:t>
            </a:r>
            <a:r>
              <a:rPr lang="id-ID" dirty="0" smtClean="0"/>
              <a:t> </a:t>
            </a:r>
            <a:r>
              <a:rPr lang="it-IT" dirty="0" smtClean="0"/>
              <a:t>MEDI2</a:t>
            </a:r>
            <a:endParaRPr lang="it-IT" dirty="0"/>
          </a:p>
          <a:p>
            <a:r>
              <a:rPr lang="en-US" u="sng" dirty="0" err="1"/>
              <a:t>Kelainan</a:t>
            </a:r>
            <a:r>
              <a:rPr lang="en-US" u="sng" dirty="0"/>
              <a:t> </a:t>
            </a:r>
            <a:r>
              <a:rPr lang="id-ID" u="sng" dirty="0" err="1"/>
              <a:t>K</a:t>
            </a:r>
            <a:r>
              <a:rPr lang="en-US" u="sng" dirty="0" err="1" smtClean="0"/>
              <a:t>romosom</a:t>
            </a:r>
            <a:r>
              <a:rPr lang="id-ID" dirty="0" smtClean="0"/>
              <a:t>: Gangguan t</a:t>
            </a:r>
            <a:r>
              <a:rPr lang="en-US" dirty="0" err="1" smtClean="0"/>
              <a:t>ranslokasi</a:t>
            </a:r>
            <a:r>
              <a:rPr lang="en-US" dirty="0" smtClean="0"/>
              <a:t> </a:t>
            </a:r>
            <a:r>
              <a:rPr lang="en-US" dirty="0" err="1"/>
              <a:t>kromosom</a:t>
            </a:r>
            <a:r>
              <a:rPr lang="en-US" dirty="0"/>
              <a:t> 10, 12, </a:t>
            </a:r>
            <a:r>
              <a:rPr lang="en-US" dirty="0" err="1"/>
              <a:t>dan</a:t>
            </a:r>
            <a:r>
              <a:rPr lang="en-US" dirty="0"/>
              <a:t> 14, </a:t>
            </a:r>
            <a:r>
              <a:rPr lang="en-US" dirty="0" err="1" smtClean="0"/>
              <a:t>delesi</a:t>
            </a:r>
            <a:r>
              <a:rPr lang="id-ID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3</a:t>
            </a:r>
            <a:r>
              <a:rPr lang="id-ID" dirty="0" smtClean="0"/>
              <a:t> &amp; </a:t>
            </a:r>
            <a:r>
              <a:rPr lang="en-US" dirty="0" smtClean="0"/>
              <a:t>7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aberasi</a:t>
            </a:r>
            <a:r>
              <a:rPr lang="en-US" dirty="0"/>
              <a:t> </a:t>
            </a:r>
            <a:r>
              <a:rPr lang="en-US" dirty="0" err="1" smtClean="0"/>
              <a:t>kromosom</a:t>
            </a:r>
            <a:r>
              <a:rPr lang="id-ID" dirty="0" smtClean="0"/>
              <a:t> </a:t>
            </a:r>
            <a:r>
              <a:rPr lang="en-US" dirty="0" smtClean="0"/>
              <a:t>6</a:t>
            </a:r>
            <a:endParaRPr lang="id-ID" dirty="0" smtClean="0"/>
          </a:p>
          <a:p>
            <a:r>
              <a:rPr lang="id-ID" u="sng" dirty="0" smtClean="0"/>
              <a:t>Obesitas</a:t>
            </a:r>
            <a:r>
              <a:rPr lang="id-ID" dirty="0" smtClean="0"/>
              <a:t>: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smtClean="0"/>
              <a:t>androgen</a:t>
            </a:r>
            <a:r>
              <a:rPr lang="id-ID" dirty="0" smtClean="0"/>
              <a:t> -&gt; </a:t>
            </a:r>
            <a:r>
              <a:rPr lang="en-US" dirty="0" smtClean="0"/>
              <a:t>estrogen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i="1" dirty="0"/>
              <a:t>sex hormone </a:t>
            </a:r>
            <a:r>
              <a:rPr lang="en-US" i="1" dirty="0" smtClean="0"/>
              <a:t>binding</a:t>
            </a:r>
            <a:r>
              <a:rPr lang="id-ID" i="1" dirty="0" smtClean="0"/>
              <a:t> </a:t>
            </a:r>
            <a:r>
              <a:rPr lang="en-US" i="1" dirty="0" smtClean="0"/>
              <a:t>globulin </a:t>
            </a:r>
            <a:r>
              <a:rPr lang="en-US" dirty="0"/>
              <a:t>(</a:t>
            </a:r>
            <a:r>
              <a:rPr lang="en-US" dirty="0" smtClean="0"/>
              <a:t>SHBG</a:t>
            </a:r>
            <a:r>
              <a:rPr lang="id-ID" dirty="0" smtClean="0"/>
              <a:t>)</a:t>
            </a:r>
          </a:p>
          <a:p>
            <a:r>
              <a:rPr lang="en-US" i="1" u="sng" dirty="0"/>
              <a:t>Menarche </a:t>
            </a:r>
            <a:r>
              <a:rPr lang="en-US" u="sng" dirty="0" err="1" smtClean="0"/>
              <a:t>Prematur</a:t>
            </a:r>
            <a:r>
              <a:rPr lang="id-ID" dirty="0" smtClean="0"/>
              <a:t> (&lt;10 thn)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u="sng" dirty="0" smtClean="0"/>
              <a:t>Menopause</a:t>
            </a:r>
            <a:r>
              <a:rPr lang="id-ID" u="sng" dirty="0" smtClean="0"/>
              <a:t> </a:t>
            </a:r>
            <a:r>
              <a:rPr lang="en-US" u="sng" dirty="0" err="1" smtClean="0"/>
              <a:t>Terlambat</a:t>
            </a:r>
            <a:endParaRPr lang="id-ID" u="sng" dirty="0" smtClean="0"/>
          </a:p>
          <a:p>
            <a:r>
              <a:rPr lang="id-ID" u="sng" dirty="0" smtClean="0"/>
              <a:t>Nullipara</a:t>
            </a:r>
          </a:p>
          <a:p>
            <a:r>
              <a:rPr lang="id-ID" u="sng" dirty="0" smtClean="0"/>
              <a:t>Kontrasepsi Hormonal</a:t>
            </a:r>
          </a:p>
          <a:p>
            <a:r>
              <a:rPr lang="id-ID" u="sng" dirty="0" smtClean="0"/>
              <a:t>Penyakit Komorbid</a:t>
            </a:r>
            <a:r>
              <a:rPr lang="id-ID" dirty="0" smtClean="0"/>
              <a:t>: </a:t>
            </a:r>
            <a:r>
              <a:rPr lang="en-US" dirty="0" err="1" smtClean="0"/>
              <a:t>Hipertensi</a:t>
            </a:r>
            <a:r>
              <a:rPr lang="en-US" dirty="0"/>
              <a:t>, </a:t>
            </a:r>
            <a:r>
              <a:rPr lang="en-US" i="1" dirty="0"/>
              <a:t>polycystic ovary syndrome </a:t>
            </a:r>
            <a:r>
              <a:rPr lang="en-US" dirty="0"/>
              <a:t>(PCOS</a:t>
            </a:r>
            <a:r>
              <a:rPr lang="en-US" dirty="0" smtClean="0"/>
              <a:t>),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diabetes</a:t>
            </a:r>
            <a:endParaRPr lang="id-ID" dirty="0" smtClean="0"/>
          </a:p>
          <a:p>
            <a:r>
              <a:rPr lang="id-ID" i="1" u="sng" dirty="0" smtClean="0"/>
              <a:t>Stress</a:t>
            </a:r>
            <a:r>
              <a:rPr lang="id-ID" dirty="0" smtClean="0"/>
              <a:t>: Kotrisol -&gt; HPA-axis -&gt; Peningkatan Estrogen dan Progesteron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3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2573383"/>
            <a:ext cx="7892143" cy="1449977"/>
          </a:xfrm>
        </p:spPr>
        <p:txBody>
          <a:bodyPr>
            <a:normAutofit/>
          </a:bodyPr>
          <a:lstStyle/>
          <a:p>
            <a:r>
              <a:rPr lang="id-ID" dirty="0" smtClean="0"/>
              <a:t>Algoritma </a:t>
            </a:r>
            <a:br>
              <a:rPr lang="id-ID" dirty="0" smtClean="0"/>
            </a:br>
            <a:r>
              <a:rPr lang="id-ID" dirty="0" smtClean="0"/>
              <a:t>Tatalaksana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450260"/>
            <a:ext cx="8867775" cy="6105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577" y="4023360"/>
            <a:ext cx="236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Vilos</a:t>
            </a:r>
            <a:r>
              <a:rPr lang="en-US" dirty="0"/>
              <a:t> GA, </a:t>
            </a:r>
            <a:r>
              <a:rPr lang="en-US" dirty="0" err="1"/>
              <a:t>Allaire</a:t>
            </a:r>
            <a:r>
              <a:rPr lang="en-US" dirty="0"/>
              <a:t> C, </a:t>
            </a:r>
            <a:r>
              <a:rPr lang="en-US" dirty="0" err="1"/>
              <a:t>Laberge</a:t>
            </a:r>
            <a:r>
              <a:rPr lang="en-US" dirty="0"/>
              <a:t> PY, et al. The management of uterine </a:t>
            </a:r>
            <a:r>
              <a:rPr lang="en-US" dirty="0" err="1"/>
              <a:t>leiomyomas</a:t>
            </a:r>
            <a:r>
              <a:rPr lang="en-US" dirty="0"/>
              <a:t>.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Gynaecol</a:t>
            </a:r>
            <a:r>
              <a:rPr lang="en-US" dirty="0"/>
              <a:t> Can. 2015;37(2):163</a:t>
            </a:r>
          </a:p>
        </p:txBody>
      </p:sp>
    </p:spTree>
    <p:extLst>
      <p:ext uri="{BB962C8B-B14F-4D97-AF65-F5344CB8AC3E}">
        <p14:creationId xmlns:p14="http://schemas.microsoft.com/office/powerpoint/2010/main" val="45189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2024</Words>
  <Application>Microsoft Office PowerPoint</Application>
  <PresentationFormat>Widescreen</PresentationFormat>
  <Paragraphs>148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Tatalaksana Leiomyoma</vt:lpstr>
      <vt:lpstr>Pendahuluan </vt:lpstr>
      <vt:lpstr>Patofisiologi (Ketidakseimbangan Hormonal)</vt:lpstr>
      <vt:lpstr>PowerPoint Presentation</vt:lpstr>
      <vt:lpstr>PowerPoint Presentation</vt:lpstr>
      <vt:lpstr>Patofisiologi (Proses Inflamasi)</vt:lpstr>
      <vt:lpstr>Patofisiologi (Growth Factor)</vt:lpstr>
      <vt:lpstr>Etiologi &amp; Faktor Risiko Leiomyoma</vt:lpstr>
      <vt:lpstr>Algoritma  Tatalaksana</vt:lpstr>
      <vt:lpstr>PowerPoint Presentation</vt:lpstr>
      <vt:lpstr>Pilihan Terapi dan Alternatifnya</vt:lpstr>
      <vt:lpstr>PowerPoint Presentation</vt:lpstr>
      <vt:lpstr>Tatalaksana Farmakologi</vt:lpstr>
      <vt:lpstr>1. Agonis Gonadotropine Releasing Hormone   </vt:lpstr>
      <vt:lpstr>2. Preparat Progesteron/SPRM</vt:lpstr>
      <vt:lpstr>3. Aromatase Inhibitor</vt:lpstr>
      <vt:lpstr>4. Asam Traneksamat</vt:lpstr>
      <vt:lpstr>5. NSAID</vt:lpstr>
      <vt:lpstr>Tatalaksana Non-farmakologi</vt:lpstr>
      <vt:lpstr>1. Histerektomi</vt:lpstr>
      <vt:lpstr>2. Miomektomi</vt:lpstr>
      <vt:lpstr>Tatalaksana Alternatif (Non-invasif) Embolisasi Arteri Uterina</vt:lpstr>
      <vt:lpstr>Tatalaksana Alternatif (Non-invasif) Miolisis/Ablasi Tumor</vt:lpstr>
      <vt:lpstr>Transfusi Darah</vt:lpstr>
      <vt:lpstr>Indikasi Transfusi (RBC)</vt:lpstr>
      <vt:lpstr>PowerPoint Presentation</vt:lpstr>
      <vt:lpstr>PowerPoint Presentation</vt:lpstr>
      <vt:lpstr>PowerPoint Presentation</vt:lpstr>
      <vt:lpstr>1. Whole Blood (WB)</vt:lpstr>
      <vt:lpstr>2. Packed Red Cell (PRC)/Darah Endap</vt:lpstr>
      <vt:lpstr>3. Darah Merah Cuci (Washed Erythrocyte)</vt:lpstr>
      <vt:lpstr>4. TC (Trombocyte Concentrates)</vt:lpstr>
      <vt:lpstr>5. FFP (Fresh Frozen Plasma)</vt:lpstr>
      <vt:lpstr>6. Cryoprecipitate</vt:lpstr>
      <vt:lpstr>PowerPoint Presentation</vt:lpstr>
      <vt:lpstr>Rumus Perhitungan Volume Darah Transfusi</vt:lpstr>
      <vt:lpstr>Daftar Pustaka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Tatalaksana Leimioma</dc:title>
  <dc:creator>HP</dc:creator>
  <cp:lastModifiedBy>HP</cp:lastModifiedBy>
  <cp:revision>29</cp:revision>
  <dcterms:created xsi:type="dcterms:W3CDTF">2021-06-16T09:42:01Z</dcterms:created>
  <dcterms:modified xsi:type="dcterms:W3CDTF">2021-06-17T02:06:32Z</dcterms:modified>
</cp:coreProperties>
</file>