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9"/>
  </p:notesMasterIdLst>
  <p:sldIdLst>
    <p:sldId id="256" r:id="rId2"/>
    <p:sldId id="257" r:id="rId3"/>
    <p:sldId id="261" r:id="rId4"/>
    <p:sldId id="262" r:id="rId5"/>
    <p:sldId id="309" r:id="rId6"/>
    <p:sldId id="269" r:id="rId7"/>
    <p:sldId id="311" r:id="rId8"/>
    <p:sldId id="312" r:id="rId9"/>
    <p:sldId id="310" r:id="rId10"/>
    <p:sldId id="265" r:id="rId11"/>
    <p:sldId id="258" r:id="rId12"/>
    <p:sldId id="277" r:id="rId13"/>
    <p:sldId id="308" r:id="rId14"/>
    <p:sldId id="266" r:id="rId15"/>
    <p:sldId id="278" r:id="rId16"/>
    <p:sldId id="280" r:id="rId17"/>
    <p:sldId id="284" r:id="rId18"/>
  </p:sldIdLst>
  <p:sldSz cx="9144000" cy="5143500" type="screen16x9"/>
  <p:notesSz cx="6858000" cy="9144000"/>
  <p:embeddedFontLst>
    <p:embeddedFont>
      <p:font typeface="Bebas Neue" panose="020B0604020202020204" charset="0"/>
      <p:regular r:id="rId20"/>
    </p:embeddedFont>
    <p:embeddedFont>
      <p:font typeface="Raleway" panose="020B0604020202020204" charset="0"/>
      <p:regular r:id="rId21"/>
      <p:bold r:id="rId22"/>
      <p:italic r:id="rId23"/>
      <p:boldItalic r:id="rId24"/>
    </p:embeddedFont>
    <p:embeddedFont>
      <p:font typeface="Raleway Thin" panose="020B0604020202020204" charset="0"/>
      <p:bold r:id="rId25"/>
      <p:boldItalic r:id="rId26"/>
    </p:embeddedFont>
    <p:embeddedFont>
      <p:font typeface="Roboto Condensed Light" panose="02000000000000000000" pitchFamily="2" charset="0"/>
      <p:regular r:id="rId27"/>
      <p:italic r:id="rId28"/>
    </p:embeddedFont>
    <p:embeddedFont>
      <p:font typeface="Tajawal" panose="020B0604020202020204" charset="-78"/>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4A0145-839A-43D6-A6E6-288E69F15D51}">
  <a:tblStyle styleId="{8D4A0145-839A-43D6-A6E6-288E69F15D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90" d="100"/>
          <a:sy n="90" d="100"/>
        </p:scale>
        <p:origin x="8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b17130de7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b17130de7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0dbcdf2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0dbcdf23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b17130de75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b17130de75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0dbcdf23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b0dbcdf23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03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b17130de7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b17130de7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b17130de75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b17130de75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b17130de75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b17130de75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b17130de75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b17130de75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b0dbcdf23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b0dbcdf23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0dbcdf237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b0dbcdf237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17130de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17130de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17130de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17130de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8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17130de7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17130de7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17130de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17130de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94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0dbcdf2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0dbcdf23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45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b17130de75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b17130de75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084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0" name="Google Shape;10;p2"/>
          <p:cNvGrpSpPr/>
          <p:nvPr/>
        </p:nvGrpSpPr>
        <p:grpSpPr>
          <a:xfrm>
            <a:off x="1185100" y="540000"/>
            <a:ext cx="6773700" cy="4063500"/>
            <a:chOff x="1185100" y="540000"/>
            <a:chExt cx="6773700" cy="4063500"/>
          </a:xfrm>
        </p:grpSpPr>
        <p:sp>
          <p:nvSpPr>
            <p:cNvPr id="11" name="Google Shape;11;p2"/>
            <p:cNvSpPr/>
            <p:nvPr/>
          </p:nvSpPr>
          <p:spPr>
            <a:xfrm>
              <a:off x="1185100" y="996900"/>
              <a:ext cx="6773700" cy="3606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85100" y="540000"/>
              <a:ext cx="67737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470700" y="5400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649106" y="1225500"/>
            <a:ext cx="5845800" cy="20526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649100" y="3025314"/>
            <a:ext cx="5845800" cy="5817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65"/>
        <p:cNvGrpSpPr/>
        <p:nvPr/>
      </p:nvGrpSpPr>
      <p:grpSpPr>
        <a:xfrm>
          <a:off x="0" y="0"/>
          <a:ext cx="0" cy="0"/>
          <a:chOff x="0" y="0"/>
          <a:chExt cx="0" cy="0"/>
        </a:xfrm>
      </p:grpSpPr>
      <p:pic>
        <p:nvPicPr>
          <p:cNvPr id="266" name="Google Shape;266;p18"/>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267" name="Google Shape;267;p18"/>
          <p:cNvGrpSpPr/>
          <p:nvPr/>
        </p:nvGrpSpPr>
        <p:grpSpPr>
          <a:xfrm>
            <a:off x="931900" y="379200"/>
            <a:ext cx="7939200" cy="4385100"/>
            <a:chOff x="931900" y="379200"/>
            <a:chExt cx="7939200" cy="4385100"/>
          </a:xfrm>
        </p:grpSpPr>
        <p:sp>
          <p:nvSpPr>
            <p:cNvPr id="268" name="Google Shape;268;p18"/>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18"/>
          <p:cNvSpPr txBox="1">
            <a:spLocks noGrp="1"/>
          </p:cNvSpPr>
          <p:nvPr>
            <p:ph type="title" hasCustomPrompt="1"/>
          </p:nvPr>
        </p:nvSpPr>
        <p:spPr>
          <a:xfrm flipH="1">
            <a:off x="6033788" y="3367750"/>
            <a:ext cx="2304600" cy="6126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72" name="Google Shape;272;p18"/>
          <p:cNvSpPr txBox="1">
            <a:spLocks noGrp="1"/>
          </p:cNvSpPr>
          <p:nvPr>
            <p:ph type="subTitle" idx="1"/>
          </p:nvPr>
        </p:nvSpPr>
        <p:spPr>
          <a:xfrm flipH="1">
            <a:off x="6033763" y="3980350"/>
            <a:ext cx="2304600" cy="727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73" name="Google Shape;273;p18"/>
          <p:cNvSpPr txBox="1">
            <a:spLocks noGrp="1"/>
          </p:cNvSpPr>
          <p:nvPr>
            <p:ph type="title" idx="2" hasCustomPrompt="1"/>
          </p:nvPr>
        </p:nvSpPr>
        <p:spPr>
          <a:xfrm flipH="1">
            <a:off x="4981863" y="1347325"/>
            <a:ext cx="2304600" cy="6126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74" name="Google Shape;274;p18"/>
          <p:cNvSpPr txBox="1">
            <a:spLocks noGrp="1"/>
          </p:cNvSpPr>
          <p:nvPr>
            <p:ph type="subTitle" idx="3"/>
          </p:nvPr>
        </p:nvSpPr>
        <p:spPr>
          <a:xfrm flipH="1">
            <a:off x="4981838" y="1959925"/>
            <a:ext cx="2304600" cy="727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75" name="Google Shape;275;p18"/>
          <p:cNvSpPr txBox="1">
            <a:spLocks noGrp="1"/>
          </p:cNvSpPr>
          <p:nvPr>
            <p:ph type="title" idx="4" hasCustomPrompt="1"/>
          </p:nvPr>
        </p:nvSpPr>
        <p:spPr>
          <a:xfrm flipH="1">
            <a:off x="1953113" y="3415150"/>
            <a:ext cx="2304600" cy="6126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76" name="Google Shape;276;p18"/>
          <p:cNvSpPr txBox="1">
            <a:spLocks noGrp="1"/>
          </p:cNvSpPr>
          <p:nvPr>
            <p:ph type="subTitle" idx="5"/>
          </p:nvPr>
        </p:nvSpPr>
        <p:spPr>
          <a:xfrm flipH="1">
            <a:off x="1953088" y="4027750"/>
            <a:ext cx="2304600" cy="727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77" name="Google Shape;277;p18"/>
          <p:cNvSpPr txBox="1">
            <a:spLocks noGrp="1"/>
          </p:cNvSpPr>
          <p:nvPr>
            <p:ph type="title" idx="6" hasCustomPrompt="1"/>
          </p:nvPr>
        </p:nvSpPr>
        <p:spPr>
          <a:xfrm flipH="1">
            <a:off x="1448588" y="1183950"/>
            <a:ext cx="2304600" cy="6126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78" name="Google Shape;278;p18"/>
          <p:cNvSpPr txBox="1">
            <a:spLocks noGrp="1"/>
          </p:cNvSpPr>
          <p:nvPr>
            <p:ph type="subTitle" idx="7"/>
          </p:nvPr>
        </p:nvSpPr>
        <p:spPr>
          <a:xfrm flipH="1">
            <a:off x="1448563" y="1796550"/>
            <a:ext cx="2304600" cy="727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79" name="Google Shape;279;p18">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80" name="Google Shape;280;p18">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81" name="Google Shape;281;p18">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82" name="Google Shape;282;p18">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83" name="Google Shape;283;p18">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84" name="Google Shape;284;p18">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85" name="Google Shape;285;p18">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86" name="Google Shape;286;p18">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7_1">
    <p:spTree>
      <p:nvGrpSpPr>
        <p:cNvPr id="1" name="Shape 337"/>
        <p:cNvGrpSpPr/>
        <p:nvPr/>
      </p:nvGrpSpPr>
      <p:grpSpPr>
        <a:xfrm>
          <a:off x="0" y="0"/>
          <a:ext cx="0" cy="0"/>
          <a:chOff x="0" y="0"/>
          <a:chExt cx="0" cy="0"/>
        </a:xfrm>
      </p:grpSpPr>
      <p:pic>
        <p:nvPicPr>
          <p:cNvPr id="338" name="Google Shape;338;p22"/>
          <p:cNvPicPr preferRelativeResize="0"/>
          <p:nvPr/>
        </p:nvPicPr>
        <p:blipFill rotWithShape="1">
          <a:blip r:embed="rId2">
            <a:alphaModFix/>
          </a:blip>
          <a:srcRect/>
          <a:stretch/>
        </p:blipFill>
        <p:spPr>
          <a:xfrm>
            <a:off x="446" y="0"/>
            <a:ext cx="9143111" cy="51435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8" name="Google Shape;18;p3"/>
          <p:cNvGrpSpPr/>
          <p:nvPr/>
        </p:nvGrpSpPr>
        <p:grpSpPr>
          <a:xfrm>
            <a:off x="1411050" y="379256"/>
            <a:ext cx="6981000" cy="4385069"/>
            <a:chOff x="1411050" y="379256"/>
            <a:chExt cx="6981000" cy="4385069"/>
          </a:xfrm>
        </p:grpSpPr>
        <p:sp>
          <p:nvSpPr>
            <p:cNvPr id="19" name="Google Shape;19;p3"/>
            <p:cNvSpPr/>
            <p:nvPr/>
          </p:nvSpPr>
          <p:spPr>
            <a:xfrm flipH="1">
              <a:off x="5454429" y="379256"/>
              <a:ext cx="2489700" cy="1196400"/>
            </a:xfrm>
            <a:prstGeom prst="roundRect">
              <a:avLst>
                <a:gd name="adj"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411050" y="829825"/>
              <a:ext cx="6981000" cy="39345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2570850" y="2366563"/>
            <a:ext cx="4661400" cy="7623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4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 name="Google Shape;22;p3"/>
          <p:cNvSpPr txBox="1">
            <a:spLocks noGrp="1"/>
          </p:cNvSpPr>
          <p:nvPr>
            <p:ph type="subTitle" idx="1"/>
          </p:nvPr>
        </p:nvSpPr>
        <p:spPr>
          <a:xfrm>
            <a:off x="3159975" y="3992000"/>
            <a:ext cx="3483000" cy="701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 name="Google Shape;23;p3"/>
          <p:cNvSpPr txBox="1">
            <a:spLocks noGrp="1"/>
          </p:cNvSpPr>
          <p:nvPr>
            <p:ph type="title" idx="2" hasCustomPrompt="1"/>
          </p:nvPr>
        </p:nvSpPr>
        <p:spPr>
          <a:xfrm>
            <a:off x="4244000" y="1256362"/>
            <a:ext cx="1299000" cy="10656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24" name="Google Shape;24;p3">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5" name="Google Shape;25;p3">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6" name="Google Shape;26;p3">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7" name="Google Shape;27;p3">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8" name="Google Shape;28;p3">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9" name="Google Shape;29;p3">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0" name="Google Shape;30;p3">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1" name="Google Shape;31;p3">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34" name="Google Shape;34;p4"/>
          <p:cNvGrpSpPr/>
          <p:nvPr/>
        </p:nvGrpSpPr>
        <p:grpSpPr>
          <a:xfrm>
            <a:off x="931900" y="379200"/>
            <a:ext cx="7939200" cy="4385100"/>
            <a:chOff x="931900" y="379200"/>
            <a:chExt cx="7939200" cy="4385100"/>
          </a:xfrm>
        </p:grpSpPr>
        <p:sp>
          <p:nvSpPr>
            <p:cNvPr id="35" name="Google Shape;35;p4"/>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4"/>
          <p:cNvSpPr txBox="1">
            <a:spLocks noGrp="1"/>
          </p:cNvSpPr>
          <p:nvPr>
            <p:ph type="body" idx="1"/>
          </p:nvPr>
        </p:nvSpPr>
        <p:spPr>
          <a:xfrm>
            <a:off x="1443550" y="1128325"/>
            <a:ext cx="6915900" cy="34509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chemeClr val="dk1"/>
              </a:buClr>
              <a:buSzPts val="1200"/>
              <a:buFont typeface="Livvic"/>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
        <p:nvSpPr>
          <p:cNvPr id="40" name="Google Shape;40;p4">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1" name="Google Shape;41;p4">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2" name="Google Shape;42;p4">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3" name="Google Shape;43;p4">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4" name="Google Shape;44;p4">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5" name="Google Shape;45;p4">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46" name="Google Shape;46;p4">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47" name="Google Shape;47;p4">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pic>
        <p:nvPicPr>
          <p:cNvPr id="68" name="Google Shape;68;p6"/>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69" name="Google Shape;69;p6"/>
          <p:cNvGrpSpPr/>
          <p:nvPr/>
        </p:nvGrpSpPr>
        <p:grpSpPr>
          <a:xfrm>
            <a:off x="931900" y="379200"/>
            <a:ext cx="7939200" cy="4385100"/>
            <a:chOff x="931900" y="379200"/>
            <a:chExt cx="7939200" cy="4385100"/>
          </a:xfrm>
        </p:grpSpPr>
        <p:sp>
          <p:nvSpPr>
            <p:cNvPr id="70" name="Google Shape;70;p6"/>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6"/>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4" name="Google Shape;74;p6">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5" name="Google Shape;75;p6">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6" name="Google Shape;76;p6">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7" name="Google Shape;77;p6">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8" name="Google Shape;78;p6">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9" name="Google Shape;79;p6">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80" name="Google Shape;80;p6">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81" name="Google Shape;81;p6">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pic>
        <p:nvPicPr>
          <p:cNvPr id="83" name="Google Shape;83;p7"/>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84" name="Google Shape;84;p7"/>
          <p:cNvGrpSpPr/>
          <p:nvPr/>
        </p:nvGrpSpPr>
        <p:grpSpPr>
          <a:xfrm>
            <a:off x="931900" y="379200"/>
            <a:ext cx="7939200" cy="4385100"/>
            <a:chOff x="931900" y="379200"/>
            <a:chExt cx="7939200" cy="4385100"/>
          </a:xfrm>
        </p:grpSpPr>
        <p:sp>
          <p:nvSpPr>
            <p:cNvPr id="85" name="Google Shape;85;p7"/>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7"/>
          <p:cNvSpPr txBox="1">
            <a:spLocks noGrp="1"/>
          </p:cNvSpPr>
          <p:nvPr>
            <p:ph type="title"/>
          </p:nvPr>
        </p:nvSpPr>
        <p:spPr>
          <a:xfrm>
            <a:off x="1406400" y="1667375"/>
            <a:ext cx="2929200" cy="17304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9" name="Google Shape;89;p7"/>
          <p:cNvSpPr txBox="1">
            <a:spLocks noGrp="1"/>
          </p:cNvSpPr>
          <p:nvPr>
            <p:ph type="subTitle" idx="1"/>
          </p:nvPr>
        </p:nvSpPr>
        <p:spPr>
          <a:xfrm>
            <a:off x="1406400" y="3397775"/>
            <a:ext cx="2929200" cy="1128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0" name="Google Shape;90;p7">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1" name="Google Shape;91;p7">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2" name="Google Shape;92;p7">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3" name="Google Shape;93;p7">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4" name="Google Shape;94;p7">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95" name="Google Shape;95;p7">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96" name="Google Shape;96;p7">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97" name="Google Shape;97;p7">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pic>
        <p:nvPicPr>
          <p:cNvPr id="115" name="Google Shape;115;p9"/>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16" name="Google Shape;116;p9"/>
          <p:cNvGrpSpPr/>
          <p:nvPr/>
        </p:nvGrpSpPr>
        <p:grpSpPr>
          <a:xfrm>
            <a:off x="1954088" y="379200"/>
            <a:ext cx="5894825" cy="4385100"/>
            <a:chOff x="1954088" y="379200"/>
            <a:chExt cx="5894825" cy="4385100"/>
          </a:xfrm>
        </p:grpSpPr>
        <p:sp>
          <p:nvSpPr>
            <p:cNvPr id="117" name="Google Shape;117;p9"/>
            <p:cNvSpPr/>
            <p:nvPr/>
          </p:nvSpPr>
          <p:spPr>
            <a:xfrm>
              <a:off x="1954100" y="836100"/>
              <a:ext cx="5894700" cy="3928200"/>
            </a:xfrm>
            <a:prstGeom prst="rect">
              <a:avLst/>
            </a:prstGeom>
            <a:solidFill>
              <a:schemeClr val="l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7360813" y="379200"/>
              <a:ext cx="488100" cy="456900"/>
            </a:xfrm>
            <a:prstGeom prst="rect">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1954088" y="379200"/>
              <a:ext cx="5406600" cy="456900"/>
            </a:xfrm>
            <a:prstGeom prst="rect">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9"/>
          <p:cNvSpPr txBox="1">
            <a:spLocks noGrp="1"/>
          </p:cNvSpPr>
          <p:nvPr>
            <p:ph type="title"/>
          </p:nvPr>
        </p:nvSpPr>
        <p:spPr>
          <a:xfrm>
            <a:off x="2936200" y="1781550"/>
            <a:ext cx="3930600" cy="841800"/>
          </a:xfrm>
          <a:prstGeom prst="rect">
            <a:avLst/>
          </a:prstGeom>
        </p:spPr>
        <p:txBody>
          <a:bodyPr spcFirstLastPara="1" wrap="square" lIns="0" tIns="0" rIns="0" bIns="0" anchor="ctr" anchorCtr="0">
            <a:noAutofit/>
          </a:bodyPr>
          <a:lstStyle>
            <a:lvl1pPr lvl="0" algn="ctr" rtl="0">
              <a:spcBef>
                <a:spcPts val="0"/>
              </a:spcBef>
              <a:spcAft>
                <a:spcPts val="0"/>
              </a:spcAft>
              <a:buSzPts val="4500"/>
              <a:buNone/>
              <a:defRPr sz="40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21" name="Google Shape;121;p9"/>
          <p:cNvSpPr txBox="1">
            <a:spLocks noGrp="1"/>
          </p:cNvSpPr>
          <p:nvPr>
            <p:ph type="subTitle" idx="1"/>
          </p:nvPr>
        </p:nvSpPr>
        <p:spPr>
          <a:xfrm>
            <a:off x="2936225" y="2623350"/>
            <a:ext cx="3930600" cy="1195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22" name="Google Shape;122;p9">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3" name="Google Shape;123;p9">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4" name="Google Shape;124;p9">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5" name="Google Shape;125;p9">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6" name="Google Shape;126;p9">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7" name="Google Shape;127;p9">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28" name="Google Shape;128;p9">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29" name="Google Shape;129;p9">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62"/>
        <p:cNvGrpSpPr/>
        <p:nvPr/>
      </p:nvGrpSpPr>
      <p:grpSpPr>
        <a:xfrm>
          <a:off x="0" y="0"/>
          <a:ext cx="0" cy="0"/>
          <a:chOff x="0" y="0"/>
          <a:chExt cx="0" cy="0"/>
        </a:xfrm>
      </p:grpSpPr>
      <p:pic>
        <p:nvPicPr>
          <p:cNvPr id="163" name="Google Shape;163;p13"/>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64" name="Google Shape;164;p13"/>
          <p:cNvGrpSpPr/>
          <p:nvPr/>
        </p:nvGrpSpPr>
        <p:grpSpPr>
          <a:xfrm>
            <a:off x="931900" y="379200"/>
            <a:ext cx="7939200" cy="4385100"/>
            <a:chOff x="931900" y="379200"/>
            <a:chExt cx="7939200" cy="4385100"/>
          </a:xfrm>
        </p:grpSpPr>
        <p:sp>
          <p:nvSpPr>
            <p:cNvPr id="165" name="Google Shape;165;p13"/>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3"/>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13"/>
          <p:cNvSpPr txBox="1">
            <a:spLocks noGrp="1"/>
          </p:cNvSpPr>
          <p:nvPr>
            <p:ph type="subTitle" idx="1"/>
          </p:nvPr>
        </p:nvSpPr>
        <p:spPr>
          <a:xfrm>
            <a:off x="1816375" y="1591475"/>
            <a:ext cx="6154200" cy="2603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Char char="●"/>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70" name="Google Shape;170;p13">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1" name="Google Shape;171;p13">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2" name="Google Shape;172;p13">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3" name="Google Shape;173;p13">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4" name="Google Shape;174;p13">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5" name="Google Shape;175;p13">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76" name="Google Shape;176;p13">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77" name="Google Shape;177;p13">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1"/>
        <p:cNvGrpSpPr/>
        <p:nvPr/>
      </p:nvGrpSpPr>
      <p:grpSpPr>
        <a:xfrm>
          <a:off x="0" y="0"/>
          <a:ext cx="0" cy="0"/>
          <a:chOff x="0" y="0"/>
          <a:chExt cx="0" cy="0"/>
        </a:xfrm>
      </p:grpSpPr>
      <p:pic>
        <p:nvPicPr>
          <p:cNvPr id="202" name="Google Shape;202;p15"/>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203" name="Google Shape;203;p15"/>
          <p:cNvGrpSpPr/>
          <p:nvPr/>
        </p:nvGrpSpPr>
        <p:grpSpPr>
          <a:xfrm>
            <a:off x="1954088" y="379200"/>
            <a:ext cx="5894825" cy="4385100"/>
            <a:chOff x="1954088" y="379200"/>
            <a:chExt cx="5894825" cy="4385100"/>
          </a:xfrm>
        </p:grpSpPr>
        <p:sp>
          <p:nvSpPr>
            <p:cNvPr id="204" name="Google Shape;204;p15"/>
            <p:cNvSpPr/>
            <p:nvPr/>
          </p:nvSpPr>
          <p:spPr>
            <a:xfrm>
              <a:off x="1954100" y="836100"/>
              <a:ext cx="5894700" cy="3928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7360813" y="3792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954088" y="379200"/>
              <a:ext cx="54066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txBox="1">
            <a:spLocks noGrp="1"/>
          </p:cNvSpPr>
          <p:nvPr>
            <p:ph type="title"/>
          </p:nvPr>
        </p:nvSpPr>
        <p:spPr>
          <a:xfrm>
            <a:off x="2473162" y="3385525"/>
            <a:ext cx="4856700" cy="572700"/>
          </a:xfrm>
          <a:prstGeom prst="rect">
            <a:avLst/>
          </a:prstGeom>
        </p:spPr>
        <p:txBody>
          <a:bodyPr spcFirstLastPara="1" wrap="square" lIns="0" tIns="0" rIns="0" bIns="0" anchor="ctr" anchorCtr="0">
            <a:noAutofit/>
          </a:bodyPr>
          <a:lstStyle>
            <a:lvl1pPr lvl="0" algn="ctr" rtl="0">
              <a:spcBef>
                <a:spcPts val="0"/>
              </a:spcBef>
              <a:spcAft>
                <a:spcPts val="0"/>
              </a:spcAft>
              <a:buSzPts val="1600"/>
              <a:buFont typeface="Raleway Thin"/>
              <a:buNone/>
              <a:defRPr sz="1600">
                <a:latin typeface="Raleway Thin"/>
                <a:ea typeface="Raleway Thin"/>
                <a:cs typeface="Raleway Thin"/>
                <a:sym typeface="Raleway Thin"/>
              </a:defRPr>
            </a:lvl1pPr>
            <a:lvl2pPr lvl="1" rtl="0">
              <a:spcBef>
                <a:spcPts val="0"/>
              </a:spcBef>
              <a:spcAft>
                <a:spcPts val="0"/>
              </a:spcAft>
              <a:buSzPts val="1600"/>
              <a:buNone/>
              <a:defRPr sz="1600">
                <a:latin typeface="Tajawal"/>
                <a:ea typeface="Tajawal"/>
                <a:cs typeface="Tajawal"/>
                <a:sym typeface="Tajawal"/>
              </a:defRPr>
            </a:lvl2pPr>
            <a:lvl3pPr lvl="2" rtl="0">
              <a:spcBef>
                <a:spcPts val="0"/>
              </a:spcBef>
              <a:spcAft>
                <a:spcPts val="0"/>
              </a:spcAft>
              <a:buSzPts val="1600"/>
              <a:buNone/>
              <a:defRPr sz="1600">
                <a:latin typeface="Tajawal"/>
                <a:ea typeface="Tajawal"/>
                <a:cs typeface="Tajawal"/>
                <a:sym typeface="Tajawal"/>
              </a:defRPr>
            </a:lvl3pPr>
            <a:lvl4pPr lvl="3" rtl="0">
              <a:spcBef>
                <a:spcPts val="0"/>
              </a:spcBef>
              <a:spcAft>
                <a:spcPts val="0"/>
              </a:spcAft>
              <a:buSzPts val="1600"/>
              <a:buNone/>
              <a:defRPr sz="1600">
                <a:latin typeface="Tajawal"/>
                <a:ea typeface="Tajawal"/>
                <a:cs typeface="Tajawal"/>
                <a:sym typeface="Tajawal"/>
              </a:defRPr>
            </a:lvl4pPr>
            <a:lvl5pPr lvl="4" rtl="0">
              <a:spcBef>
                <a:spcPts val="0"/>
              </a:spcBef>
              <a:spcAft>
                <a:spcPts val="0"/>
              </a:spcAft>
              <a:buSzPts val="1600"/>
              <a:buNone/>
              <a:defRPr sz="1600">
                <a:latin typeface="Tajawal"/>
                <a:ea typeface="Tajawal"/>
                <a:cs typeface="Tajawal"/>
                <a:sym typeface="Tajawal"/>
              </a:defRPr>
            </a:lvl5pPr>
            <a:lvl6pPr lvl="5" rtl="0">
              <a:spcBef>
                <a:spcPts val="0"/>
              </a:spcBef>
              <a:spcAft>
                <a:spcPts val="0"/>
              </a:spcAft>
              <a:buSzPts val="1600"/>
              <a:buNone/>
              <a:defRPr sz="1600">
                <a:latin typeface="Tajawal"/>
                <a:ea typeface="Tajawal"/>
                <a:cs typeface="Tajawal"/>
                <a:sym typeface="Tajawal"/>
              </a:defRPr>
            </a:lvl6pPr>
            <a:lvl7pPr lvl="6" rtl="0">
              <a:spcBef>
                <a:spcPts val="0"/>
              </a:spcBef>
              <a:spcAft>
                <a:spcPts val="0"/>
              </a:spcAft>
              <a:buSzPts val="1600"/>
              <a:buNone/>
              <a:defRPr sz="1600">
                <a:latin typeface="Tajawal"/>
                <a:ea typeface="Tajawal"/>
                <a:cs typeface="Tajawal"/>
                <a:sym typeface="Tajawal"/>
              </a:defRPr>
            </a:lvl7pPr>
            <a:lvl8pPr lvl="7" rtl="0">
              <a:spcBef>
                <a:spcPts val="0"/>
              </a:spcBef>
              <a:spcAft>
                <a:spcPts val="0"/>
              </a:spcAft>
              <a:buSzPts val="1600"/>
              <a:buNone/>
              <a:defRPr sz="1600">
                <a:latin typeface="Tajawal"/>
                <a:ea typeface="Tajawal"/>
                <a:cs typeface="Tajawal"/>
                <a:sym typeface="Tajawal"/>
              </a:defRPr>
            </a:lvl8pPr>
            <a:lvl9pPr lvl="8" rtl="0">
              <a:spcBef>
                <a:spcPts val="0"/>
              </a:spcBef>
              <a:spcAft>
                <a:spcPts val="0"/>
              </a:spcAft>
              <a:buSzPts val="1600"/>
              <a:buNone/>
              <a:defRPr sz="1600">
                <a:latin typeface="Tajawal"/>
                <a:ea typeface="Tajawal"/>
                <a:cs typeface="Tajawal"/>
                <a:sym typeface="Tajawal"/>
              </a:defRPr>
            </a:lvl9pPr>
          </a:lstStyle>
          <a:p>
            <a:endParaRPr/>
          </a:p>
        </p:txBody>
      </p:sp>
      <p:sp>
        <p:nvSpPr>
          <p:cNvPr id="208" name="Google Shape;208;p15"/>
          <p:cNvSpPr txBox="1">
            <a:spLocks noGrp="1"/>
          </p:cNvSpPr>
          <p:nvPr>
            <p:ph type="title" idx="2"/>
          </p:nvPr>
        </p:nvSpPr>
        <p:spPr>
          <a:xfrm>
            <a:off x="2473174" y="2088475"/>
            <a:ext cx="4856700" cy="1294500"/>
          </a:xfrm>
          <a:prstGeom prst="rect">
            <a:avLst/>
          </a:prstGeom>
        </p:spPr>
        <p:txBody>
          <a:bodyPr spcFirstLastPara="1" wrap="square" lIns="0" tIns="0" rIns="0" bIns="0" anchor="ctr" anchorCtr="0">
            <a:noAutofit/>
          </a:bodyPr>
          <a:lstStyle>
            <a:lvl1pPr lvl="0" algn="ctr" rtl="0">
              <a:spcBef>
                <a:spcPts val="0"/>
              </a:spcBef>
              <a:spcAft>
                <a:spcPts val="0"/>
              </a:spcAft>
              <a:buSzPts val="1600"/>
              <a:buFont typeface="Tajawal"/>
              <a:buNone/>
              <a:defRPr sz="2300">
                <a:solidFill>
                  <a:schemeClr val="dk2"/>
                </a:solidFill>
                <a:latin typeface="Tajawal"/>
                <a:ea typeface="Tajawal"/>
                <a:cs typeface="Tajawal"/>
                <a:sym typeface="Tajawal"/>
              </a:defRPr>
            </a:lvl1pPr>
            <a:lvl2pPr lvl="1" rtl="0">
              <a:spcBef>
                <a:spcPts val="0"/>
              </a:spcBef>
              <a:spcAft>
                <a:spcPts val="0"/>
              </a:spcAft>
              <a:buSzPts val="1600"/>
              <a:buFont typeface="Tajawal"/>
              <a:buNone/>
              <a:defRPr sz="1600">
                <a:latin typeface="Tajawal"/>
                <a:ea typeface="Tajawal"/>
                <a:cs typeface="Tajawal"/>
                <a:sym typeface="Tajawal"/>
              </a:defRPr>
            </a:lvl2pPr>
            <a:lvl3pPr lvl="2" rtl="0">
              <a:spcBef>
                <a:spcPts val="0"/>
              </a:spcBef>
              <a:spcAft>
                <a:spcPts val="0"/>
              </a:spcAft>
              <a:buSzPts val="1600"/>
              <a:buFont typeface="Tajawal"/>
              <a:buNone/>
              <a:defRPr sz="1600">
                <a:latin typeface="Tajawal"/>
                <a:ea typeface="Tajawal"/>
                <a:cs typeface="Tajawal"/>
                <a:sym typeface="Tajawal"/>
              </a:defRPr>
            </a:lvl3pPr>
            <a:lvl4pPr lvl="3" rtl="0">
              <a:spcBef>
                <a:spcPts val="0"/>
              </a:spcBef>
              <a:spcAft>
                <a:spcPts val="0"/>
              </a:spcAft>
              <a:buSzPts val="1600"/>
              <a:buFont typeface="Tajawal"/>
              <a:buNone/>
              <a:defRPr sz="1600">
                <a:latin typeface="Tajawal"/>
                <a:ea typeface="Tajawal"/>
                <a:cs typeface="Tajawal"/>
                <a:sym typeface="Tajawal"/>
              </a:defRPr>
            </a:lvl4pPr>
            <a:lvl5pPr lvl="4" rtl="0">
              <a:spcBef>
                <a:spcPts val="0"/>
              </a:spcBef>
              <a:spcAft>
                <a:spcPts val="0"/>
              </a:spcAft>
              <a:buSzPts val="1600"/>
              <a:buFont typeface="Tajawal"/>
              <a:buNone/>
              <a:defRPr sz="1600">
                <a:latin typeface="Tajawal"/>
                <a:ea typeface="Tajawal"/>
                <a:cs typeface="Tajawal"/>
                <a:sym typeface="Tajawal"/>
              </a:defRPr>
            </a:lvl5pPr>
            <a:lvl6pPr lvl="5" rtl="0">
              <a:spcBef>
                <a:spcPts val="0"/>
              </a:spcBef>
              <a:spcAft>
                <a:spcPts val="0"/>
              </a:spcAft>
              <a:buSzPts val="1600"/>
              <a:buFont typeface="Tajawal"/>
              <a:buNone/>
              <a:defRPr sz="1600">
                <a:latin typeface="Tajawal"/>
                <a:ea typeface="Tajawal"/>
                <a:cs typeface="Tajawal"/>
                <a:sym typeface="Tajawal"/>
              </a:defRPr>
            </a:lvl6pPr>
            <a:lvl7pPr lvl="6" rtl="0">
              <a:spcBef>
                <a:spcPts val="0"/>
              </a:spcBef>
              <a:spcAft>
                <a:spcPts val="0"/>
              </a:spcAft>
              <a:buSzPts val="1600"/>
              <a:buFont typeface="Tajawal"/>
              <a:buNone/>
              <a:defRPr sz="1600">
                <a:latin typeface="Tajawal"/>
                <a:ea typeface="Tajawal"/>
                <a:cs typeface="Tajawal"/>
                <a:sym typeface="Tajawal"/>
              </a:defRPr>
            </a:lvl7pPr>
            <a:lvl8pPr lvl="7" rtl="0">
              <a:spcBef>
                <a:spcPts val="0"/>
              </a:spcBef>
              <a:spcAft>
                <a:spcPts val="0"/>
              </a:spcAft>
              <a:buSzPts val="1600"/>
              <a:buFont typeface="Tajawal"/>
              <a:buNone/>
              <a:defRPr sz="1600">
                <a:latin typeface="Tajawal"/>
                <a:ea typeface="Tajawal"/>
                <a:cs typeface="Tajawal"/>
                <a:sym typeface="Tajawal"/>
              </a:defRPr>
            </a:lvl8pPr>
            <a:lvl9pPr lvl="8" rtl="0">
              <a:spcBef>
                <a:spcPts val="0"/>
              </a:spcBef>
              <a:spcAft>
                <a:spcPts val="0"/>
              </a:spcAft>
              <a:buSzPts val="1600"/>
              <a:buFont typeface="Tajawal"/>
              <a:buNone/>
              <a:defRPr sz="1600">
                <a:latin typeface="Tajawal"/>
                <a:ea typeface="Tajawal"/>
                <a:cs typeface="Tajawal"/>
                <a:sym typeface="Tajawal"/>
              </a:defRPr>
            </a:lvl9pPr>
          </a:lstStyle>
          <a:p>
            <a:endParaRPr/>
          </a:p>
        </p:txBody>
      </p:sp>
      <p:sp>
        <p:nvSpPr>
          <p:cNvPr id="209" name="Google Shape;209;p15">
            <a:hlinkClick r:id="" action="ppaction://noaction"/>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0" name="Google Shape;210;p15">
            <a:hlinkClick r:id="" action="ppaction://noaction"/>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1" name="Google Shape;211;p15">
            <a:hlinkClick r:id="" action="ppaction://noaction"/>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2" name="Google Shape;212;p15">
            <a:hlinkClick r:id="" action="ppaction://noaction"/>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3" name="Google Shape;213;p15">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4" name="Google Shape;214;p15">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15" name="Google Shape;215;p15">
            <a:hlinkClick r:id="" action="ppaction://noaction"/>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16" name="Google Shape;216;p15">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4050" y="393425"/>
            <a:ext cx="6915900" cy="5727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000"/>
              <a:buFont typeface="Raleway Thin"/>
              <a:buNone/>
              <a:defRPr sz="30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Tajawal"/>
              <a:buChar char="●"/>
              <a:defRPr sz="1600">
                <a:solidFill>
                  <a:schemeClr val="dk2"/>
                </a:solidFill>
                <a:latin typeface="Tajawal"/>
                <a:ea typeface="Tajawal"/>
                <a:cs typeface="Tajawal"/>
                <a:sym typeface="Tajawal"/>
              </a:defRPr>
            </a:lvl1pPr>
            <a:lvl2pPr marL="914400" lvl="1"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2pPr>
            <a:lvl3pPr marL="1371600" lvl="2"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3pPr>
            <a:lvl4pPr marL="1828800" lvl="3"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4pPr>
            <a:lvl5pPr marL="2286000" lvl="4"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5pPr>
            <a:lvl6pPr marL="2743200" lvl="5"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6pPr>
            <a:lvl7pPr marL="3200400" lvl="6"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7pPr>
            <a:lvl8pPr marL="3657600" lvl="7"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8pPr>
            <a:lvl9pPr marL="4114800" lvl="8" indent="-330200">
              <a:lnSpc>
                <a:spcPct val="115000"/>
              </a:lnSpc>
              <a:spcBef>
                <a:spcPts val="1600"/>
              </a:spcBef>
              <a:spcAft>
                <a:spcPts val="1600"/>
              </a:spcAft>
              <a:buClr>
                <a:schemeClr val="dk2"/>
              </a:buClr>
              <a:buSzPts val="1600"/>
              <a:buFont typeface="Tajawal"/>
              <a:buChar char="■"/>
              <a:defRPr sz="1600">
                <a:solidFill>
                  <a:schemeClr val="dk2"/>
                </a:solidFill>
                <a:latin typeface="Tajawal"/>
                <a:ea typeface="Tajawal"/>
                <a:cs typeface="Tajawal"/>
                <a:sym typeface="Tajaw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1" r:id="rId9"/>
    <p:sldLayoutId id="2147483664"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5" Type="http://schemas.openxmlformats.org/officeDocument/2006/relationships/image" Target="../media/image9.jp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3.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image" Target="../media/image5.png"/><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10.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5"/>
          <p:cNvPicPr preferRelativeResize="0"/>
          <p:nvPr/>
        </p:nvPicPr>
        <p:blipFill rotWithShape="1">
          <a:blip r:embed="rId3">
            <a:alphaModFix/>
          </a:blip>
          <a:srcRect t="465" b="465"/>
          <a:stretch/>
        </p:blipFill>
        <p:spPr>
          <a:xfrm>
            <a:off x="7599675" y="656275"/>
            <a:ext cx="230150" cy="224350"/>
          </a:xfrm>
          <a:prstGeom prst="rect">
            <a:avLst/>
          </a:prstGeom>
          <a:noFill/>
          <a:ln>
            <a:noFill/>
          </a:ln>
        </p:spPr>
      </p:pic>
      <p:sp>
        <p:nvSpPr>
          <p:cNvPr id="348" name="Google Shape;348;p25"/>
          <p:cNvSpPr txBox="1">
            <a:spLocks noGrp="1"/>
          </p:cNvSpPr>
          <p:nvPr>
            <p:ph type="ctrTitle"/>
          </p:nvPr>
        </p:nvSpPr>
        <p:spPr>
          <a:xfrm>
            <a:off x="1307805" y="1743740"/>
            <a:ext cx="6602817" cy="153436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600" dirty="0">
                <a:latin typeface="Raleway Thin"/>
                <a:ea typeface="Raleway Thin"/>
                <a:cs typeface="Raleway Thin"/>
                <a:sym typeface="Raleway Thin"/>
              </a:rPr>
              <a:t>PERTUMBUHAN SEKTOR INDUSTRI INDONESIA SEBAGAI DAMPAK EKSPANSI INDUSTRI JEPANG</a:t>
            </a:r>
            <a:endParaRPr sz="3600" dirty="0">
              <a:latin typeface="Raleway Thin"/>
              <a:ea typeface="Raleway Thin"/>
              <a:cs typeface="Raleway Thin"/>
              <a:sym typeface="Raleway Thin"/>
            </a:endParaRPr>
          </a:p>
        </p:txBody>
      </p:sp>
      <p:sp>
        <p:nvSpPr>
          <p:cNvPr id="350" name="Google Shape;350;p25">
            <a:hlinkClick r:id="rId4" action="ppaction://hlinksldjump"/>
          </p:cNvPr>
          <p:cNvSpPr/>
          <p:nvPr/>
        </p:nvSpPr>
        <p:spPr>
          <a:xfrm>
            <a:off x="3702200" y="3771475"/>
            <a:ext cx="17397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aleway"/>
                <a:ea typeface="Raleway"/>
                <a:cs typeface="Raleway"/>
                <a:sym typeface="Raleway"/>
              </a:rPr>
              <a:t>ENTER</a:t>
            </a:r>
            <a:endParaRPr b="1">
              <a:solidFill>
                <a:schemeClr val="dk1"/>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4"/>
          <p:cNvSpPr txBox="1">
            <a:spLocks noGrp="1"/>
          </p:cNvSpPr>
          <p:nvPr>
            <p:ph type="title"/>
          </p:nvPr>
        </p:nvSpPr>
        <p:spPr>
          <a:xfrm>
            <a:off x="1939193" y="2420987"/>
            <a:ext cx="5924564" cy="76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EKSPANSI INDUSTRI</a:t>
            </a:r>
            <a:endParaRPr dirty="0"/>
          </a:p>
        </p:txBody>
      </p:sp>
      <p:grpSp>
        <p:nvGrpSpPr>
          <p:cNvPr id="612" name="Google Shape;612;p34"/>
          <p:cNvGrpSpPr/>
          <p:nvPr/>
        </p:nvGrpSpPr>
        <p:grpSpPr>
          <a:xfrm>
            <a:off x="2418350" y="3251300"/>
            <a:ext cx="4950300" cy="1725900"/>
            <a:chOff x="2418350" y="3251300"/>
            <a:chExt cx="4950300" cy="1725900"/>
          </a:xfrm>
        </p:grpSpPr>
        <p:sp>
          <p:nvSpPr>
            <p:cNvPr id="613" name="Google Shape;613;p34"/>
            <p:cNvSpPr/>
            <p:nvPr/>
          </p:nvSpPr>
          <p:spPr>
            <a:xfrm>
              <a:off x="2418350" y="3708200"/>
              <a:ext cx="4950300" cy="1269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2418350" y="3251300"/>
              <a:ext cx="49503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6880425" y="32513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4"/>
          <p:cNvSpPr txBox="1">
            <a:spLocks noGrp="1"/>
          </p:cNvSpPr>
          <p:nvPr>
            <p:ph type="subTitle" idx="1"/>
          </p:nvPr>
        </p:nvSpPr>
        <p:spPr>
          <a:xfrm>
            <a:off x="3159975" y="3992000"/>
            <a:ext cx="34830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EKSPANSI INDUSTRI JEPANG</a:t>
            </a:r>
            <a:endParaRPr dirty="0"/>
          </a:p>
        </p:txBody>
      </p:sp>
      <p:sp>
        <p:nvSpPr>
          <p:cNvPr id="617" name="Google Shape;617;p34"/>
          <p:cNvSpPr txBox="1">
            <a:spLocks noGrp="1"/>
          </p:cNvSpPr>
          <p:nvPr>
            <p:ph type="title" idx="2"/>
          </p:nvPr>
        </p:nvSpPr>
        <p:spPr>
          <a:xfrm>
            <a:off x="4244000" y="1256362"/>
            <a:ext cx="1299000" cy="106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pic>
        <p:nvPicPr>
          <p:cNvPr id="618" name="Google Shape;618;p34">
            <a:hlinkClick r:id="" action="ppaction://noaction"/>
          </p:cNvPr>
          <p:cNvPicPr preferRelativeResize="0"/>
          <p:nvPr/>
        </p:nvPicPr>
        <p:blipFill rotWithShape="1">
          <a:blip r:embed="rId3">
            <a:alphaModFix/>
          </a:blip>
          <a:srcRect t="465" b="475"/>
          <a:stretch/>
        </p:blipFill>
        <p:spPr>
          <a:xfrm>
            <a:off x="7533725" y="496125"/>
            <a:ext cx="265550" cy="258850"/>
          </a:xfrm>
          <a:prstGeom prst="rect">
            <a:avLst/>
          </a:prstGeom>
          <a:noFill/>
          <a:ln>
            <a:noFill/>
          </a:ln>
        </p:spPr>
      </p:pic>
      <p:pic>
        <p:nvPicPr>
          <p:cNvPr id="619" name="Google Shape;619;p34">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620" name="Google Shape;620;p34">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621" name="Google Shape;621;p34">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622" name="Google Shape;622;p34">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623" name="Google Shape;623;p34">
            <a:hlinkClick r:id="" action="ppaction://noaction"/>
          </p:cNvPr>
          <p:cNvPicPr preferRelativeResize="0"/>
          <p:nvPr/>
        </p:nvPicPr>
        <p:blipFill rotWithShape="1">
          <a:blip r:embed="rId3">
            <a:alphaModFix/>
          </a:blip>
          <a:srcRect t="465" b="475"/>
          <a:stretch/>
        </p:blipFill>
        <p:spPr>
          <a:xfrm>
            <a:off x="6991700" y="3350325"/>
            <a:ext cx="265550" cy="258850"/>
          </a:xfrm>
          <a:prstGeom prst="rect">
            <a:avLst/>
          </a:prstGeom>
          <a:noFill/>
          <a:ln>
            <a:noFill/>
          </a:ln>
        </p:spPr>
      </p:pic>
      <p:sp>
        <p:nvSpPr>
          <p:cNvPr id="624" name="Google Shape;624;p34">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625" name="Google Shape;625;p34">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626" name="Google Shape;626;p34">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627" name="Google Shape;627;p34">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7">
            <a:hlinkClick r:id="" action="ppaction://noaction"/>
          </p:cNvPr>
          <p:cNvPicPr preferRelativeResize="0"/>
          <p:nvPr/>
        </p:nvPicPr>
        <p:blipFill rotWithShape="1">
          <a:blip r:embed="rId3">
            <a:alphaModFix/>
          </a:blip>
          <a:srcRect t="465" b="475"/>
          <a:stretch/>
        </p:blipFill>
        <p:spPr>
          <a:xfrm>
            <a:off x="7472087" y="478225"/>
            <a:ext cx="265550" cy="258850"/>
          </a:xfrm>
          <a:prstGeom prst="rect">
            <a:avLst/>
          </a:prstGeom>
          <a:noFill/>
          <a:ln>
            <a:noFill/>
          </a:ln>
        </p:spPr>
      </p:pic>
      <p:sp>
        <p:nvSpPr>
          <p:cNvPr id="371" name="Google Shape;371;p27"/>
          <p:cNvSpPr txBox="1">
            <a:spLocks noGrp="1"/>
          </p:cNvSpPr>
          <p:nvPr>
            <p:ph type="title"/>
          </p:nvPr>
        </p:nvSpPr>
        <p:spPr>
          <a:xfrm>
            <a:off x="1610885" y="186750"/>
            <a:ext cx="6581554"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000" dirty="0"/>
              <a:t>SEJARAH INDUSTRIALISASI JEPANG</a:t>
            </a:r>
            <a:endParaRPr sz="2000" dirty="0"/>
          </a:p>
        </p:txBody>
      </p:sp>
      <p:sp>
        <p:nvSpPr>
          <p:cNvPr id="372" name="Google Shape;372;p27"/>
          <p:cNvSpPr txBox="1">
            <a:spLocks noGrp="1"/>
          </p:cNvSpPr>
          <p:nvPr>
            <p:ph type="subTitle" idx="1"/>
          </p:nvPr>
        </p:nvSpPr>
        <p:spPr>
          <a:xfrm>
            <a:off x="1812983" y="2353688"/>
            <a:ext cx="5791879" cy="897600"/>
          </a:xfrm>
          <a:prstGeom prst="rect">
            <a:avLst/>
          </a:prstGeom>
        </p:spPr>
        <p:txBody>
          <a:bodyPr spcFirstLastPara="1" wrap="square" lIns="0" tIns="0" rIns="0" bIns="0" anchor="ctr" anchorCtr="0">
            <a:noAutofit/>
          </a:bodyPr>
          <a:lstStyle/>
          <a:p>
            <a:pPr algn="just"/>
            <a:r>
              <a:rPr lang="en-ID" sz="1200" dirty="0">
                <a:effectLst/>
                <a:latin typeface="Tajawal" panose="020B0604020202020204" charset="-78"/>
                <a:ea typeface="Calibri" panose="020F0502020204030204" pitchFamily="34" charset="0"/>
                <a:cs typeface="Tajawal" panose="020B0604020202020204" charset="-78"/>
              </a:rPr>
              <a:t>         Sejarah </a:t>
            </a:r>
            <a:r>
              <a:rPr lang="en-ID" sz="1200" dirty="0" err="1">
                <a:effectLst/>
                <a:latin typeface="Tajawal" panose="020B0604020202020204" charset="-78"/>
                <a:ea typeface="Calibri" panose="020F0502020204030204" pitchFamily="34" charset="0"/>
                <a:cs typeface="Tajawal" panose="020B0604020202020204" charset="-78"/>
              </a:rPr>
              <a:t>industrialisasi</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Jepang</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berawal</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dari</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didirikannya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pabrik</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tekstil</a:t>
            </a:r>
            <a:r>
              <a:rPr lang="en-ID" sz="1200" dirty="0">
                <a:effectLst/>
                <a:latin typeface="Tajawal" panose="020B0604020202020204" charset="-78"/>
                <a:ea typeface="Calibri" panose="020F0502020204030204" pitchFamily="34" charset="0"/>
                <a:cs typeface="Tajawal" panose="020B0604020202020204" charset="-78"/>
              </a:rPr>
              <a:t> dan </a:t>
            </a:r>
            <a:r>
              <a:rPr lang="en-ID" sz="1200" dirty="0" err="1">
                <a:effectLst/>
                <a:latin typeface="Tajawal" panose="020B0604020202020204" charset="-78"/>
                <a:ea typeface="Calibri" panose="020F0502020204030204" pitchFamily="34" charset="0"/>
                <a:cs typeface="Tajawal" panose="020B0604020202020204" charset="-78"/>
              </a:rPr>
              <a:t>benang</a:t>
            </a:r>
            <a:r>
              <a:rPr lang="en-ID" sz="1200" dirty="0">
                <a:effectLst/>
                <a:latin typeface="Tajawal" panose="020B0604020202020204" charset="-78"/>
                <a:ea typeface="Calibri" panose="020F0502020204030204" pitchFamily="34" charset="0"/>
                <a:cs typeface="Tajawal" panose="020B0604020202020204" charset="-78"/>
              </a:rPr>
              <a:t> di </a:t>
            </a:r>
            <a:r>
              <a:rPr lang="en-ID" sz="1200" dirty="0" err="1">
                <a:effectLst/>
                <a:latin typeface="Tajawal" panose="020B0604020202020204" charset="-78"/>
                <a:ea typeface="Calibri" panose="020F0502020204030204" pitchFamily="34" charset="0"/>
                <a:cs typeface="Tajawal" panose="020B0604020202020204" charset="-78"/>
              </a:rPr>
              <a:t>tahun</a:t>
            </a:r>
            <a:r>
              <a:rPr lang="en-ID" sz="1200" dirty="0">
                <a:effectLst/>
                <a:latin typeface="Tajawal" panose="020B0604020202020204" charset="-78"/>
                <a:ea typeface="Calibri" panose="020F0502020204030204" pitchFamily="34" charset="0"/>
                <a:cs typeface="Tajawal" panose="020B0604020202020204" charset="-78"/>
              </a:rPr>
              <a:t> 1880an. </a:t>
            </a:r>
            <a:r>
              <a:rPr lang="en-ID" sz="1200" dirty="0" err="1">
                <a:effectLst/>
                <a:latin typeface="Tajawal" panose="020B0604020202020204" charset="-78"/>
                <a:ea typeface="Calibri" panose="020F0502020204030204" pitchFamily="34" charset="0"/>
                <a:cs typeface="Tajawal" panose="020B0604020202020204" charset="-78"/>
              </a:rPr>
              <a:t>Namun</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perkembangan</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industri</a:t>
            </a:r>
            <a:r>
              <a:rPr lang="en-ID" sz="1200" dirty="0">
                <a:effectLst/>
                <a:latin typeface="Tajawal" panose="020B0604020202020204" charset="-78"/>
                <a:ea typeface="Calibri" panose="020F0502020204030204" pitchFamily="34" charset="0"/>
                <a:cs typeface="Tajawal" panose="020B0604020202020204" charset="-78"/>
              </a:rPr>
              <a:t> yang </a:t>
            </a:r>
            <a:r>
              <a:rPr lang="en-ID" sz="1200" dirty="0" err="1">
                <a:effectLst/>
                <a:latin typeface="Tajawal" panose="020B0604020202020204" charset="-78"/>
                <a:ea typeface="Calibri" panose="020F0502020204030204" pitchFamily="34" charset="0"/>
                <a:cs typeface="Tajawal" panose="020B0604020202020204" charset="-78"/>
              </a:rPr>
              <a:t>berkembang</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secara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pesat</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terjadi</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sejak</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tahun</a:t>
            </a:r>
            <a:r>
              <a:rPr lang="en-ID" sz="1200" dirty="0">
                <a:effectLst/>
                <a:latin typeface="Tajawal" panose="020B0604020202020204" charset="-78"/>
                <a:ea typeface="Calibri" panose="020F0502020204030204" pitchFamily="34" charset="0"/>
                <a:cs typeface="Tajawal" panose="020B0604020202020204" charset="-78"/>
              </a:rPr>
              <a:t> 1920, </a:t>
            </a:r>
            <a:r>
              <a:rPr lang="en-ID" sz="1200" dirty="0" err="1">
                <a:effectLst/>
                <a:latin typeface="Tajawal" panose="020B0604020202020204" charset="-78"/>
                <a:ea typeface="Calibri" panose="020F0502020204030204" pitchFamily="34" charset="0"/>
                <a:cs typeface="Tajawal" panose="020B0604020202020204" charset="-78"/>
              </a:rPr>
              <a:t>dengan</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makin</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berkembangnya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perusahaan</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raksasa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seperti</a:t>
            </a:r>
            <a:r>
              <a:rPr lang="en-ID" sz="1200" dirty="0">
                <a:effectLst/>
                <a:latin typeface="Tajawal" panose="020B0604020202020204" charset="-78"/>
                <a:ea typeface="Calibri" panose="020F0502020204030204" pitchFamily="34" charset="0"/>
                <a:cs typeface="Tajawal" panose="020B0604020202020204" charset="-78"/>
              </a:rPr>
              <a:t> Mitsubishi, Mitsui, dan Sumitomo. </a:t>
            </a:r>
            <a:r>
              <a:rPr lang="en-ID" sz="1200" dirty="0" err="1">
                <a:effectLst/>
                <a:latin typeface="Tajawal" panose="020B0604020202020204" charset="-78"/>
                <a:ea typeface="Calibri" panose="020F0502020204030204" pitchFamily="34" charset="0"/>
                <a:cs typeface="Tajawal" panose="020B0604020202020204" charset="-78"/>
              </a:rPr>
              <a:t>Jepang</a:t>
            </a:r>
            <a:r>
              <a:rPr lang="en-ID" sz="1200" dirty="0">
                <a:effectLst/>
                <a:latin typeface="Tajawal" panose="020B0604020202020204" charset="-78"/>
                <a:ea typeface="Calibri" panose="020F0502020204030204" pitchFamily="34" charset="0"/>
                <a:cs typeface="Tajawal" panose="020B0604020202020204" charset="-78"/>
              </a:rPr>
              <a:t> juga </a:t>
            </a:r>
            <a:r>
              <a:rPr lang="en-ID" sz="1200" dirty="0" err="1">
                <a:effectLst/>
                <a:latin typeface="Tajawal" panose="020B0604020202020204" charset="-78"/>
                <a:ea typeface="Calibri" panose="020F0502020204030204" pitchFamily="34" charset="0"/>
                <a:cs typeface="Tajawal" panose="020B0604020202020204" charset="-78"/>
              </a:rPr>
              <a:t>memiliki</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kota-kota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penting</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pusat</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perekonomian</a:t>
            </a:r>
            <a:r>
              <a:rPr lang="en-ID" sz="1200" dirty="0">
                <a:effectLst/>
                <a:latin typeface="Tajawal" panose="020B0604020202020204" charset="-78"/>
                <a:ea typeface="Calibri" panose="020F0502020204030204" pitchFamily="34" charset="0"/>
                <a:cs typeface="Tajawal" panose="020B0604020202020204" charset="-78"/>
              </a:rPr>
              <a:t> dan </a:t>
            </a:r>
            <a:r>
              <a:rPr lang="en-ID" sz="1200" dirty="0" err="1">
                <a:effectLst/>
                <a:latin typeface="Tajawal" panose="020B0604020202020204" charset="-78"/>
                <a:ea typeface="Calibri" panose="020F0502020204030204" pitchFamily="34" charset="0"/>
                <a:cs typeface="Tajawal" panose="020B0604020202020204" charset="-78"/>
              </a:rPr>
              <a:t>pemerintahan</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yaitu</a:t>
            </a:r>
            <a:r>
              <a:rPr lang="en-ID" sz="1200" dirty="0">
                <a:effectLst/>
                <a:latin typeface="Tajawal" panose="020B0604020202020204" charset="-78"/>
                <a:ea typeface="Calibri" panose="020F0502020204030204" pitchFamily="34" charset="0"/>
                <a:cs typeface="Tajawal" panose="020B0604020202020204" charset="-78"/>
              </a:rPr>
              <a:t> Tokyo, Ginza, Osaka, Kyoto, Nagoya, dan </a:t>
            </a:r>
            <a:r>
              <a:rPr lang="en-ID" sz="1200" dirty="0" err="1">
                <a:effectLst/>
                <a:latin typeface="Tajawal" panose="020B0604020202020204" charset="-78"/>
                <a:ea typeface="Calibri" panose="020F0502020204030204" pitchFamily="34" charset="0"/>
                <a:cs typeface="Tajawal" panose="020B0604020202020204" charset="-78"/>
              </a:rPr>
              <a:t>Yatawa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Hingga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saat</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ini</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perekonomian</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Jepang</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bertumpu</a:t>
            </a:r>
            <a:r>
              <a:rPr lang="en-ID" sz="1200" dirty="0">
                <a:effectLst/>
                <a:latin typeface="Tajawal" panose="020B0604020202020204" charset="-78"/>
                <a:ea typeface="Calibri" panose="020F0502020204030204" pitchFamily="34" charset="0"/>
                <a:cs typeface="Tajawal" panose="020B0604020202020204" charset="-78"/>
              </a:rPr>
              <a:t> pada </a:t>
            </a:r>
            <a:r>
              <a:rPr lang="en-ID" sz="1200" dirty="0" err="1">
                <a:effectLst/>
                <a:latin typeface="Tajawal" panose="020B0604020202020204" charset="-78"/>
                <a:ea typeface="Calibri" panose="020F0502020204030204" pitchFamily="34" charset="0"/>
                <a:cs typeface="Tajawal" panose="020B0604020202020204" charset="-78"/>
              </a:rPr>
              <a:t>perdagangan</a:t>
            </a:r>
            <a:r>
              <a:rPr lang="en-ID" sz="1200" dirty="0">
                <a:effectLst/>
                <a:latin typeface="Tajawal" panose="020B0604020202020204" charset="-78"/>
                <a:ea typeface="Calibri" panose="020F0502020204030204" pitchFamily="34" charset="0"/>
                <a:cs typeface="Tajawal" panose="020B0604020202020204" charset="-78"/>
              </a:rPr>
              <a:t> dan </a:t>
            </a:r>
            <a:r>
              <a:rPr lang="en-ID" sz="1200" dirty="0" err="1">
                <a:effectLst/>
                <a:latin typeface="Tajawal" panose="020B0604020202020204" charset="-78"/>
                <a:ea typeface="Calibri" panose="020F0502020204030204" pitchFamily="34" charset="0"/>
                <a:cs typeface="Tajawal" panose="020B0604020202020204" charset="-78"/>
              </a:rPr>
              <a:t>industri</a:t>
            </a:r>
            <a:r>
              <a:rPr lang="en-ID" sz="1200" dirty="0">
                <a:effectLst/>
                <a:latin typeface="Tajawal" panose="020B0604020202020204" charset="-78"/>
                <a:ea typeface="Calibri" panose="020F0502020204030204" pitchFamily="34" charset="0"/>
                <a:cs typeface="Tajawal" panose="020B0604020202020204" charset="-78"/>
              </a:rPr>
              <a:t> yang </a:t>
            </a:r>
            <a:r>
              <a:rPr lang="en-ID" sz="1200" dirty="0" err="1">
                <a:effectLst/>
                <a:latin typeface="Tajawal" panose="020B0604020202020204" charset="-78"/>
                <a:ea typeface="Calibri" panose="020F0502020204030204" pitchFamily="34" charset="0"/>
                <a:cs typeface="Tajawal" panose="020B0604020202020204" charset="-78"/>
              </a:rPr>
              <a:t>menghasilkan</a:t>
            </a:r>
            <a:r>
              <a:rPr lang="en-ID" sz="1200" dirty="0">
                <a:effectLst/>
                <a:latin typeface="Tajawal" panose="020B0604020202020204" charset="-78"/>
                <a:ea typeface="Calibri" panose="020F0502020204030204" pitchFamily="34" charset="0"/>
                <a:cs typeface="Tajawal" panose="020B0604020202020204" charset="-78"/>
              </a:rPr>
              <a:t> motor, </a:t>
            </a:r>
            <a:r>
              <a:rPr lang="en-ID" sz="1200" dirty="0" err="1">
                <a:effectLst/>
                <a:latin typeface="Tajawal" panose="020B0604020202020204" charset="-78"/>
                <a:ea typeface="Calibri" panose="020F0502020204030204" pitchFamily="34" charset="0"/>
                <a:cs typeface="Tajawal" panose="020B0604020202020204" charset="-78"/>
              </a:rPr>
              <a:t>mobil</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kapal</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laut</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alat-alat</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elektronika</a:t>
            </a:r>
            <a:r>
              <a:rPr lang="en-ID" sz="1200" dirty="0">
                <a:effectLst/>
                <a:latin typeface="Tajawal" panose="020B0604020202020204" charset="-78"/>
                <a:ea typeface="Calibri" panose="020F0502020204030204" pitchFamily="34" charset="0"/>
                <a:cs typeface="Tajawal" panose="020B0604020202020204" charset="-78"/>
              </a:rPr>
              <a:t>, dan </a:t>
            </a:r>
            <a:r>
              <a:rPr lang="en-ID" sz="1200" dirty="0" err="1">
                <a:effectLst/>
                <a:latin typeface="Tajawal" panose="020B0604020202020204" charset="-78"/>
                <a:ea typeface="Calibri" panose="020F0502020204030204" pitchFamily="34" charset="0"/>
                <a:cs typeface="Tajawal" panose="020B0604020202020204" charset="-78"/>
              </a:rPr>
              <a:t>kereta</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api</a:t>
            </a:r>
            <a:r>
              <a:rPr lang="en-ID" sz="1200" dirty="0">
                <a:effectLst/>
                <a:latin typeface="Tajawal" panose="020B0604020202020204" charset="-78"/>
                <a:ea typeface="Calibri" panose="020F0502020204030204" pitchFamily="34" charset="0"/>
                <a:cs typeface="Tajawal" panose="020B0604020202020204" charset="-78"/>
              </a:rPr>
              <a:t> </a:t>
            </a:r>
            <a:r>
              <a:rPr lang="en-ID" sz="1200" dirty="0" err="1">
                <a:effectLst/>
                <a:latin typeface="Tajawal" panose="020B0604020202020204" charset="-78"/>
                <a:ea typeface="Calibri" panose="020F0502020204030204" pitchFamily="34" charset="0"/>
                <a:cs typeface="Tajawal" panose="020B0604020202020204" charset="-78"/>
              </a:rPr>
              <a:t>tercepat</a:t>
            </a:r>
            <a:r>
              <a:rPr lang="en-ID" sz="1200" dirty="0">
                <a:effectLst/>
                <a:latin typeface="Tajawal" panose="020B0604020202020204" charset="-78"/>
                <a:ea typeface="Calibri" panose="020F0502020204030204" pitchFamily="34" charset="0"/>
                <a:cs typeface="Tajawal" panose="020B0604020202020204" charset="-78"/>
              </a:rPr>
              <a:t> di dunia.</a:t>
            </a:r>
            <a:endParaRPr lang="en-ID" sz="1200" dirty="0">
              <a:latin typeface="Tajawal" panose="020B0604020202020204" charset="-78"/>
              <a:cs typeface="Tajawal" panose="020B0604020202020204" charset="-78"/>
            </a:endParaRPr>
          </a:p>
        </p:txBody>
      </p:sp>
      <p:grpSp>
        <p:nvGrpSpPr>
          <p:cNvPr id="373" name="Google Shape;373;p27"/>
          <p:cNvGrpSpPr/>
          <p:nvPr/>
        </p:nvGrpSpPr>
        <p:grpSpPr>
          <a:xfrm>
            <a:off x="4175058" y="1480503"/>
            <a:ext cx="1453209" cy="282796"/>
            <a:chOff x="4175058" y="1480503"/>
            <a:chExt cx="1453209" cy="282796"/>
          </a:xfrm>
        </p:grpSpPr>
        <p:sp>
          <p:nvSpPr>
            <p:cNvPr id="374" name="Google Shape;374;p27"/>
            <p:cNvSpPr/>
            <p:nvPr/>
          </p:nvSpPr>
          <p:spPr>
            <a:xfrm>
              <a:off x="4175058" y="1480503"/>
              <a:ext cx="336133" cy="282796"/>
            </a:xfrm>
            <a:custGeom>
              <a:avLst/>
              <a:gdLst/>
              <a:ahLst/>
              <a:cxnLst/>
              <a:rect l="l" t="t" r="r" b="b"/>
              <a:pathLst>
                <a:path w="8556" h="7199" extrusionOk="0">
                  <a:moveTo>
                    <a:pt x="2214" y="1"/>
                  </a:moveTo>
                  <a:cubicBezTo>
                    <a:pt x="1086" y="1"/>
                    <a:pt x="1" y="876"/>
                    <a:pt x="1" y="2194"/>
                  </a:cubicBezTo>
                  <a:cubicBezTo>
                    <a:pt x="1" y="2774"/>
                    <a:pt x="224" y="3327"/>
                    <a:pt x="634" y="3737"/>
                  </a:cubicBezTo>
                  <a:lnTo>
                    <a:pt x="4381" y="7199"/>
                  </a:lnTo>
                  <a:cubicBezTo>
                    <a:pt x="7387" y="4014"/>
                    <a:pt x="8556" y="3389"/>
                    <a:pt x="8556" y="2194"/>
                  </a:cubicBezTo>
                  <a:cubicBezTo>
                    <a:pt x="8556" y="1605"/>
                    <a:pt x="8422" y="945"/>
                    <a:pt x="7914" y="642"/>
                  </a:cubicBezTo>
                  <a:cubicBezTo>
                    <a:pt x="7380" y="319"/>
                    <a:pt x="6898" y="129"/>
                    <a:pt x="6441" y="129"/>
                  </a:cubicBezTo>
                  <a:cubicBezTo>
                    <a:pt x="5990" y="129"/>
                    <a:pt x="5565" y="314"/>
                    <a:pt x="5139" y="740"/>
                  </a:cubicBezTo>
                  <a:lnTo>
                    <a:pt x="4381" y="1284"/>
                  </a:lnTo>
                  <a:lnTo>
                    <a:pt x="3739" y="642"/>
                  </a:lnTo>
                  <a:cubicBezTo>
                    <a:pt x="3296" y="199"/>
                    <a:pt x="2750" y="1"/>
                    <a:pt x="2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4733596" y="1480503"/>
              <a:ext cx="336133" cy="282796"/>
            </a:xfrm>
            <a:custGeom>
              <a:avLst/>
              <a:gdLst/>
              <a:ahLst/>
              <a:cxnLst/>
              <a:rect l="l" t="t" r="r" b="b"/>
              <a:pathLst>
                <a:path w="8556" h="7199" extrusionOk="0">
                  <a:moveTo>
                    <a:pt x="2214" y="1"/>
                  </a:moveTo>
                  <a:cubicBezTo>
                    <a:pt x="1086" y="1"/>
                    <a:pt x="1" y="876"/>
                    <a:pt x="1" y="2194"/>
                  </a:cubicBezTo>
                  <a:cubicBezTo>
                    <a:pt x="1" y="2774"/>
                    <a:pt x="224" y="3327"/>
                    <a:pt x="634" y="3737"/>
                  </a:cubicBezTo>
                  <a:lnTo>
                    <a:pt x="4381" y="7199"/>
                  </a:lnTo>
                  <a:cubicBezTo>
                    <a:pt x="7387" y="4014"/>
                    <a:pt x="8556" y="3389"/>
                    <a:pt x="8556" y="2194"/>
                  </a:cubicBezTo>
                  <a:cubicBezTo>
                    <a:pt x="8556" y="1605"/>
                    <a:pt x="8422" y="945"/>
                    <a:pt x="7914" y="642"/>
                  </a:cubicBezTo>
                  <a:cubicBezTo>
                    <a:pt x="7380" y="319"/>
                    <a:pt x="6898" y="129"/>
                    <a:pt x="6441" y="129"/>
                  </a:cubicBezTo>
                  <a:cubicBezTo>
                    <a:pt x="5990" y="129"/>
                    <a:pt x="5565" y="314"/>
                    <a:pt x="5139" y="740"/>
                  </a:cubicBezTo>
                  <a:lnTo>
                    <a:pt x="4381" y="1284"/>
                  </a:lnTo>
                  <a:lnTo>
                    <a:pt x="3739" y="642"/>
                  </a:lnTo>
                  <a:cubicBezTo>
                    <a:pt x="3296" y="199"/>
                    <a:pt x="2750" y="1"/>
                    <a:pt x="2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5292134" y="1480503"/>
              <a:ext cx="336133" cy="282796"/>
            </a:xfrm>
            <a:custGeom>
              <a:avLst/>
              <a:gdLst/>
              <a:ahLst/>
              <a:cxnLst/>
              <a:rect l="l" t="t" r="r" b="b"/>
              <a:pathLst>
                <a:path w="8556" h="7199" extrusionOk="0">
                  <a:moveTo>
                    <a:pt x="2214" y="1"/>
                  </a:moveTo>
                  <a:cubicBezTo>
                    <a:pt x="1086" y="1"/>
                    <a:pt x="1" y="876"/>
                    <a:pt x="1" y="2194"/>
                  </a:cubicBezTo>
                  <a:cubicBezTo>
                    <a:pt x="1" y="2774"/>
                    <a:pt x="224" y="3327"/>
                    <a:pt x="634" y="3737"/>
                  </a:cubicBezTo>
                  <a:lnTo>
                    <a:pt x="4381" y="7199"/>
                  </a:lnTo>
                  <a:cubicBezTo>
                    <a:pt x="7387" y="4014"/>
                    <a:pt x="8556" y="3389"/>
                    <a:pt x="8556" y="2194"/>
                  </a:cubicBezTo>
                  <a:cubicBezTo>
                    <a:pt x="8556" y="1605"/>
                    <a:pt x="8422" y="945"/>
                    <a:pt x="7914" y="642"/>
                  </a:cubicBezTo>
                  <a:cubicBezTo>
                    <a:pt x="7380" y="319"/>
                    <a:pt x="6898" y="129"/>
                    <a:pt x="6441" y="129"/>
                  </a:cubicBezTo>
                  <a:cubicBezTo>
                    <a:pt x="5990" y="129"/>
                    <a:pt x="5565" y="314"/>
                    <a:pt x="5139" y="740"/>
                  </a:cubicBezTo>
                  <a:lnTo>
                    <a:pt x="4381" y="1284"/>
                  </a:lnTo>
                  <a:lnTo>
                    <a:pt x="3739" y="642"/>
                  </a:lnTo>
                  <a:cubicBezTo>
                    <a:pt x="3296" y="199"/>
                    <a:pt x="2750" y="1"/>
                    <a:pt x="2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7">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378" name="Google Shape;378;p27">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379" name="Google Shape;379;p27">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380" name="Google Shape;380;p27">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381" name="Google Shape;381;p27">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382" name="Google Shape;382;p27">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383" name="Google Shape;383;p27">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384" name="Google Shape;384;p27">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grpSp>
        <p:nvGrpSpPr>
          <p:cNvPr id="1215" name="Google Shape;1215;p46"/>
          <p:cNvGrpSpPr/>
          <p:nvPr/>
        </p:nvGrpSpPr>
        <p:grpSpPr>
          <a:xfrm>
            <a:off x="1889880" y="1043335"/>
            <a:ext cx="2468163" cy="1685390"/>
            <a:chOff x="1441313" y="679650"/>
            <a:chExt cx="2615200" cy="1892100"/>
          </a:xfrm>
        </p:grpSpPr>
        <p:sp>
          <p:nvSpPr>
            <p:cNvPr id="1216" name="Google Shape;1216;p46"/>
            <p:cNvSpPr/>
            <p:nvPr/>
          </p:nvSpPr>
          <p:spPr>
            <a:xfrm>
              <a:off x="1441413" y="1136550"/>
              <a:ext cx="2615100" cy="1435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46"/>
            <p:cNvSpPr/>
            <p:nvPr/>
          </p:nvSpPr>
          <p:spPr>
            <a:xfrm>
              <a:off x="1441313" y="679650"/>
              <a:ext cx="21270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46"/>
            <p:cNvSpPr/>
            <p:nvPr/>
          </p:nvSpPr>
          <p:spPr>
            <a:xfrm>
              <a:off x="3568413" y="67965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6"/>
          <p:cNvSpPr txBox="1">
            <a:spLocks noGrp="1"/>
          </p:cNvSpPr>
          <p:nvPr>
            <p:ph type="title" idx="6"/>
          </p:nvPr>
        </p:nvSpPr>
        <p:spPr>
          <a:xfrm flipH="1">
            <a:off x="1907752" y="1080350"/>
            <a:ext cx="1920445" cy="33295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200" dirty="0"/>
              <a:t>INDUSTRI ROBOT</a:t>
            </a:r>
            <a:endParaRPr sz="1200" dirty="0"/>
          </a:p>
        </p:txBody>
      </p:sp>
      <p:pic>
        <p:nvPicPr>
          <p:cNvPr id="1231" name="Google Shape;1231;p46">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232" name="Google Shape;1232;p46">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233" name="Google Shape;1233;p46">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234" name="Google Shape;1234;p46">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235" name="Google Shape;1235;p46">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240" name="Google Shape;1240;p46">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241" name="Google Shape;1241;p46">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242" name="Google Shape;1242;p46">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243" name="Google Shape;1243;p46">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grpSp>
        <p:nvGrpSpPr>
          <p:cNvPr id="61" name="Google Shape;1215;p46">
            <a:extLst>
              <a:ext uri="{FF2B5EF4-FFF2-40B4-BE49-F238E27FC236}">
                <a16:creationId xmlns:a16="http://schemas.microsoft.com/office/drawing/2014/main" id="{CD4BB223-06E6-49F4-94BB-20CBEAA80121}"/>
              </a:ext>
            </a:extLst>
          </p:cNvPr>
          <p:cNvGrpSpPr/>
          <p:nvPr/>
        </p:nvGrpSpPr>
        <p:grpSpPr>
          <a:xfrm>
            <a:off x="5246723" y="1043335"/>
            <a:ext cx="2468163" cy="1685390"/>
            <a:chOff x="1441313" y="679650"/>
            <a:chExt cx="2615200" cy="1892100"/>
          </a:xfrm>
        </p:grpSpPr>
        <p:sp>
          <p:nvSpPr>
            <p:cNvPr id="62" name="Google Shape;1216;p46">
              <a:extLst>
                <a:ext uri="{FF2B5EF4-FFF2-40B4-BE49-F238E27FC236}">
                  <a16:creationId xmlns:a16="http://schemas.microsoft.com/office/drawing/2014/main" id="{BA87B1DE-DA76-4878-BA8B-AFE427C48617}"/>
                </a:ext>
              </a:extLst>
            </p:cNvPr>
            <p:cNvSpPr/>
            <p:nvPr/>
          </p:nvSpPr>
          <p:spPr>
            <a:xfrm>
              <a:off x="1441413" y="1136550"/>
              <a:ext cx="2615100" cy="1435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217;p46">
              <a:extLst>
                <a:ext uri="{FF2B5EF4-FFF2-40B4-BE49-F238E27FC236}">
                  <a16:creationId xmlns:a16="http://schemas.microsoft.com/office/drawing/2014/main" id="{1F355D0B-1121-4F3E-AA00-525FA28B7E6A}"/>
                </a:ext>
              </a:extLst>
            </p:cNvPr>
            <p:cNvSpPr/>
            <p:nvPr/>
          </p:nvSpPr>
          <p:spPr>
            <a:xfrm>
              <a:off x="1441313" y="679650"/>
              <a:ext cx="21270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218;p46">
              <a:extLst>
                <a:ext uri="{FF2B5EF4-FFF2-40B4-BE49-F238E27FC236}">
                  <a16:creationId xmlns:a16="http://schemas.microsoft.com/office/drawing/2014/main" id="{05B4DCEF-C3ED-4984-9085-4E3F611B745E}"/>
                </a:ext>
              </a:extLst>
            </p:cNvPr>
            <p:cNvSpPr/>
            <p:nvPr/>
          </p:nvSpPr>
          <p:spPr>
            <a:xfrm>
              <a:off x="3568413" y="67965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215;p46">
            <a:extLst>
              <a:ext uri="{FF2B5EF4-FFF2-40B4-BE49-F238E27FC236}">
                <a16:creationId xmlns:a16="http://schemas.microsoft.com/office/drawing/2014/main" id="{CFCA7BB0-0320-4222-9381-CC5D27A264E1}"/>
              </a:ext>
            </a:extLst>
          </p:cNvPr>
          <p:cNvGrpSpPr/>
          <p:nvPr/>
        </p:nvGrpSpPr>
        <p:grpSpPr>
          <a:xfrm>
            <a:off x="1889880" y="2910884"/>
            <a:ext cx="2468163" cy="1685390"/>
            <a:chOff x="1441313" y="679650"/>
            <a:chExt cx="2615200" cy="1892100"/>
          </a:xfrm>
        </p:grpSpPr>
        <p:sp>
          <p:nvSpPr>
            <p:cNvPr id="66" name="Google Shape;1216;p46">
              <a:extLst>
                <a:ext uri="{FF2B5EF4-FFF2-40B4-BE49-F238E27FC236}">
                  <a16:creationId xmlns:a16="http://schemas.microsoft.com/office/drawing/2014/main" id="{026B0F0C-EA4C-44DF-9DE2-567F14FB06AB}"/>
                </a:ext>
              </a:extLst>
            </p:cNvPr>
            <p:cNvSpPr/>
            <p:nvPr/>
          </p:nvSpPr>
          <p:spPr>
            <a:xfrm>
              <a:off x="1441413" y="1136550"/>
              <a:ext cx="2615100" cy="1435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217;p46">
              <a:extLst>
                <a:ext uri="{FF2B5EF4-FFF2-40B4-BE49-F238E27FC236}">
                  <a16:creationId xmlns:a16="http://schemas.microsoft.com/office/drawing/2014/main" id="{28FE7656-CD59-4F89-BA4C-72230034F761}"/>
                </a:ext>
              </a:extLst>
            </p:cNvPr>
            <p:cNvSpPr/>
            <p:nvPr/>
          </p:nvSpPr>
          <p:spPr>
            <a:xfrm>
              <a:off x="1441313" y="679650"/>
              <a:ext cx="21270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218;p46">
              <a:extLst>
                <a:ext uri="{FF2B5EF4-FFF2-40B4-BE49-F238E27FC236}">
                  <a16:creationId xmlns:a16="http://schemas.microsoft.com/office/drawing/2014/main" id="{CE32AD49-60AE-4157-8378-88DD5224C6C6}"/>
                </a:ext>
              </a:extLst>
            </p:cNvPr>
            <p:cNvSpPr/>
            <p:nvPr/>
          </p:nvSpPr>
          <p:spPr>
            <a:xfrm>
              <a:off x="3568413" y="67965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215;p46">
            <a:extLst>
              <a:ext uri="{FF2B5EF4-FFF2-40B4-BE49-F238E27FC236}">
                <a16:creationId xmlns:a16="http://schemas.microsoft.com/office/drawing/2014/main" id="{D1C61530-A687-494F-8279-0FEDA5D02B10}"/>
              </a:ext>
            </a:extLst>
          </p:cNvPr>
          <p:cNvGrpSpPr/>
          <p:nvPr/>
        </p:nvGrpSpPr>
        <p:grpSpPr>
          <a:xfrm>
            <a:off x="5245215" y="2882229"/>
            <a:ext cx="2468163" cy="1685390"/>
            <a:chOff x="1441313" y="679650"/>
            <a:chExt cx="2615200" cy="1892100"/>
          </a:xfrm>
        </p:grpSpPr>
        <p:sp>
          <p:nvSpPr>
            <p:cNvPr id="70" name="Google Shape;1216;p46">
              <a:extLst>
                <a:ext uri="{FF2B5EF4-FFF2-40B4-BE49-F238E27FC236}">
                  <a16:creationId xmlns:a16="http://schemas.microsoft.com/office/drawing/2014/main" id="{B26B6E3D-397E-4804-B533-5EF9881DC62D}"/>
                </a:ext>
              </a:extLst>
            </p:cNvPr>
            <p:cNvSpPr/>
            <p:nvPr/>
          </p:nvSpPr>
          <p:spPr>
            <a:xfrm>
              <a:off x="1441413" y="1136550"/>
              <a:ext cx="2615100" cy="1435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217;p46">
              <a:extLst>
                <a:ext uri="{FF2B5EF4-FFF2-40B4-BE49-F238E27FC236}">
                  <a16:creationId xmlns:a16="http://schemas.microsoft.com/office/drawing/2014/main" id="{F8CBD9D5-7E06-4CD7-8BFC-9369A36862E5}"/>
                </a:ext>
              </a:extLst>
            </p:cNvPr>
            <p:cNvSpPr/>
            <p:nvPr/>
          </p:nvSpPr>
          <p:spPr>
            <a:xfrm>
              <a:off x="1441313" y="679650"/>
              <a:ext cx="21270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218;p46">
              <a:extLst>
                <a:ext uri="{FF2B5EF4-FFF2-40B4-BE49-F238E27FC236}">
                  <a16:creationId xmlns:a16="http://schemas.microsoft.com/office/drawing/2014/main" id="{36ABEC30-B25C-452E-AF18-96C192FF8C65}"/>
                </a:ext>
              </a:extLst>
            </p:cNvPr>
            <p:cNvSpPr/>
            <p:nvPr/>
          </p:nvSpPr>
          <p:spPr>
            <a:xfrm>
              <a:off x="3568413" y="67965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1229;p46">
            <a:extLst>
              <a:ext uri="{FF2B5EF4-FFF2-40B4-BE49-F238E27FC236}">
                <a16:creationId xmlns:a16="http://schemas.microsoft.com/office/drawing/2014/main" id="{47BB7BDD-5A20-47BB-A2BF-09E733FA024C}"/>
              </a:ext>
            </a:extLst>
          </p:cNvPr>
          <p:cNvSpPr txBox="1">
            <a:spLocks/>
          </p:cNvSpPr>
          <p:nvPr/>
        </p:nvSpPr>
        <p:spPr>
          <a:xfrm flipH="1">
            <a:off x="5362498" y="1080205"/>
            <a:ext cx="1920445" cy="3329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Thin"/>
              <a:buNone/>
              <a:defRPr sz="4800" b="0" i="0" u="none" strike="noStrike" cap="none">
                <a:solidFill>
                  <a:schemeClr val="dk1"/>
                </a:solidFill>
                <a:latin typeface="Raleway Thin"/>
                <a:ea typeface="Raleway Thin"/>
                <a:cs typeface="Raleway Thin"/>
                <a:sym typeface="Raleway Thin"/>
              </a:defRPr>
            </a:lvl1pPr>
            <a:lvl2pPr marR="0" lvl="1"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en-ID" sz="1200" dirty="0"/>
              <a:t>INDUSTRI ELEKTRONIK</a:t>
            </a:r>
          </a:p>
        </p:txBody>
      </p:sp>
      <p:sp>
        <p:nvSpPr>
          <p:cNvPr id="74" name="Google Shape;1229;p46">
            <a:extLst>
              <a:ext uri="{FF2B5EF4-FFF2-40B4-BE49-F238E27FC236}">
                <a16:creationId xmlns:a16="http://schemas.microsoft.com/office/drawing/2014/main" id="{9ECAD44C-E35C-4745-8631-6E91A274CD91}"/>
              </a:ext>
            </a:extLst>
          </p:cNvPr>
          <p:cNvSpPr txBox="1">
            <a:spLocks/>
          </p:cNvSpPr>
          <p:nvPr/>
        </p:nvSpPr>
        <p:spPr>
          <a:xfrm flipH="1">
            <a:off x="1991182" y="2910884"/>
            <a:ext cx="1962265" cy="36996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Thin"/>
              <a:buNone/>
              <a:defRPr sz="4800" b="0" i="0" u="none" strike="noStrike" cap="none">
                <a:solidFill>
                  <a:schemeClr val="dk1"/>
                </a:solidFill>
                <a:latin typeface="Raleway Thin"/>
                <a:ea typeface="Raleway Thin"/>
                <a:cs typeface="Raleway Thin"/>
                <a:sym typeface="Raleway Thin"/>
              </a:defRPr>
            </a:lvl1pPr>
            <a:lvl2pPr marR="0" lvl="1"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en-ID" sz="1200" dirty="0"/>
              <a:t>INDUSTRI KIMIA</a:t>
            </a:r>
          </a:p>
        </p:txBody>
      </p:sp>
      <p:sp>
        <p:nvSpPr>
          <p:cNvPr id="75" name="Google Shape;1229;p46">
            <a:extLst>
              <a:ext uri="{FF2B5EF4-FFF2-40B4-BE49-F238E27FC236}">
                <a16:creationId xmlns:a16="http://schemas.microsoft.com/office/drawing/2014/main" id="{20905198-C45F-493C-A1DB-251F2AF4ABC5}"/>
              </a:ext>
            </a:extLst>
          </p:cNvPr>
          <p:cNvSpPr txBox="1">
            <a:spLocks/>
          </p:cNvSpPr>
          <p:nvPr/>
        </p:nvSpPr>
        <p:spPr>
          <a:xfrm flipH="1">
            <a:off x="5392322" y="2932556"/>
            <a:ext cx="1920445" cy="33295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Thin"/>
              <a:buNone/>
              <a:defRPr sz="4800" b="0" i="0" u="none" strike="noStrike" cap="none">
                <a:solidFill>
                  <a:schemeClr val="dk1"/>
                </a:solidFill>
                <a:latin typeface="Raleway Thin"/>
                <a:ea typeface="Raleway Thin"/>
                <a:cs typeface="Raleway Thin"/>
                <a:sym typeface="Raleway Thin"/>
              </a:defRPr>
            </a:lvl1pPr>
            <a:lvl2pPr marR="0" lvl="1"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en-ID" sz="1200" dirty="0"/>
              <a:t>INDUSTRI OTOMOTIF</a:t>
            </a:r>
          </a:p>
        </p:txBody>
      </p:sp>
      <p:pic>
        <p:nvPicPr>
          <p:cNvPr id="76" name="Google Shape;1237;p46">
            <a:hlinkClick r:id="" action="ppaction://noaction"/>
            <a:extLst>
              <a:ext uri="{FF2B5EF4-FFF2-40B4-BE49-F238E27FC236}">
                <a16:creationId xmlns:a16="http://schemas.microsoft.com/office/drawing/2014/main" id="{4419757B-AE7D-458D-8713-0A8EB1916991}"/>
              </a:ext>
            </a:extLst>
          </p:cNvPr>
          <p:cNvPicPr preferRelativeResize="0"/>
          <p:nvPr/>
        </p:nvPicPr>
        <p:blipFill rotWithShape="1">
          <a:blip r:embed="rId3">
            <a:alphaModFix/>
          </a:blip>
          <a:srcRect t="465" b="475"/>
          <a:stretch/>
        </p:blipFill>
        <p:spPr>
          <a:xfrm>
            <a:off x="4028540" y="1127872"/>
            <a:ext cx="230283" cy="224440"/>
          </a:xfrm>
          <a:prstGeom prst="rect">
            <a:avLst/>
          </a:prstGeom>
          <a:noFill/>
          <a:ln>
            <a:noFill/>
          </a:ln>
        </p:spPr>
      </p:pic>
      <p:pic>
        <p:nvPicPr>
          <p:cNvPr id="77" name="Google Shape;1237;p46">
            <a:hlinkClick r:id="" action="ppaction://noaction"/>
            <a:extLst>
              <a:ext uri="{FF2B5EF4-FFF2-40B4-BE49-F238E27FC236}">
                <a16:creationId xmlns:a16="http://schemas.microsoft.com/office/drawing/2014/main" id="{6660B03D-84B5-4C33-A667-60AC776B5E14}"/>
              </a:ext>
            </a:extLst>
          </p:cNvPr>
          <p:cNvPicPr preferRelativeResize="0"/>
          <p:nvPr/>
        </p:nvPicPr>
        <p:blipFill rotWithShape="1">
          <a:blip r:embed="rId3">
            <a:alphaModFix/>
          </a:blip>
          <a:srcRect t="465" b="475"/>
          <a:stretch/>
        </p:blipFill>
        <p:spPr>
          <a:xfrm>
            <a:off x="7386372" y="1134607"/>
            <a:ext cx="230283" cy="224440"/>
          </a:xfrm>
          <a:prstGeom prst="rect">
            <a:avLst/>
          </a:prstGeom>
          <a:noFill/>
          <a:ln>
            <a:noFill/>
          </a:ln>
        </p:spPr>
      </p:pic>
      <p:pic>
        <p:nvPicPr>
          <p:cNvPr id="78" name="Google Shape;1237;p46">
            <a:hlinkClick r:id="" action="ppaction://noaction"/>
            <a:extLst>
              <a:ext uri="{FF2B5EF4-FFF2-40B4-BE49-F238E27FC236}">
                <a16:creationId xmlns:a16="http://schemas.microsoft.com/office/drawing/2014/main" id="{041D8886-9591-4BDC-A74C-EDA1FD5E4979}"/>
              </a:ext>
            </a:extLst>
          </p:cNvPr>
          <p:cNvPicPr preferRelativeResize="0"/>
          <p:nvPr/>
        </p:nvPicPr>
        <p:blipFill rotWithShape="1">
          <a:blip r:embed="rId3">
            <a:alphaModFix/>
          </a:blip>
          <a:srcRect t="465" b="475"/>
          <a:stretch/>
        </p:blipFill>
        <p:spPr>
          <a:xfrm>
            <a:off x="4015450" y="2997446"/>
            <a:ext cx="230283" cy="224440"/>
          </a:xfrm>
          <a:prstGeom prst="rect">
            <a:avLst/>
          </a:prstGeom>
          <a:noFill/>
          <a:ln>
            <a:noFill/>
          </a:ln>
        </p:spPr>
      </p:pic>
      <p:pic>
        <p:nvPicPr>
          <p:cNvPr id="79" name="Google Shape;1237;p46">
            <a:hlinkClick r:id="" action="ppaction://noaction"/>
            <a:extLst>
              <a:ext uri="{FF2B5EF4-FFF2-40B4-BE49-F238E27FC236}">
                <a16:creationId xmlns:a16="http://schemas.microsoft.com/office/drawing/2014/main" id="{550C6F12-4B23-405D-AB1F-BB329E6CFEE3}"/>
              </a:ext>
            </a:extLst>
          </p:cNvPr>
          <p:cNvPicPr preferRelativeResize="0"/>
          <p:nvPr/>
        </p:nvPicPr>
        <p:blipFill rotWithShape="1">
          <a:blip r:embed="rId3">
            <a:alphaModFix/>
          </a:blip>
          <a:srcRect t="465" b="475"/>
          <a:stretch/>
        </p:blipFill>
        <p:spPr>
          <a:xfrm>
            <a:off x="7367907" y="2960777"/>
            <a:ext cx="230283" cy="224440"/>
          </a:xfrm>
          <a:prstGeom prst="rect">
            <a:avLst/>
          </a:prstGeom>
          <a:noFill/>
          <a:ln>
            <a:noFill/>
          </a:ln>
        </p:spPr>
      </p:pic>
      <p:pic>
        <p:nvPicPr>
          <p:cNvPr id="17" name="Picture 16">
            <a:extLst>
              <a:ext uri="{FF2B5EF4-FFF2-40B4-BE49-F238E27FC236}">
                <a16:creationId xmlns:a16="http://schemas.microsoft.com/office/drawing/2014/main" id="{10512CF2-5F02-43F6-982A-CBFECAE8BE11}"/>
              </a:ext>
            </a:extLst>
          </p:cNvPr>
          <p:cNvPicPr>
            <a:picLocks noChangeAspect="1"/>
          </p:cNvPicPr>
          <p:nvPr/>
        </p:nvPicPr>
        <p:blipFill>
          <a:blip r:embed="rId12"/>
          <a:stretch>
            <a:fillRect/>
          </a:stretch>
        </p:blipFill>
        <p:spPr>
          <a:xfrm>
            <a:off x="5245215" y="3305661"/>
            <a:ext cx="2468069" cy="1261958"/>
          </a:xfrm>
          <a:prstGeom prst="rect">
            <a:avLst/>
          </a:prstGeom>
        </p:spPr>
      </p:pic>
      <p:pic>
        <p:nvPicPr>
          <p:cNvPr id="19" name="Picture 18">
            <a:extLst>
              <a:ext uri="{FF2B5EF4-FFF2-40B4-BE49-F238E27FC236}">
                <a16:creationId xmlns:a16="http://schemas.microsoft.com/office/drawing/2014/main" id="{3FB78DB5-2E2C-4624-B067-3B5619D413AB}"/>
              </a:ext>
            </a:extLst>
          </p:cNvPr>
          <p:cNvPicPr>
            <a:picLocks noChangeAspect="1"/>
          </p:cNvPicPr>
          <p:nvPr/>
        </p:nvPicPr>
        <p:blipFill>
          <a:blip r:embed="rId13"/>
          <a:stretch>
            <a:fillRect/>
          </a:stretch>
        </p:blipFill>
        <p:spPr>
          <a:xfrm>
            <a:off x="1907752" y="3317867"/>
            <a:ext cx="2450291" cy="1278408"/>
          </a:xfrm>
          <a:prstGeom prst="rect">
            <a:avLst/>
          </a:prstGeom>
        </p:spPr>
      </p:pic>
      <p:pic>
        <p:nvPicPr>
          <p:cNvPr id="21" name="Picture 20">
            <a:extLst>
              <a:ext uri="{FF2B5EF4-FFF2-40B4-BE49-F238E27FC236}">
                <a16:creationId xmlns:a16="http://schemas.microsoft.com/office/drawing/2014/main" id="{72DD0103-B82E-44B1-BF25-E4B2E9265300}"/>
              </a:ext>
            </a:extLst>
          </p:cNvPr>
          <p:cNvPicPr>
            <a:picLocks noChangeAspect="1"/>
          </p:cNvPicPr>
          <p:nvPr/>
        </p:nvPicPr>
        <p:blipFill>
          <a:blip r:embed="rId14"/>
          <a:stretch>
            <a:fillRect/>
          </a:stretch>
        </p:blipFill>
        <p:spPr>
          <a:xfrm>
            <a:off x="5254996" y="1455719"/>
            <a:ext cx="2468068" cy="1261958"/>
          </a:xfrm>
          <a:prstGeom prst="rect">
            <a:avLst/>
          </a:prstGeom>
        </p:spPr>
      </p:pic>
      <p:pic>
        <p:nvPicPr>
          <p:cNvPr id="23" name="Picture 22">
            <a:extLst>
              <a:ext uri="{FF2B5EF4-FFF2-40B4-BE49-F238E27FC236}">
                <a16:creationId xmlns:a16="http://schemas.microsoft.com/office/drawing/2014/main" id="{7F68C4EC-7E84-4426-A42D-AA0B3B9499BF}"/>
              </a:ext>
            </a:extLst>
          </p:cNvPr>
          <p:cNvPicPr>
            <a:picLocks noChangeAspect="1"/>
          </p:cNvPicPr>
          <p:nvPr/>
        </p:nvPicPr>
        <p:blipFill>
          <a:blip r:embed="rId15"/>
          <a:stretch>
            <a:fillRect/>
          </a:stretch>
        </p:blipFill>
        <p:spPr>
          <a:xfrm>
            <a:off x="1907752" y="1450318"/>
            <a:ext cx="2450290" cy="12673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8">
            <a:hlinkClick r:id="" action="ppaction://noaction"/>
          </p:cNvPr>
          <p:cNvPicPr preferRelativeResize="0"/>
          <p:nvPr/>
        </p:nvPicPr>
        <p:blipFill rotWithShape="1">
          <a:blip r:embed="rId3">
            <a:alphaModFix/>
          </a:blip>
          <a:srcRect t="465" b="475"/>
          <a:stretch/>
        </p:blipFill>
        <p:spPr>
          <a:xfrm>
            <a:off x="7472087" y="478225"/>
            <a:ext cx="265550" cy="258850"/>
          </a:xfrm>
          <a:prstGeom prst="rect">
            <a:avLst/>
          </a:prstGeom>
          <a:noFill/>
          <a:ln>
            <a:noFill/>
          </a:ln>
        </p:spPr>
      </p:pic>
      <p:sp>
        <p:nvSpPr>
          <p:cNvPr id="391" name="Google Shape;391;p28"/>
          <p:cNvSpPr txBox="1">
            <a:spLocks noGrp="1"/>
          </p:cNvSpPr>
          <p:nvPr>
            <p:ph type="title" idx="2"/>
          </p:nvPr>
        </p:nvSpPr>
        <p:spPr>
          <a:xfrm>
            <a:off x="2465524" y="2186888"/>
            <a:ext cx="4856700" cy="12945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sz="1200" dirty="0"/>
              <a:t>Pada </a:t>
            </a:r>
            <a:r>
              <a:rPr lang="en-US" sz="1200" dirty="0" err="1"/>
              <a:t>akhir</a:t>
            </a:r>
            <a:r>
              <a:rPr lang="en-US" sz="1200" dirty="0"/>
              <a:t> </a:t>
            </a:r>
            <a:r>
              <a:rPr lang="en-US" sz="1200" dirty="0" err="1"/>
              <a:t>tahun</a:t>
            </a:r>
            <a:r>
              <a:rPr lang="en-US" sz="1200" dirty="0"/>
              <a:t> 1960an, </a:t>
            </a:r>
            <a:r>
              <a:rPr lang="en-US" sz="1200" dirty="0" err="1"/>
              <a:t>Jepang</a:t>
            </a:r>
            <a:r>
              <a:rPr lang="en-US" sz="1200" dirty="0"/>
              <a:t> yang </a:t>
            </a:r>
            <a:r>
              <a:rPr lang="en-US" sz="1200" dirty="0" err="1"/>
              <a:t>sebelumnya</a:t>
            </a:r>
            <a:r>
              <a:rPr lang="en-US" sz="1200" dirty="0"/>
              <a:t> </a:t>
            </a:r>
            <a:r>
              <a:rPr lang="en-US" sz="1200" dirty="0" err="1"/>
              <a:t>mengalami</a:t>
            </a:r>
            <a:r>
              <a:rPr lang="en-US" sz="1200" dirty="0"/>
              <a:t> </a:t>
            </a:r>
            <a:r>
              <a:rPr lang="en-US" sz="1200" dirty="0" err="1"/>
              <a:t>devisit</a:t>
            </a:r>
            <a:r>
              <a:rPr lang="en-US" sz="1200" dirty="0"/>
              <a:t> </a:t>
            </a:r>
            <a:r>
              <a:rPr lang="en-US" sz="1200" dirty="0" err="1"/>
              <a:t>neraca</a:t>
            </a:r>
            <a:r>
              <a:rPr lang="en-US" sz="1200" dirty="0"/>
              <a:t> </a:t>
            </a:r>
            <a:r>
              <a:rPr lang="en-US" sz="1200" dirty="0" err="1"/>
              <a:t>pembayaran</a:t>
            </a:r>
            <a:r>
              <a:rPr lang="en-US" sz="1200" dirty="0"/>
              <a:t> </a:t>
            </a:r>
            <a:r>
              <a:rPr lang="en-US" sz="1200" dirty="0" err="1"/>
              <a:t>mengalami</a:t>
            </a:r>
            <a:r>
              <a:rPr lang="en-US" sz="1200" dirty="0"/>
              <a:t> surplus yang </a:t>
            </a:r>
            <a:r>
              <a:rPr lang="en-US" sz="1200" dirty="0" err="1"/>
              <a:t>terus</a:t>
            </a:r>
            <a:r>
              <a:rPr lang="en-US" sz="1200" dirty="0"/>
              <a:t> </a:t>
            </a:r>
            <a:r>
              <a:rPr lang="en-US" sz="1200" dirty="0" err="1"/>
              <a:t>menerus</a:t>
            </a:r>
            <a:r>
              <a:rPr lang="en-US" sz="1200" dirty="0"/>
              <a:t> </a:t>
            </a:r>
            <a:r>
              <a:rPr lang="en-US" sz="1200" dirty="0" err="1"/>
              <a:t>seiring</a:t>
            </a:r>
            <a:r>
              <a:rPr lang="en-US" sz="1200" dirty="0"/>
              <a:t> </a:t>
            </a:r>
            <a:r>
              <a:rPr lang="en-US" sz="1200" dirty="0" err="1"/>
              <a:t>dengan</a:t>
            </a:r>
            <a:r>
              <a:rPr lang="en-US" sz="1200" dirty="0"/>
              <a:t> </a:t>
            </a:r>
            <a:r>
              <a:rPr lang="en-US" sz="1200" dirty="0" err="1"/>
              <a:t>pertumbuhan</a:t>
            </a:r>
            <a:r>
              <a:rPr lang="en-US" sz="1200" dirty="0"/>
              <a:t> </a:t>
            </a:r>
            <a:r>
              <a:rPr lang="en-US" sz="1200" dirty="0" err="1"/>
              <a:t>ekonomi</a:t>
            </a:r>
            <a:r>
              <a:rPr lang="en-US" sz="1200" dirty="0"/>
              <a:t> yang </a:t>
            </a:r>
            <a:r>
              <a:rPr lang="en-US" sz="1200" dirty="0" err="1"/>
              <a:t>pesat</a:t>
            </a:r>
            <a:r>
              <a:rPr lang="en-US" sz="1200" dirty="0"/>
              <a:t> </a:t>
            </a:r>
            <a:r>
              <a:rPr lang="en-US" sz="1200" dirty="0" err="1"/>
              <a:t>dari</a:t>
            </a:r>
            <a:r>
              <a:rPr lang="en-US" sz="1200" dirty="0"/>
              <a:t> </a:t>
            </a:r>
            <a:r>
              <a:rPr lang="en-US" sz="1200" dirty="0" err="1"/>
              <a:t>industri</a:t>
            </a:r>
            <a:r>
              <a:rPr lang="en-US" sz="1200" dirty="0"/>
              <a:t> </a:t>
            </a:r>
            <a:r>
              <a:rPr lang="en-US" sz="1200" dirty="0" err="1"/>
              <a:t>berat</a:t>
            </a:r>
            <a:r>
              <a:rPr lang="en-US" sz="1200" dirty="0"/>
              <a:t> dan </a:t>
            </a:r>
            <a:r>
              <a:rPr lang="en-US" sz="1200" dirty="0" err="1"/>
              <a:t>petrokimia</a:t>
            </a:r>
            <a:r>
              <a:rPr lang="en-US" sz="1200" dirty="0"/>
              <a:t>. </a:t>
            </a:r>
            <a:r>
              <a:rPr lang="en-US" sz="1200" dirty="0" err="1"/>
              <a:t>Melalui</a:t>
            </a:r>
            <a:r>
              <a:rPr lang="en-US" sz="1200" dirty="0"/>
              <a:t> </a:t>
            </a:r>
            <a:r>
              <a:rPr lang="en-US" sz="1200" dirty="0" err="1"/>
              <a:t>pertumbuhan</a:t>
            </a:r>
            <a:r>
              <a:rPr lang="en-US" sz="1200" dirty="0"/>
              <a:t> dana-dana surplus </a:t>
            </a:r>
            <a:r>
              <a:rPr lang="en-US" sz="1200" dirty="0" err="1"/>
              <a:t>tersebut</a:t>
            </a:r>
            <a:r>
              <a:rPr lang="en-US" sz="1200" dirty="0"/>
              <a:t>, </a:t>
            </a:r>
            <a:r>
              <a:rPr lang="en-US" sz="1200" dirty="0" err="1"/>
              <a:t>Jepang</a:t>
            </a:r>
            <a:r>
              <a:rPr lang="en-US" sz="1200" dirty="0"/>
              <a:t> </a:t>
            </a:r>
            <a:r>
              <a:rPr lang="en-US" sz="1200" dirty="0" err="1"/>
              <a:t>mulai</a:t>
            </a:r>
            <a:r>
              <a:rPr lang="en-US" sz="1200" dirty="0"/>
              <a:t> </a:t>
            </a:r>
            <a:r>
              <a:rPr lang="en-US" sz="1200" dirty="0" err="1"/>
              <a:t>menginvestasikan</a:t>
            </a:r>
            <a:r>
              <a:rPr lang="en-US" sz="1200" dirty="0"/>
              <a:t> dana-dana </a:t>
            </a:r>
            <a:r>
              <a:rPr lang="en-US" sz="1200" dirty="0" err="1"/>
              <a:t>surplusnya</a:t>
            </a:r>
            <a:r>
              <a:rPr lang="en-US" sz="1200" dirty="0"/>
              <a:t> </a:t>
            </a:r>
            <a:r>
              <a:rPr lang="en-US" sz="1200" dirty="0" err="1"/>
              <a:t>keluar</a:t>
            </a:r>
            <a:r>
              <a:rPr lang="en-US" sz="1200" dirty="0"/>
              <a:t> </a:t>
            </a:r>
            <a:r>
              <a:rPr lang="en-US" sz="1200" dirty="0" err="1"/>
              <a:t>Jepang</a:t>
            </a:r>
            <a:r>
              <a:rPr lang="en-US" sz="1200" dirty="0"/>
              <a:t> </a:t>
            </a:r>
            <a:r>
              <a:rPr lang="en-US" sz="1200" dirty="0" err="1"/>
              <a:t>termasuk</a:t>
            </a:r>
            <a:r>
              <a:rPr lang="en-US" sz="1200" dirty="0"/>
              <a:t> Indonesia. Dana-dana surplus </a:t>
            </a:r>
            <a:r>
              <a:rPr lang="en-US" sz="1200" dirty="0" err="1"/>
              <a:t>tersebut</a:t>
            </a:r>
            <a:r>
              <a:rPr lang="en-US" sz="1200" dirty="0"/>
              <a:t> </a:t>
            </a:r>
            <a:r>
              <a:rPr lang="en-US" sz="1200" dirty="0" err="1"/>
              <a:t>diinvestasikan</a:t>
            </a:r>
            <a:r>
              <a:rPr lang="en-US" sz="1200" dirty="0"/>
              <a:t> </a:t>
            </a:r>
            <a:r>
              <a:rPr lang="en-US" sz="1200" dirty="0" err="1"/>
              <a:t>untuk</a:t>
            </a:r>
            <a:r>
              <a:rPr lang="en-US" sz="1200" dirty="0"/>
              <a:t> </a:t>
            </a:r>
            <a:r>
              <a:rPr lang="en-US" sz="1200" dirty="0" err="1"/>
              <a:t>mendapat</a:t>
            </a:r>
            <a:r>
              <a:rPr lang="en-US" sz="1200" dirty="0"/>
              <a:t> </a:t>
            </a:r>
            <a:r>
              <a:rPr lang="en-US" sz="1200" dirty="0" err="1"/>
              <a:t>sumber</a:t>
            </a:r>
            <a:r>
              <a:rPr lang="en-US" sz="1200" dirty="0"/>
              <a:t> </a:t>
            </a:r>
            <a:r>
              <a:rPr lang="en-US" sz="1200" dirty="0" err="1"/>
              <a:t>daya</a:t>
            </a:r>
            <a:r>
              <a:rPr lang="en-US" sz="1200" dirty="0"/>
              <a:t> </a:t>
            </a:r>
            <a:r>
              <a:rPr lang="en-US" sz="1200" dirty="0" err="1"/>
              <a:t>alam</a:t>
            </a:r>
            <a:r>
              <a:rPr lang="en-US" sz="1200" dirty="0"/>
              <a:t> yang </a:t>
            </a:r>
            <a:r>
              <a:rPr lang="en-US" sz="1200" dirty="0" err="1"/>
              <a:t>bertujuan</a:t>
            </a:r>
            <a:r>
              <a:rPr lang="en-US" sz="1200" dirty="0"/>
              <a:t> </a:t>
            </a:r>
            <a:r>
              <a:rPr lang="en-US" sz="1200" dirty="0" err="1"/>
              <a:t>untuk</a:t>
            </a:r>
            <a:r>
              <a:rPr lang="en-US" sz="1200" dirty="0"/>
              <a:t> </a:t>
            </a:r>
            <a:r>
              <a:rPr lang="en-US" sz="1200" dirty="0" err="1"/>
              <a:t>mencukupi</a:t>
            </a:r>
            <a:r>
              <a:rPr lang="en-US" sz="1200" dirty="0"/>
              <a:t> </a:t>
            </a:r>
            <a:r>
              <a:rPr lang="en-US" sz="1200" dirty="0" err="1"/>
              <a:t>kebutuhan</a:t>
            </a:r>
            <a:r>
              <a:rPr lang="en-US" sz="1200" dirty="0"/>
              <a:t> </a:t>
            </a:r>
            <a:r>
              <a:rPr lang="en-US" sz="1200" dirty="0" err="1"/>
              <a:t>industri</a:t>
            </a:r>
            <a:r>
              <a:rPr lang="en-US" sz="1200" dirty="0"/>
              <a:t>, </a:t>
            </a:r>
            <a:r>
              <a:rPr lang="en-US" sz="1200" dirty="0" err="1"/>
              <a:t>mengambil</a:t>
            </a:r>
            <a:r>
              <a:rPr lang="en-US" sz="1200" dirty="0"/>
              <a:t> </a:t>
            </a:r>
            <a:r>
              <a:rPr lang="en-US" sz="1200" dirty="0" err="1"/>
              <a:t>keuntungan</a:t>
            </a:r>
            <a:r>
              <a:rPr lang="en-US" sz="1200" dirty="0"/>
              <a:t> </a:t>
            </a:r>
            <a:r>
              <a:rPr lang="en-US" sz="1200" dirty="0" err="1"/>
              <a:t>dari</a:t>
            </a:r>
            <a:r>
              <a:rPr lang="en-US" sz="1200" dirty="0"/>
              <a:t> </a:t>
            </a:r>
            <a:r>
              <a:rPr lang="en-US" sz="1200" dirty="0" err="1"/>
              <a:t>tenaga</a:t>
            </a:r>
            <a:r>
              <a:rPr lang="en-US" sz="1200" dirty="0"/>
              <a:t> </a:t>
            </a:r>
            <a:r>
              <a:rPr lang="en-US" sz="1200" dirty="0" err="1"/>
              <a:t>kerja</a:t>
            </a:r>
            <a:r>
              <a:rPr lang="en-US" sz="1200" dirty="0"/>
              <a:t> yang </a:t>
            </a:r>
            <a:r>
              <a:rPr lang="en-US" sz="1200" dirty="0" err="1"/>
              <a:t>murah</a:t>
            </a:r>
            <a:r>
              <a:rPr lang="en-US" sz="1200" dirty="0"/>
              <a:t> </a:t>
            </a:r>
            <a:r>
              <a:rPr lang="en-US" sz="1200" dirty="0" err="1"/>
              <a:t>diluar</a:t>
            </a:r>
            <a:r>
              <a:rPr lang="en-US" sz="1200" dirty="0"/>
              <a:t> </a:t>
            </a:r>
            <a:r>
              <a:rPr lang="en-US" sz="1200" dirty="0" err="1"/>
              <a:t>Jepang</a:t>
            </a:r>
            <a:r>
              <a:rPr lang="en-US" sz="1200" dirty="0"/>
              <a:t>, </a:t>
            </a:r>
            <a:r>
              <a:rPr lang="en-US" sz="1200" dirty="0" err="1"/>
              <a:t>serta</a:t>
            </a:r>
            <a:r>
              <a:rPr lang="en-US" sz="1200" dirty="0"/>
              <a:t> </a:t>
            </a:r>
            <a:r>
              <a:rPr lang="en-US" sz="1200" dirty="0" err="1"/>
              <a:t>mencari</a:t>
            </a:r>
            <a:r>
              <a:rPr lang="en-US" sz="1200" dirty="0"/>
              <a:t> </a:t>
            </a:r>
            <a:r>
              <a:rPr lang="en-US" sz="1200" dirty="0" err="1"/>
              <a:t>lahan</a:t>
            </a:r>
            <a:r>
              <a:rPr lang="en-US" sz="1200" dirty="0"/>
              <a:t> </a:t>
            </a:r>
            <a:r>
              <a:rPr lang="en-US" sz="1200" dirty="0" err="1"/>
              <a:t>industri</a:t>
            </a:r>
            <a:r>
              <a:rPr lang="en-US" sz="1200" dirty="0"/>
              <a:t> yang </a:t>
            </a:r>
            <a:r>
              <a:rPr lang="en-US" sz="1200" dirty="0" err="1"/>
              <a:t>semakin</a:t>
            </a:r>
            <a:r>
              <a:rPr lang="en-US" sz="1200" dirty="0"/>
              <a:t> </a:t>
            </a:r>
            <a:r>
              <a:rPr lang="en-US" sz="1200" dirty="0" err="1"/>
              <a:t>sulit</a:t>
            </a:r>
            <a:r>
              <a:rPr lang="en-US" sz="1200" dirty="0"/>
              <a:t> </a:t>
            </a:r>
            <a:r>
              <a:rPr lang="en-US" sz="1200" dirty="0" err="1"/>
              <a:t>ditemukan</a:t>
            </a:r>
            <a:r>
              <a:rPr lang="en-US" sz="1200" dirty="0"/>
              <a:t> di </a:t>
            </a:r>
            <a:r>
              <a:rPr lang="en-US" sz="1200" dirty="0" err="1"/>
              <a:t>Jepang</a:t>
            </a:r>
            <a:r>
              <a:rPr lang="en-US" sz="1200" dirty="0"/>
              <a:t>. Hal </a:t>
            </a:r>
            <a:r>
              <a:rPr lang="en-US" sz="1200" dirty="0" err="1"/>
              <a:t>tersebutlah</a:t>
            </a:r>
            <a:r>
              <a:rPr lang="en-US" sz="1200" dirty="0"/>
              <a:t> yang </a:t>
            </a:r>
            <a:r>
              <a:rPr lang="en-US" sz="1200" dirty="0" err="1"/>
              <a:t>mendorong</a:t>
            </a:r>
            <a:r>
              <a:rPr lang="en-US" sz="1200" dirty="0"/>
              <a:t> </a:t>
            </a:r>
            <a:r>
              <a:rPr lang="en-US" sz="1200" dirty="0" err="1"/>
              <a:t>ekspansi</a:t>
            </a:r>
            <a:r>
              <a:rPr lang="en-US" sz="1200" dirty="0"/>
              <a:t> </a:t>
            </a:r>
            <a:r>
              <a:rPr lang="en-US" sz="1200" dirty="0" err="1"/>
              <a:t>industri</a:t>
            </a:r>
            <a:r>
              <a:rPr lang="en-US" sz="1200" dirty="0"/>
              <a:t> </a:t>
            </a:r>
            <a:r>
              <a:rPr lang="en-US" sz="1200" dirty="0" err="1"/>
              <a:t>Jepang</a:t>
            </a:r>
            <a:r>
              <a:rPr lang="en-US" sz="1200" dirty="0"/>
              <a:t> </a:t>
            </a:r>
            <a:r>
              <a:rPr lang="en-US" sz="1200" dirty="0" err="1"/>
              <a:t>ke</a:t>
            </a:r>
            <a:r>
              <a:rPr lang="en-US" sz="1200" dirty="0"/>
              <a:t> negara-negara lain </a:t>
            </a:r>
            <a:r>
              <a:rPr lang="en-US" sz="1200" dirty="0" err="1"/>
              <a:t>termasuk</a:t>
            </a:r>
            <a:r>
              <a:rPr lang="en-US" sz="1200" dirty="0"/>
              <a:t> Indonesia.</a:t>
            </a:r>
            <a:endParaRPr sz="1200" dirty="0"/>
          </a:p>
        </p:txBody>
      </p:sp>
      <p:pic>
        <p:nvPicPr>
          <p:cNvPr id="426" name="Google Shape;426;p28">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27" name="Google Shape;427;p28">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28" name="Google Shape;428;p28">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29" name="Google Shape;429;p28">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430" name="Google Shape;430;p28">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431" name="Google Shape;431;p28">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432" name="Google Shape;432;p28">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433" name="Google Shape;433;p28">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47" name="Google Shape;371;p27">
            <a:extLst>
              <a:ext uri="{FF2B5EF4-FFF2-40B4-BE49-F238E27FC236}">
                <a16:creationId xmlns:a16="http://schemas.microsoft.com/office/drawing/2014/main" id="{2E801C4A-F3F0-4158-83FD-ECE877C8F6FA}"/>
              </a:ext>
            </a:extLst>
          </p:cNvPr>
          <p:cNvSpPr txBox="1">
            <a:spLocks/>
          </p:cNvSpPr>
          <p:nvPr/>
        </p:nvSpPr>
        <p:spPr>
          <a:xfrm>
            <a:off x="1606886" y="207373"/>
            <a:ext cx="6581554" cy="841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500"/>
              <a:buFont typeface="Raleway Thin"/>
              <a:buNone/>
              <a:defRPr sz="4000" b="0" i="0" u="none" strike="noStrike" cap="none">
                <a:solidFill>
                  <a:schemeClr val="dk1"/>
                </a:solidFill>
                <a:latin typeface="Raleway Thin"/>
                <a:ea typeface="Raleway Thin"/>
                <a:cs typeface="Raleway Thin"/>
                <a:sym typeface="Raleway Thin"/>
              </a:defRPr>
            </a:lvl1pPr>
            <a:lvl2pPr marR="0" lvl="1"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9pPr>
          </a:lstStyle>
          <a:p>
            <a:r>
              <a:rPr lang="en-US" sz="1600" dirty="0"/>
              <a:t>EKSPANSI INDUSTRI JEPANG KE INDONESIA</a:t>
            </a:r>
          </a:p>
        </p:txBody>
      </p:sp>
      <p:grpSp>
        <p:nvGrpSpPr>
          <p:cNvPr id="51" name="Google Shape;392;p28">
            <a:extLst>
              <a:ext uri="{FF2B5EF4-FFF2-40B4-BE49-F238E27FC236}">
                <a16:creationId xmlns:a16="http://schemas.microsoft.com/office/drawing/2014/main" id="{8011B214-98C6-45E7-96DA-93CF051B29A2}"/>
              </a:ext>
            </a:extLst>
          </p:cNvPr>
          <p:cNvGrpSpPr/>
          <p:nvPr/>
        </p:nvGrpSpPr>
        <p:grpSpPr>
          <a:xfrm>
            <a:off x="4188536" y="1203542"/>
            <a:ext cx="1418253" cy="366775"/>
            <a:chOff x="4192325" y="1565187"/>
            <a:chExt cx="1418253" cy="366775"/>
          </a:xfrm>
        </p:grpSpPr>
        <p:grpSp>
          <p:nvGrpSpPr>
            <p:cNvPr id="52" name="Google Shape;393;p28">
              <a:extLst>
                <a:ext uri="{FF2B5EF4-FFF2-40B4-BE49-F238E27FC236}">
                  <a16:creationId xmlns:a16="http://schemas.microsoft.com/office/drawing/2014/main" id="{70872140-2C41-4143-B769-7FBDFA9E96E4}"/>
                </a:ext>
              </a:extLst>
            </p:cNvPr>
            <p:cNvGrpSpPr/>
            <p:nvPr/>
          </p:nvGrpSpPr>
          <p:grpSpPr>
            <a:xfrm>
              <a:off x="4750600" y="1565187"/>
              <a:ext cx="301703" cy="366775"/>
              <a:chOff x="4551450" y="2523500"/>
              <a:chExt cx="274775" cy="334100"/>
            </a:xfrm>
          </p:grpSpPr>
          <p:sp>
            <p:nvSpPr>
              <p:cNvPr id="75" name="Google Shape;394;p28">
                <a:extLst>
                  <a:ext uri="{FF2B5EF4-FFF2-40B4-BE49-F238E27FC236}">
                    <a16:creationId xmlns:a16="http://schemas.microsoft.com/office/drawing/2014/main" id="{C442DCA0-5364-4ED3-AE31-48C0E0201BE3}"/>
                  </a:ext>
                </a:extLst>
              </p:cNvPr>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95;p28">
                <a:extLst>
                  <a:ext uri="{FF2B5EF4-FFF2-40B4-BE49-F238E27FC236}">
                    <a16:creationId xmlns:a16="http://schemas.microsoft.com/office/drawing/2014/main" id="{30C45D4C-852F-4E0A-ACBC-68DCD7E8B378}"/>
                  </a:ext>
                </a:extLst>
              </p:cNvPr>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96;p28">
                <a:extLst>
                  <a:ext uri="{FF2B5EF4-FFF2-40B4-BE49-F238E27FC236}">
                    <a16:creationId xmlns:a16="http://schemas.microsoft.com/office/drawing/2014/main" id="{FC1F19CF-88A1-4243-ACE1-998003ED8271}"/>
                  </a:ext>
                </a:extLst>
              </p:cNvPr>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7;p28">
                <a:extLst>
                  <a:ext uri="{FF2B5EF4-FFF2-40B4-BE49-F238E27FC236}">
                    <a16:creationId xmlns:a16="http://schemas.microsoft.com/office/drawing/2014/main" id="{552DD9B0-ACDB-49C9-B98D-D172964B4EFF}"/>
                  </a:ext>
                </a:extLst>
              </p:cNvPr>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8;p28">
                <a:extLst>
                  <a:ext uri="{FF2B5EF4-FFF2-40B4-BE49-F238E27FC236}">
                    <a16:creationId xmlns:a16="http://schemas.microsoft.com/office/drawing/2014/main" id="{F6D3D73B-EE9E-422D-A4F5-C4923CAC6EC5}"/>
                  </a:ext>
                </a:extLst>
              </p:cNvPr>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9;p28">
                <a:extLst>
                  <a:ext uri="{FF2B5EF4-FFF2-40B4-BE49-F238E27FC236}">
                    <a16:creationId xmlns:a16="http://schemas.microsoft.com/office/drawing/2014/main" id="{47E02887-14D4-4A83-88B5-E01750F31FC4}"/>
                  </a:ext>
                </a:extLst>
              </p:cNvPr>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0;p28">
                <a:extLst>
                  <a:ext uri="{FF2B5EF4-FFF2-40B4-BE49-F238E27FC236}">
                    <a16:creationId xmlns:a16="http://schemas.microsoft.com/office/drawing/2014/main" id="{5C9184D2-BE4E-475D-8F18-044EC47B08CB}"/>
                  </a:ext>
                </a:extLst>
              </p:cNvPr>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1;p28">
                <a:extLst>
                  <a:ext uri="{FF2B5EF4-FFF2-40B4-BE49-F238E27FC236}">
                    <a16:creationId xmlns:a16="http://schemas.microsoft.com/office/drawing/2014/main" id="{3E7111A6-0891-4F46-BDE8-928E0B09CBDB}"/>
                  </a:ext>
                </a:extLst>
              </p:cNvPr>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2;p28">
                <a:extLst>
                  <a:ext uri="{FF2B5EF4-FFF2-40B4-BE49-F238E27FC236}">
                    <a16:creationId xmlns:a16="http://schemas.microsoft.com/office/drawing/2014/main" id="{E3FA80C4-9EF1-42E3-B4CD-A7F7F13B8F01}"/>
                  </a:ext>
                </a:extLst>
              </p:cNvPr>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3;p28">
                <a:extLst>
                  <a:ext uri="{FF2B5EF4-FFF2-40B4-BE49-F238E27FC236}">
                    <a16:creationId xmlns:a16="http://schemas.microsoft.com/office/drawing/2014/main" id="{E386ABB7-6AA1-4D5D-BD3A-E612EFCC1FED}"/>
                  </a:ext>
                </a:extLst>
              </p:cNvPr>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04;p28">
              <a:extLst>
                <a:ext uri="{FF2B5EF4-FFF2-40B4-BE49-F238E27FC236}">
                  <a16:creationId xmlns:a16="http://schemas.microsoft.com/office/drawing/2014/main" id="{1CDF34E6-89C0-4EFC-B26D-4B9575B0392E}"/>
                </a:ext>
              </a:extLst>
            </p:cNvPr>
            <p:cNvGrpSpPr/>
            <p:nvPr/>
          </p:nvGrpSpPr>
          <p:grpSpPr>
            <a:xfrm>
              <a:off x="5308875" y="1565187"/>
              <a:ext cx="301703" cy="366775"/>
              <a:chOff x="4551450" y="2523500"/>
              <a:chExt cx="274775" cy="334100"/>
            </a:xfrm>
          </p:grpSpPr>
          <p:sp>
            <p:nvSpPr>
              <p:cNvPr id="65" name="Google Shape;405;p28">
                <a:extLst>
                  <a:ext uri="{FF2B5EF4-FFF2-40B4-BE49-F238E27FC236}">
                    <a16:creationId xmlns:a16="http://schemas.microsoft.com/office/drawing/2014/main" id="{55742CB9-EC60-40E0-B370-3BEA84E74263}"/>
                  </a:ext>
                </a:extLst>
              </p:cNvPr>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06;p28">
                <a:extLst>
                  <a:ext uri="{FF2B5EF4-FFF2-40B4-BE49-F238E27FC236}">
                    <a16:creationId xmlns:a16="http://schemas.microsoft.com/office/drawing/2014/main" id="{1794ADB2-6B6E-4A7B-89DD-0F2A5C1DDC4F}"/>
                  </a:ext>
                </a:extLst>
              </p:cNvPr>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07;p28">
                <a:extLst>
                  <a:ext uri="{FF2B5EF4-FFF2-40B4-BE49-F238E27FC236}">
                    <a16:creationId xmlns:a16="http://schemas.microsoft.com/office/drawing/2014/main" id="{E9F6B10F-0FAB-4293-833E-E384A6738032}"/>
                  </a:ext>
                </a:extLst>
              </p:cNvPr>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8;p28">
                <a:extLst>
                  <a:ext uri="{FF2B5EF4-FFF2-40B4-BE49-F238E27FC236}">
                    <a16:creationId xmlns:a16="http://schemas.microsoft.com/office/drawing/2014/main" id="{B0DCFBCC-E5A7-4F1C-901A-87AD1FCC6FA4}"/>
                  </a:ext>
                </a:extLst>
              </p:cNvPr>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09;p28">
                <a:extLst>
                  <a:ext uri="{FF2B5EF4-FFF2-40B4-BE49-F238E27FC236}">
                    <a16:creationId xmlns:a16="http://schemas.microsoft.com/office/drawing/2014/main" id="{AA1488DB-B8AA-4BED-A149-F7F668FE8AA1}"/>
                  </a:ext>
                </a:extLst>
              </p:cNvPr>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0;p28">
                <a:extLst>
                  <a:ext uri="{FF2B5EF4-FFF2-40B4-BE49-F238E27FC236}">
                    <a16:creationId xmlns:a16="http://schemas.microsoft.com/office/drawing/2014/main" id="{78ECEB95-4384-465B-91E4-452B89983BD4}"/>
                  </a:ext>
                </a:extLst>
              </p:cNvPr>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p28">
                <a:extLst>
                  <a:ext uri="{FF2B5EF4-FFF2-40B4-BE49-F238E27FC236}">
                    <a16:creationId xmlns:a16="http://schemas.microsoft.com/office/drawing/2014/main" id="{99F4CC0D-582D-4FDF-A503-351E045CB635}"/>
                  </a:ext>
                </a:extLst>
              </p:cNvPr>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2;p28">
                <a:extLst>
                  <a:ext uri="{FF2B5EF4-FFF2-40B4-BE49-F238E27FC236}">
                    <a16:creationId xmlns:a16="http://schemas.microsoft.com/office/drawing/2014/main" id="{93FE5175-A965-46F0-98F8-E82A0B1B4F18}"/>
                  </a:ext>
                </a:extLst>
              </p:cNvPr>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3;p28">
                <a:extLst>
                  <a:ext uri="{FF2B5EF4-FFF2-40B4-BE49-F238E27FC236}">
                    <a16:creationId xmlns:a16="http://schemas.microsoft.com/office/drawing/2014/main" id="{9E13A085-6F3A-4C7A-BFA7-C5EC2A0C4810}"/>
                  </a:ext>
                </a:extLst>
              </p:cNvPr>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4;p28">
                <a:extLst>
                  <a:ext uri="{FF2B5EF4-FFF2-40B4-BE49-F238E27FC236}">
                    <a16:creationId xmlns:a16="http://schemas.microsoft.com/office/drawing/2014/main" id="{3F8B6DD6-B557-4E81-895D-FC569F94A35A}"/>
                  </a:ext>
                </a:extLst>
              </p:cNvPr>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415;p28">
              <a:extLst>
                <a:ext uri="{FF2B5EF4-FFF2-40B4-BE49-F238E27FC236}">
                  <a16:creationId xmlns:a16="http://schemas.microsoft.com/office/drawing/2014/main" id="{F36033DF-33B9-48C3-BFC5-D3EEC75422EA}"/>
                </a:ext>
              </a:extLst>
            </p:cNvPr>
            <p:cNvGrpSpPr/>
            <p:nvPr/>
          </p:nvGrpSpPr>
          <p:grpSpPr>
            <a:xfrm>
              <a:off x="4192325" y="1565187"/>
              <a:ext cx="301703" cy="366775"/>
              <a:chOff x="4192325" y="1565187"/>
              <a:chExt cx="301703" cy="366775"/>
            </a:xfrm>
          </p:grpSpPr>
          <p:sp>
            <p:nvSpPr>
              <p:cNvPr id="55" name="Google Shape;416;p28">
                <a:extLst>
                  <a:ext uri="{FF2B5EF4-FFF2-40B4-BE49-F238E27FC236}">
                    <a16:creationId xmlns:a16="http://schemas.microsoft.com/office/drawing/2014/main" id="{E8BE76AA-6708-4F2D-8943-65F7CF422CCF}"/>
                  </a:ext>
                </a:extLst>
              </p:cNvPr>
              <p:cNvSpPr/>
              <p:nvPr/>
            </p:nvSpPr>
            <p:spPr>
              <a:xfrm>
                <a:off x="4192325" y="1565187"/>
                <a:ext cx="294127" cy="366775"/>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7;p28">
                <a:extLst>
                  <a:ext uri="{FF2B5EF4-FFF2-40B4-BE49-F238E27FC236}">
                    <a16:creationId xmlns:a16="http://schemas.microsoft.com/office/drawing/2014/main" id="{CD7F7E01-58FA-4829-ACAD-5A8C5C71AB73}"/>
                  </a:ext>
                </a:extLst>
              </p:cNvPr>
              <p:cNvSpPr/>
              <p:nvPr/>
            </p:nvSpPr>
            <p:spPr>
              <a:xfrm>
                <a:off x="4255241" y="1756149"/>
                <a:ext cx="175872" cy="25002"/>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8;p28">
                <a:extLst>
                  <a:ext uri="{FF2B5EF4-FFF2-40B4-BE49-F238E27FC236}">
                    <a16:creationId xmlns:a16="http://schemas.microsoft.com/office/drawing/2014/main" id="{B0B3C0D1-E6D9-4916-8D90-37F53427A2BC}"/>
                  </a:ext>
                </a:extLst>
              </p:cNvPr>
              <p:cNvSpPr/>
              <p:nvPr/>
            </p:nvSpPr>
            <p:spPr>
              <a:xfrm>
                <a:off x="4343163" y="1565187"/>
                <a:ext cx="150865" cy="366775"/>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9;p28">
                <a:extLst>
                  <a:ext uri="{FF2B5EF4-FFF2-40B4-BE49-F238E27FC236}">
                    <a16:creationId xmlns:a16="http://schemas.microsoft.com/office/drawing/2014/main" id="{5F883FB8-2308-4C94-86D6-8D30A896D4AC}"/>
                  </a:ext>
                </a:extLst>
              </p:cNvPr>
              <p:cNvSpPr/>
              <p:nvPr/>
            </p:nvSpPr>
            <p:spPr>
              <a:xfrm>
                <a:off x="4343163" y="1756149"/>
                <a:ext cx="87950" cy="25002"/>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0;p28">
                <a:extLst>
                  <a:ext uri="{FF2B5EF4-FFF2-40B4-BE49-F238E27FC236}">
                    <a16:creationId xmlns:a16="http://schemas.microsoft.com/office/drawing/2014/main" id="{B1274B2C-49B1-4400-B776-DD7F6FA31022}"/>
                  </a:ext>
                </a:extLst>
              </p:cNvPr>
              <p:cNvSpPr/>
              <p:nvPr/>
            </p:nvSpPr>
            <p:spPr>
              <a:xfrm>
                <a:off x="4267730" y="1806346"/>
                <a:ext cx="150893" cy="25249"/>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1;p28">
                <a:extLst>
                  <a:ext uri="{FF2B5EF4-FFF2-40B4-BE49-F238E27FC236}">
                    <a16:creationId xmlns:a16="http://schemas.microsoft.com/office/drawing/2014/main" id="{38FE265C-AD31-409F-B73C-B5CF3C9CB6F0}"/>
                  </a:ext>
                </a:extLst>
              </p:cNvPr>
              <p:cNvSpPr/>
              <p:nvPr/>
            </p:nvSpPr>
            <p:spPr>
              <a:xfrm>
                <a:off x="4343163" y="1806346"/>
                <a:ext cx="75460" cy="25249"/>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2;p28">
                <a:extLst>
                  <a:ext uri="{FF2B5EF4-FFF2-40B4-BE49-F238E27FC236}">
                    <a16:creationId xmlns:a16="http://schemas.microsoft.com/office/drawing/2014/main" id="{77C544D8-123F-4400-B234-038A75E789B1}"/>
                  </a:ext>
                </a:extLst>
              </p:cNvPr>
              <p:cNvSpPr/>
              <p:nvPr/>
            </p:nvSpPr>
            <p:spPr>
              <a:xfrm>
                <a:off x="4280220" y="1856543"/>
                <a:ext cx="125913" cy="25249"/>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3;p28">
                <a:extLst>
                  <a:ext uri="{FF2B5EF4-FFF2-40B4-BE49-F238E27FC236}">
                    <a16:creationId xmlns:a16="http://schemas.microsoft.com/office/drawing/2014/main" id="{64D6737A-7449-44A4-A389-A118B1F5046A}"/>
                  </a:ext>
                </a:extLst>
              </p:cNvPr>
              <p:cNvSpPr/>
              <p:nvPr/>
            </p:nvSpPr>
            <p:spPr>
              <a:xfrm>
                <a:off x="4343163" y="1856543"/>
                <a:ext cx="62970" cy="25249"/>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4;p28">
                <a:extLst>
                  <a:ext uri="{FF2B5EF4-FFF2-40B4-BE49-F238E27FC236}">
                    <a16:creationId xmlns:a16="http://schemas.microsoft.com/office/drawing/2014/main" id="{9CE1E13D-7753-48BD-8A1C-2B52889EDBE0}"/>
                  </a:ext>
                </a:extLst>
              </p:cNvPr>
              <p:cNvSpPr/>
              <p:nvPr/>
            </p:nvSpPr>
            <p:spPr>
              <a:xfrm>
                <a:off x="4292216" y="1628283"/>
                <a:ext cx="102389" cy="83103"/>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5;p28">
                <a:extLst>
                  <a:ext uri="{FF2B5EF4-FFF2-40B4-BE49-F238E27FC236}">
                    <a16:creationId xmlns:a16="http://schemas.microsoft.com/office/drawing/2014/main" id="{BDCF7AF6-5E89-4A76-8CB9-B06C2837F68F}"/>
                  </a:ext>
                </a:extLst>
              </p:cNvPr>
              <p:cNvSpPr/>
              <p:nvPr/>
            </p:nvSpPr>
            <p:spPr>
              <a:xfrm>
                <a:off x="4343163" y="1628283"/>
                <a:ext cx="51194" cy="83103"/>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5675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5"/>
          <p:cNvSpPr txBox="1">
            <a:spLocks noGrp="1"/>
          </p:cNvSpPr>
          <p:nvPr>
            <p:ph type="title"/>
          </p:nvPr>
        </p:nvSpPr>
        <p:spPr>
          <a:xfrm>
            <a:off x="1323776" y="252554"/>
            <a:ext cx="6331200" cy="82032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INDUSTRI JEPANG DI INDONESIA</a:t>
            </a:r>
            <a:endParaRPr dirty="0"/>
          </a:p>
        </p:txBody>
      </p:sp>
      <p:grpSp>
        <p:nvGrpSpPr>
          <p:cNvPr id="634" name="Google Shape;634;p35"/>
          <p:cNvGrpSpPr/>
          <p:nvPr/>
        </p:nvGrpSpPr>
        <p:grpSpPr>
          <a:xfrm>
            <a:off x="1181640" y="1398180"/>
            <a:ext cx="2158501" cy="2559900"/>
            <a:chOff x="5191200" y="1245725"/>
            <a:chExt cx="3232800" cy="3245400"/>
          </a:xfrm>
        </p:grpSpPr>
        <p:sp>
          <p:nvSpPr>
            <p:cNvPr id="635" name="Google Shape;635;p35"/>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35"/>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9" name="Google Shape;639;p35">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640" name="Google Shape;640;p35">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641" name="Google Shape;641;p35">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642" name="Google Shape;642;p35">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643" name="Google Shape;643;p35">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644" name="Google Shape;644;p35">
            <a:hlinkClick r:id="" action="ppaction://noaction"/>
          </p:cNvPr>
          <p:cNvPicPr preferRelativeResize="0"/>
          <p:nvPr/>
        </p:nvPicPr>
        <p:blipFill rotWithShape="1">
          <a:blip r:embed="rId3">
            <a:alphaModFix/>
          </a:blip>
          <a:srcRect t="465" b="475"/>
          <a:stretch/>
        </p:blipFill>
        <p:spPr>
          <a:xfrm>
            <a:off x="3083138" y="1466580"/>
            <a:ext cx="193349" cy="180774"/>
          </a:xfrm>
          <a:prstGeom prst="rect">
            <a:avLst/>
          </a:prstGeom>
          <a:noFill/>
          <a:ln>
            <a:noFill/>
          </a:ln>
        </p:spPr>
      </p:pic>
      <p:sp>
        <p:nvSpPr>
          <p:cNvPr id="645" name="Google Shape;645;p35">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646" name="Google Shape;646;p35">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647" name="Google Shape;647;p35">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648" name="Google Shape;648;p35">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grpSp>
        <p:nvGrpSpPr>
          <p:cNvPr id="21" name="Google Shape;634;p35">
            <a:extLst>
              <a:ext uri="{FF2B5EF4-FFF2-40B4-BE49-F238E27FC236}">
                <a16:creationId xmlns:a16="http://schemas.microsoft.com/office/drawing/2014/main" id="{7D699A56-3858-4228-B186-EF733E64FFFA}"/>
              </a:ext>
            </a:extLst>
          </p:cNvPr>
          <p:cNvGrpSpPr/>
          <p:nvPr/>
        </p:nvGrpSpPr>
        <p:grpSpPr>
          <a:xfrm>
            <a:off x="3674556" y="1383381"/>
            <a:ext cx="2158501" cy="2559900"/>
            <a:chOff x="5191200" y="1245725"/>
            <a:chExt cx="3232800" cy="3245400"/>
          </a:xfrm>
        </p:grpSpPr>
        <p:sp>
          <p:nvSpPr>
            <p:cNvPr id="22" name="Google Shape;635;p35">
              <a:extLst>
                <a:ext uri="{FF2B5EF4-FFF2-40B4-BE49-F238E27FC236}">
                  <a16:creationId xmlns:a16="http://schemas.microsoft.com/office/drawing/2014/main" id="{6B7276D7-E967-4A84-A68D-A715113ABDA1}"/>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6;p35">
              <a:extLst>
                <a:ext uri="{FF2B5EF4-FFF2-40B4-BE49-F238E27FC236}">
                  <a16:creationId xmlns:a16="http://schemas.microsoft.com/office/drawing/2014/main" id="{D4623BF9-BDB6-4886-919F-B0C0BFB8E77D}"/>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637;p35">
              <a:extLst>
                <a:ext uri="{FF2B5EF4-FFF2-40B4-BE49-F238E27FC236}">
                  <a16:creationId xmlns:a16="http://schemas.microsoft.com/office/drawing/2014/main" id="{FF8A51BB-7F00-4470-B14F-76831251D976}"/>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A9D006CD-442B-41FA-A718-5458154FC984}"/>
              </a:ext>
            </a:extLst>
          </p:cNvPr>
          <p:cNvPicPr>
            <a:picLocks noChangeAspect="1"/>
          </p:cNvPicPr>
          <p:nvPr/>
        </p:nvPicPr>
        <p:blipFill>
          <a:blip r:embed="rId12"/>
          <a:stretch>
            <a:fillRect/>
          </a:stretch>
        </p:blipFill>
        <p:spPr>
          <a:xfrm>
            <a:off x="1181268" y="1767844"/>
            <a:ext cx="2147825" cy="2180755"/>
          </a:xfrm>
          <a:prstGeom prst="rect">
            <a:avLst/>
          </a:prstGeom>
        </p:spPr>
      </p:pic>
      <p:sp>
        <p:nvSpPr>
          <p:cNvPr id="31" name="Google Shape;632;p35">
            <a:extLst>
              <a:ext uri="{FF2B5EF4-FFF2-40B4-BE49-F238E27FC236}">
                <a16:creationId xmlns:a16="http://schemas.microsoft.com/office/drawing/2014/main" id="{34199300-D4A5-4800-A1EA-1A007ACF60CB}"/>
              </a:ext>
            </a:extLst>
          </p:cNvPr>
          <p:cNvSpPr txBox="1">
            <a:spLocks/>
          </p:cNvSpPr>
          <p:nvPr/>
        </p:nvSpPr>
        <p:spPr>
          <a:xfrm>
            <a:off x="1454117" y="1175742"/>
            <a:ext cx="1376875" cy="8203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ctr"/>
            <a:r>
              <a:rPr lang="en-ID" sz="1000" dirty="0"/>
              <a:t>INDUSTRI OTOMOTIF</a:t>
            </a:r>
          </a:p>
        </p:txBody>
      </p:sp>
      <p:pic>
        <p:nvPicPr>
          <p:cNvPr id="7" name="Picture 6">
            <a:extLst>
              <a:ext uri="{FF2B5EF4-FFF2-40B4-BE49-F238E27FC236}">
                <a16:creationId xmlns:a16="http://schemas.microsoft.com/office/drawing/2014/main" id="{8542C58F-6CA9-45A9-9407-B068EFC18E58}"/>
              </a:ext>
            </a:extLst>
          </p:cNvPr>
          <p:cNvPicPr>
            <a:picLocks noChangeAspect="1"/>
          </p:cNvPicPr>
          <p:nvPr/>
        </p:nvPicPr>
        <p:blipFill>
          <a:blip r:embed="rId13"/>
          <a:stretch>
            <a:fillRect/>
          </a:stretch>
        </p:blipFill>
        <p:spPr>
          <a:xfrm>
            <a:off x="3688604" y="1755589"/>
            <a:ext cx="2130404" cy="2176421"/>
          </a:xfrm>
          <a:prstGeom prst="rect">
            <a:avLst/>
          </a:prstGeom>
        </p:spPr>
      </p:pic>
      <p:sp>
        <p:nvSpPr>
          <p:cNvPr id="35" name="Google Shape;632;p35">
            <a:extLst>
              <a:ext uri="{FF2B5EF4-FFF2-40B4-BE49-F238E27FC236}">
                <a16:creationId xmlns:a16="http://schemas.microsoft.com/office/drawing/2014/main" id="{16D18332-A1C1-4C89-8DE9-397FF1EDCA8B}"/>
              </a:ext>
            </a:extLst>
          </p:cNvPr>
          <p:cNvSpPr txBox="1">
            <a:spLocks/>
          </p:cNvSpPr>
          <p:nvPr/>
        </p:nvSpPr>
        <p:spPr>
          <a:xfrm>
            <a:off x="3986660" y="1153415"/>
            <a:ext cx="1376875" cy="8203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ctr"/>
            <a:r>
              <a:rPr lang="en-ID" sz="1000" dirty="0"/>
              <a:t>INDUSTRI KIMIA</a:t>
            </a:r>
          </a:p>
        </p:txBody>
      </p:sp>
      <p:grpSp>
        <p:nvGrpSpPr>
          <p:cNvPr id="38" name="Google Shape;634;p35">
            <a:extLst>
              <a:ext uri="{FF2B5EF4-FFF2-40B4-BE49-F238E27FC236}">
                <a16:creationId xmlns:a16="http://schemas.microsoft.com/office/drawing/2014/main" id="{4FB79144-6B96-479E-ACD8-957BF9EFF05D}"/>
              </a:ext>
            </a:extLst>
          </p:cNvPr>
          <p:cNvGrpSpPr/>
          <p:nvPr/>
        </p:nvGrpSpPr>
        <p:grpSpPr>
          <a:xfrm>
            <a:off x="6219621" y="1372110"/>
            <a:ext cx="2158501" cy="2559900"/>
            <a:chOff x="5191200" y="1245725"/>
            <a:chExt cx="3232800" cy="3245400"/>
          </a:xfrm>
        </p:grpSpPr>
        <p:sp>
          <p:nvSpPr>
            <p:cNvPr id="39" name="Google Shape;635;p35">
              <a:extLst>
                <a:ext uri="{FF2B5EF4-FFF2-40B4-BE49-F238E27FC236}">
                  <a16:creationId xmlns:a16="http://schemas.microsoft.com/office/drawing/2014/main" id="{2EE19843-3DC0-4710-8CD5-BFF88BD2E7C4}"/>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6;p35">
              <a:extLst>
                <a:ext uri="{FF2B5EF4-FFF2-40B4-BE49-F238E27FC236}">
                  <a16:creationId xmlns:a16="http://schemas.microsoft.com/office/drawing/2014/main" id="{3A0682B9-BADC-49BF-B3C3-014A7DA70F2D}"/>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p35">
              <a:extLst>
                <a:ext uri="{FF2B5EF4-FFF2-40B4-BE49-F238E27FC236}">
                  <a16:creationId xmlns:a16="http://schemas.microsoft.com/office/drawing/2014/main" id="{B9B8CEBB-9C3E-4EB7-BD89-FBB285F9833E}"/>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a:extLst>
              <a:ext uri="{FF2B5EF4-FFF2-40B4-BE49-F238E27FC236}">
                <a16:creationId xmlns:a16="http://schemas.microsoft.com/office/drawing/2014/main" id="{4D645BEC-889D-4E08-894A-BA6B5588672F}"/>
              </a:ext>
            </a:extLst>
          </p:cNvPr>
          <p:cNvPicPr>
            <a:picLocks noChangeAspect="1"/>
          </p:cNvPicPr>
          <p:nvPr/>
        </p:nvPicPr>
        <p:blipFill>
          <a:blip r:embed="rId14"/>
          <a:stretch>
            <a:fillRect/>
          </a:stretch>
        </p:blipFill>
        <p:spPr>
          <a:xfrm>
            <a:off x="6236057" y="1755589"/>
            <a:ext cx="2125627" cy="2165067"/>
          </a:xfrm>
          <a:prstGeom prst="rect">
            <a:avLst/>
          </a:prstGeom>
        </p:spPr>
      </p:pic>
      <p:sp>
        <p:nvSpPr>
          <p:cNvPr id="44" name="Google Shape;632;p35">
            <a:extLst>
              <a:ext uri="{FF2B5EF4-FFF2-40B4-BE49-F238E27FC236}">
                <a16:creationId xmlns:a16="http://schemas.microsoft.com/office/drawing/2014/main" id="{CEEFCF9E-1A90-4F6E-B5EE-4253951A3E6E}"/>
              </a:ext>
            </a:extLst>
          </p:cNvPr>
          <p:cNvSpPr txBox="1">
            <a:spLocks/>
          </p:cNvSpPr>
          <p:nvPr/>
        </p:nvSpPr>
        <p:spPr>
          <a:xfrm>
            <a:off x="6441907" y="1153415"/>
            <a:ext cx="1577264" cy="8203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ctr"/>
            <a:r>
              <a:rPr lang="en-ID" sz="1000" dirty="0"/>
              <a:t>INDUSTRI ELEKTRONIK</a:t>
            </a:r>
          </a:p>
        </p:txBody>
      </p:sp>
      <p:pic>
        <p:nvPicPr>
          <p:cNvPr id="47" name="Google Shape;644;p35">
            <a:hlinkClick r:id="" action="ppaction://noaction"/>
            <a:extLst>
              <a:ext uri="{FF2B5EF4-FFF2-40B4-BE49-F238E27FC236}">
                <a16:creationId xmlns:a16="http://schemas.microsoft.com/office/drawing/2014/main" id="{F92F9AE4-A19C-4720-9877-1E7AE9E60CD0}"/>
              </a:ext>
            </a:extLst>
          </p:cNvPr>
          <p:cNvPicPr preferRelativeResize="0"/>
          <p:nvPr/>
        </p:nvPicPr>
        <p:blipFill rotWithShape="1">
          <a:blip r:embed="rId3">
            <a:alphaModFix/>
          </a:blip>
          <a:srcRect t="465" b="475"/>
          <a:stretch/>
        </p:blipFill>
        <p:spPr>
          <a:xfrm>
            <a:off x="5573316" y="1473191"/>
            <a:ext cx="193349" cy="180774"/>
          </a:xfrm>
          <a:prstGeom prst="rect">
            <a:avLst/>
          </a:prstGeom>
          <a:noFill/>
          <a:ln>
            <a:noFill/>
          </a:ln>
        </p:spPr>
      </p:pic>
      <p:pic>
        <p:nvPicPr>
          <p:cNvPr id="48" name="Google Shape;644;p35">
            <a:hlinkClick r:id="" action="ppaction://noaction"/>
            <a:extLst>
              <a:ext uri="{FF2B5EF4-FFF2-40B4-BE49-F238E27FC236}">
                <a16:creationId xmlns:a16="http://schemas.microsoft.com/office/drawing/2014/main" id="{38F541EF-A4B9-45EC-9053-45DEB19B3105}"/>
              </a:ext>
            </a:extLst>
          </p:cNvPr>
          <p:cNvPicPr preferRelativeResize="0"/>
          <p:nvPr/>
        </p:nvPicPr>
        <p:blipFill rotWithShape="1">
          <a:blip r:embed="rId3">
            <a:alphaModFix/>
          </a:blip>
          <a:srcRect t="465" b="475"/>
          <a:stretch/>
        </p:blipFill>
        <p:spPr>
          <a:xfrm>
            <a:off x="8104567" y="1473191"/>
            <a:ext cx="193349" cy="180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grpSp>
        <p:nvGrpSpPr>
          <p:cNvPr id="1248" name="Google Shape;1248;p47"/>
          <p:cNvGrpSpPr/>
          <p:nvPr/>
        </p:nvGrpSpPr>
        <p:grpSpPr>
          <a:xfrm>
            <a:off x="2418350" y="3251300"/>
            <a:ext cx="4950300" cy="1725900"/>
            <a:chOff x="2418350" y="3251300"/>
            <a:chExt cx="4950300" cy="1725900"/>
          </a:xfrm>
        </p:grpSpPr>
        <p:sp>
          <p:nvSpPr>
            <p:cNvPr id="1249" name="Google Shape;1249;p47"/>
            <p:cNvSpPr/>
            <p:nvPr/>
          </p:nvSpPr>
          <p:spPr>
            <a:xfrm>
              <a:off x="2418350" y="3708200"/>
              <a:ext cx="4950300" cy="1269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2418350" y="3251300"/>
              <a:ext cx="49503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6880425" y="32513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47"/>
          <p:cNvSpPr txBox="1">
            <a:spLocks noGrp="1"/>
          </p:cNvSpPr>
          <p:nvPr>
            <p:ph type="title"/>
          </p:nvPr>
        </p:nvSpPr>
        <p:spPr>
          <a:xfrm>
            <a:off x="2570850" y="2366563"/>
            <a:ext cx="4661400" cy="76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t>DAMPAK EKSPANSI INDUSTRI JEPANG BAGI INDONESIA</a:t>
            </a:r>
            <a:endParaRPr sz="2800" dirty="0"/>
          </a:p>
        </p:txBody>
      </p:sp>
      <p:sp>
        <p:nvSpPr>
          <p:cNvPr id="1253" name="Google Shape;1253;p47"/>
          <p:cNvSpPr txBox="1">
            <a:spLocks noGrp="1"/>
          </p:cNvSpPr>
          <p:nvPr>
            <p:ph type="subTitle" idx="1"/>
          </p:nvPr>
        </p:nvSpPr>
        <p:spPr>
          <a:xfrm>
            <a:off x="3159975" y="3992000"/>
            <a:ext cx="34830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DAMPAK POSITIF &amp; NEGATIF</a:t>
            </a:r>
            <a:endParaRPr dirty="0"/>
          </a:p>
        </p:txBody>
      </p:sp>
      <p:sp>
        <p:nvSpPr>
          <p:cNvPr id="1254" name="Google Shape;1254;p47"/>
          <p:cNvSpPr txBox="1">
            <a:spLocks noGrp="1"/>
          </p:cNvSpPr>
          <p:nvPr>
            <p:ph type="title" idx="2"/>
          </p:nvPr>
        </p:nvSpPr>
        <p:spPr>
          <a:xfrm>
            <a:off x="4244000" y="1256362"/>
            <a:ext cx="1299000" cy="106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pic>
        <p:nvPicPr>
          <p:cNvPr id="1255" name="Google Shape;1255;p47">
            <a:hlinkClick r:id="" action="ppaction://noaction"/>
          </p:cNvPr>
          <p:cNvPicPr preferRelativeResize="0"/>
          <p:nvPr/>
        </p:nvPicPr>
        <p:blipFill rotWithShape="1">
          <a:blip r:embed="rId3">
            <a:alphaModFix/>
          </a:blip>
          <a:srcRect t="465" b="475"/>
          <a:stretch/>
        </p:blipFill>
        <p:spPr>
          <a:xfrm>
            <a:off x="7533725" y="496125"/>
            <a:ext cx="265550" cy="258850"/>
          </a:xfrm>
          <a:prstGeom prst="rect">
            <a:avLst/>
          </a:prstGeom>
          <a:noFill/>
          <a:ln>
            <a:noFill/>
          </a:ln>
        </p:spPr>
      </p:pic>
      <p:pic>
        <p:nvPicPr>
          <p:cNvPr id="1256" name="Google Shape;1256;p47">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257" name="Google Shape;1257;p47">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258" name="Google Shape;1258;p47">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259" name="Google Shape;1259;p47">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1260" name="Google Shape;1260;p47">
            <a:hlinkClick r:id="" action="ppaction://noaction"/>
          </p:cNvPr>
          <p:cNvPicPr preferRelativeResize="0"/>
          <p:nvPr/>
        </p:nvPicPr>
        <p:blipFill rotWithShape="1">
          <a:blip r:embed="rId3">
            <a:alphaModFix/>
          </a:blip>
          <a:srcRect t="465" b="475"/>
          <a:stretch/>
        </p:blipFill>
        <p:spPr>
          <a:xfrm>
            <a:off x="6991700" y="3350325"/>
            <a:ext cx="265550" cy="258850"/>
          </a:xfrm>
          <a:prstGeom prst="rect">
            <a:avLst/>
          </a:prstGeom>
          <a:noFill/>
          <a:ln>
            <a:noFill/>
          </a:ln>
        </p:spPr>
      </p:pic>
      <p:sp>
        <p:nvSpPr>
          <p:cNvPr id="1261" name="Google Shape;1261;p47">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262" name="Google Shape;1262;p47">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263" name="Google Shape;1263;p47">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264" name="Google Shape;1264;p47">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49"/>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DAMPAK BAGI INDONESIA</a:t>
            </a:r>
            <a:endParaRPr dirty="0"/>
          </a:p>
        </p:txBody>
      </p:sp>
      <p:pic>
        <p:nvPicPr>
          <p:cNvPr id="1312" name="Google Shape;1312;p49">
            <a:hlinkClick r:id="" action="ppaction://noaction"/>
          </p:cNvPr>
          <p:cNvPicPr preferRelativeResize="0"/>
          <p:nvPr/>
        </p:nvPicPr>
        <p:blipFill rotWithShape="1">
          <a:blip r:embed="rId3">
            <a:alphaModFix/>
          </a:blip>
          <a:srcRect t="465" b="475"/>
          <a:stretch/>
        </p:blipFill>
        <p:spPr>
          <a:xfrm>
            <a:off x="8375811" y="550513"/>
            <a:ext cx="265550" cy="258850"/>
          </a:xfrm>
          <a:prstGeom prst="rect">
            <a:avLst/>
          </a:prstGeom>
          <a:noFill/>
          <a:ln>
            <a:noFill/>
          </a:ln>
        </p:spPr>
      </p:pic>
      <p:pic>
        <p:nvPicPr>
          <p:cNvPr id="1313" name="Google Shape;1313;p49">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314" name="Google Shape;1314;p49">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315" name="Google Shape;1315;p49">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316" name="Google Shape;1316;p49">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317" name="Google Shape;1317;p49">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18" name="Google Shape;1318;p49">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19" name="Google Shape;1319;p49">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20" name="Google Shape;1320;p49">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grpSp>
        <p:nvGrpSpPr>
          <p:cNvPr id="16" name="Google Shape;634;p35">
            <a:extLst>
              <a:ext uri="{FF2B5EF4-FFF2-40B4-BE49-F238E27FC236}">
                <a16:creationId xmlns:a16="http://schemas.microsoft.com/office/drawing/2014/main" id="{93B5598A-233D-4621-BD2E-6BA3B0807ADC}"/>
              </a:ext>
            </a:extLst>
          </p:cNvPr>
          <p:cNvGrpSpPr/>
          <p:nvPr/>
        </p:nvGrpSpPr>
        <p:grpSpPr>
          <a:xfrm>
            <a:off x="1280877" y="1259168"/>
            <a:ext cx="3291123" cy="2972589"/>
            <a:chOff x="5191200" y="1245725"/>
            <a:chExt cx="3232800" cy="3245400"/>
          </a:xfrm>
        </p:grpSpPr>
        <p:sp>
          <p:nvSpPr>
            <p:cNvPr id="17" name="Google Shape;635;p35">
              <a:extLst>
                <a:ext uri="{FF2B5EF4-FFF2-40B4-BE49-F238E27FC236}">
                  <a16:creationId xmlns:a16="http://schemas.microsoft.com/office/drawing/2014/main" id="{04B9C364-1B66-4267-AE95-1648F3D72A22}"/>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6;p35">
              <a:extLst>
                <a:ext uri="{FF2B5EF4-FFF2-40B4-BE49-F238E27FC236}">
                  <a16:creationId xmlns:a16="http://schemas.microsoft.com/office/drawing/2014/main" id="{F14E26C4-5241-43AF-8C90-8D951137B8D7}"/>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37;p35">
              <a:extLst>
                <a:ext uri="{FF2B5EF4-FFF2-40B4-BE49-F238E27FC236}">
                  <a16:creationId xmlns:a16="http://schemas.microsoft.com/office/drawing/2014/main" id="{E763D37C-B292-4F6F-B87E-AD8713E354B7}"/>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1" name="Google Shape;1311;p49"/>
          <p:cNvSpPr txBox="1"/>
          <p:nvPr/>
        </p:nvSpPr>
        <p:spPr>
          <a:xfrm flipH="1">
            <a:off x="1197552" y="2006177"/>
            <a:ext cx="3291124" cy="1913400"/>
          </a:xfrm>
          <a:prstGeom prst="rect">
            <a:avLst/>
          </a:prstGeom>
          <a:noFill/>
          <a:ln>
            <a:noFill/>
          </a:ln>
        </p:spPr>
        <p:txBody>
          <a:bodyPr spcFirstLastPara="1" wrap="square" lIns="0" tIns="0" rIns="0" bIns="0" anchor="ctr" anchorCtr="0">
            <a:noAutofit/>
          </a:bodyPr>
          <a:lstStyle/>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Membuka</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lapangan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pekerjaan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bagi</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masyarakat</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khususnya</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penduduk</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sekitar</a:t>
            </a:r>
            <a:r>
              <a:rPr lang="en-ID" sz="1200" dirty="0">
                <a:solidFill>
                  <a:schemeClr val="dk2"/>
                </a:solidFill>
                <a:latin typeface="Tajawal"/>
                <a:ea typeface="Tajawal"/>
                <a:cs typeface="Tajawal"/>
                <a:sym typeface="Tajawal"/>
              </a:rPr>
              <a:t> Kawasan </a:t>
            </a:r>
            <a:r>
              <a:rPr lang="en-ID" sz="1200" dirty="0" err="1">
                <a:solidFill>
                  <a:schemeClr val="dk2"/>
                </a:solidFill>
                <a:latin typeface="Tajawal"/>
                <a:ea typeface="Tajawal"/>
                <a:cs typeface="Tajawal"/>
                <a:sym typeface="Tajawal"/>
              </a:rPr>
              <a:t>Industri</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Mendorong</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pembangunan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infrastruktur</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khususnya</a:t>
            </a:r>
            <a:r>
              <a:rPr lang="en-ID" sz="1200" dirty="0">
                <a:solidFill>
                  <a:schemeClr val="dk2"/>
                </a:solidFill>
                <a:latin typeface="Tajawal"/>
                <a:ea typeface="Tajawal"/>
                <a:cs typeface="Tajawal"/>
                <a:sym typeface="Tajawal"/>
              </a:rPr>
              <a:t> di </a:t>
            </a:r>
            <a:r>
              <a:rPr lang="en-ID" sz="1200" dirty="0" err="1">
                <a:solidFill>
                  <a:schemeClr val="dk2"/>
                </a:solidFill>
                <a:latin typeface="Tajawal"/>
                <a:ea typeface="Tajawal"/>
                <a:cs typeface="Tajawal"/>
                <a:sym typeface="Tajawal"/>
              </a:rPr>
              <a:t>daerah</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sekitar</a:t>
            </a:r>
            <a:r>
              <a:rPr lang="en-ID" sz="1200" dirty="0">
                <a:solidFill>
                  <a:schemeClr val="dk2"/>
                </a:solidFill>
                <a:latin typeface="Tajawal"/>
                <a:ea typeface="Tajawal"/>
                <a:cs typeface="Tajawal"/>
                <a:sym typeface="Tajawal"/>
              </a:rPr>
              <a:t> Kawasan </a:t>
            </a:r>
            <a:r>
              <a:rPr lang="en-ID" sz="1200" dirty="0" err="1">
                <a:solidFill>
                  <a:schemeClr val="dk2"/>
                </a:solidFill>
                <a:latin typeface="Tajawal"/>
                <a:ea typeface="Tajawal"/>
                <a:cs typeface="Tajawal"/>
                <a:sym typeface="Tajawal"/>
              </a:rPr>
              <a:t>Industri</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Mendorong</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peningkatan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kualitas</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tenaga</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kerja</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Meningkatkan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pendapatan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nasional</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Meningkatkan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kesejahteraan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masyarakat</a:t>
            </a:r>
            <a:r>
              <a:rPr lang="en-ID" sz="1200" dirty="0">
                <a:solidFill>
                  <a:schemeClr val="dk2"/>
                </a:solidFill>
                <a:latin typeface="Tajawal"/>
                <a:ea typeface="Tajawal"/>
                <a:cs typeface="Tajawal"/>
                <a:sym typeface="Tajawal"/>
              </a:rPr>
              <a:t>.</a:t>
            </a:r>
          </a:p>
          <a:p>
            <a:pPr marL="127000" lvl="0" algn="l" rtl="0">
              <a:spcBef>
                <a:spcPts val="0"/>
              </a:spcBef>
              <a:spcAft>
                <a:spcPts val="0"/>
              </a:spcAft>
              <a:buClr>
                <a:schemeClr val="dk1"/>
              </a:buClr>
              <a:buSzPts val="1600"/>
            </a:pPr>
            <a:endParaRPr lang="en-ID" sz="1200" dirty="0">
              <a:solidFill>
                <a:schemeClr val="dk2"/>
              </a:solidFill>
              <a:latin typeface="Tajawal"/>
              <a:ea typeface="Tajawal"/>
              <a:cs typeface="Tajawal"/>
              <a:sym typeface="Tajawal"/>
            </a:endParaRPr>
          </a:p>
          <a:p>
            <a:pPr marL="457200" lvl="0" indent="-330200" algn="l" rtl="0">
              <a:spcBef>
                <a:spcPts val="0"/>
              </a:spcBef>
              <a:spcAft>
                <a:spcPts val="0"/>
              </a:spcAft>
              <a:buClr>
                <a:schemeClr val="dk1"/>
              </a:buClr>
              <a:buSzPts val="1600"/>
              <a:buFont typeface="Tajawal"/>
              <a:buChar char="●"/>
            </a:pPr>
            <a:endParaRPr lang="en-ID" sz="1200" dirty="0">
              <a:solidFill>
                <a:schemeClr val="dk2"/>
              </a:solidFill>
              <a:latin typeface="Tajawal"/>
              <a:ea typeface="Tajawal"/>
              <a:cs typeface="Tajawal"/>
              <a:sym typeface="Tajawal"/>
            </a:endParaRPr>
          </a:p>
          <a:p>
            <a:pPr marL="457200" lvl="0" indent="-330200" algn="l" rtl="0">
              <a:spcBef>
                <a:spcPts val="0"/>
              </a:spcBef>
              <a:spcAft>
                <a:spcPts val="0"/>
              </a:spcAft>
              <a:buClr>
                <a:schemeClr val="dk1"/>
              </a:buClr>
              <a:buSzPts val="1600"/>
              <a:buFont typeface="Tajawal"/>
              <a:buChar char="●"/>
            </a:pPr>
            <a:endParaRPr lang="en-ID" sz="1200" dirty="0">
              <a:solidFill>
                <a:schemeClr val="dk2"/>
              </a:solidFill>
              <a:latin typeface="Tajawal"/>
              <a:ea typeface="Tajawal"/>
              <a:cs typeface="Tajawal"/>
              <a:sym typeface="Tajawal"/>
            </a:endParaRPr>
          </a:p>
        </p:txBody>
      </p:sp>
      <p:grpSp>
        <p:nvGrpSpPr>
          <p:cNvPr id="20" name="Google Shape;634;p35">
            <a:extLst>
              <a:ext uri="{FF2B5EF4-FFF2-40B4-BE49-F238E27FC236}">
                <a16:creationId xmlns:a16="http://schemas.microsoft.com/office/drawing/2014/main" id="{D77B8BB9-1662-4E0C-83F6-08ABAAC385BB}"/>
              </a:ext>
            </a:extLst>
          </p:cNvPr>
          <p:cNvGrpSpPr/>
          <p:nvPr/>
        </p:nvGrpSpPr>
        <p:grpSpPr>
          <a:xfrm>
            <a:off x="5084866" y="1252418"/>
            <a:ext cx="3291123" cy="2972589"/>
            <a:chOff x="5191200" y="1245725"/>
            <a:chExt cx="3232800" cy="3245400"/>
          </a:xfrm>
        </p:grpSpPr>
        <p:sp>
          <p:nvSpPr>
            <p:cNvPr id="21" name="Google Shape;635;p35">
              <a:extLst>
                <a:ext uri="{FF2B5EF4-FFF2-40B4-BE49-F238E27FC236}">
                  <a16:creationId xmlns:a16="http://schemas.microsoft.com/office/drawing/2014/main" id="{F68D49BC-9BB4-4576-8D1F-F6951503B7A5}"/>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6;p35">
              <a:extLst>
                <a:ext uri="{FF2B5EF4-FFF2-40B4-BE49-F238E27FC236}">
                  <a16:creationId xmlns:a16="http://schemas.microsoft.com/office/drawing/2014/main" id="{AC98E20C-9069-4D28-A979-6A2E78DAAB08}"/>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637;p35">
              <a:extLst>
                <a:ext uri="{FF2B5EF4-FFF2-40B4-BE49-F238E27FC236}">
                  <a16:creationId xmlns:a16="http://schemas.microsoft.com/office/drawing/2014/main" id="{E1F055CB-0618-4339-B8EE-844B36A871C5}"/>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307;p49">
            <a:extLst>
              <a:ext uri="{FF2B5EF4-FFF2-40B4-BE49-F238E27FC236}">
                <a16:creationId xmlns:a16="http://schemas.microsoft.com/office/drawing/2014/main" id="{CA920D24-4AEE-4430-A7FB-27F20CF9F7A7}"/>
              </a:ext>
            </a:extLst>
          </p:cNvPr>
          <p:cNvSpPr txBox="1">
            <a:spLocks/>
          </p:cNvSpPr>
          <p:nvPr/>
        </p:nvSpPr>
        <p:spPr>
          <a:xfrm>
            <a:off x="2039207" y="1196169"/>
            <a:ext cx="1774462"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ID" dirty="0"/>
              <a:t>POSITIF</a:t>
            </a:r>
          </a:p>
        </p:txBody>
      </p:sp>
      <p:sp>
        <p:nvSpPr>
          <p:cNvPr id="28" name="Google Shape;1307;p49">
            <a:extLst>
              <a:ext uri="{FF2B5EF4-FFF2-40B4-BE49-F238E27FC236}">
                <a16:creationId xmlns:a16="http://schemas.microsoft.com/office/drawing/2014/main" id="{667D522F-8833-48DC-AB68-083336F0B1C3}"/>
              </a:ext>
            </a:extLst>
          </p:cNvPr>
          <p:cNvSpPr txBox="1">
            <a:spLocks/>
          </p:cNvSpPr>
          <p:nvPr/>
        </p:nvSpPr>
        <p:spPr>
          <a:xfrm>
            <a:off x="5861492" y="1182064"/>
            <a:ext cx="1774462"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leway Thin"/>
              <a:buNone/>
              <a:defRPr sz="30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ID" dirty="0"/>
              <a:t>NEGATIF</a:t>
            </a:r>
          </a:p>
        </p:txBody>
      </p:sp>
      <p:pic>
        <p:nvPicPr>
          <p:cNvPr id="32" name="Google Shape;1312;p49">
            <a:hlinkClick r:id="" action="ppaction://noaction"/>
            <a:extLst>
              <a:ext uri="{FF2B5EF4-FFF2-40B4-BE49-F238E27FC236}">
                <a16:creationId xmlns:a16="http://schemas.microsoft.com/office/drawing/2014/main" id="{255EBFAE-6CBC-409B-9C90-3D4E8D8EA28B}"/>
              </a:ext>
            </a:extLst>
          </p:cNvPr>
          <p:cNvPicPr preferRelativeResize="0"/>
          <p:nvPr/>
        </p:nvPicPr>
        <p:blipFill rotWithShape="1">
          <a:blip r:embed="rId3">
            <a:alphaModFix/>
          </a:blip>
          <a:srcRect t="465" b="475"/>
          <a:stretch/>
        </p:blipFill>
        <p:spPr>
          <a:xfrm>
            <a:off x="4190594" y="1328834"/>
            <a:ext cx="265550" cy="258850"/>
          </a:xfrm>
          <a:prstGeom prst="rect">
            <a:avLst/>
          </a:prstGeom>
          <a:noFill/>
          <a:ln>
            <a:noFill/>
          </a:ln>
        </p:spPr>
      </p:pic>
      <p:pic>
        <p:nvPicPr>
          <p:cNvPr id="33" name="Google Shape;1312;p49">
            <a:hlinkClick r:id="" action="ppaction://noaction"/>
            <a:extLst>
              <a:ext uri="{FF2B5EF4-FFF2-40B4-BE49-F238E27FC236}">
                <a16:creationId xmlns:a16="http://schemas.microsoft.com/office/drawing/2014/main" id="{EDC3078A-5F2E-45E0-8F68-203D3546853E}"/>
              </a:ext>
            </a:extLst>
          </p:cNvPr>
          <p:cNvPicPr preferRelativeResize="0"/>
          <p:nvPr/>
        </p:nvPicPr>
        <p:blipFill rotWithShape="1">
          <a:blip r:embed="rId3">
            <a:alphaModFix/>
          </a:blip>
          <a:srcRect t="465" b="475"/>
          <a:stretch/>
        </p:blipFill>
        <p:spPr>
          <a:xfrm>
            <a:off x="7994583" y="1319959"/>
            <a:ext cx="265550" cy="258850"/>
          </a:xfrm>
          <a:prstGeom prst="rect">
            <a:avLst/>
          </a:prstGeom>
          <a:noFill/>
          <a:ln>
            <a:noFill/>
          </a:ln>
        </p:spPr>
      </p:pic>
      <p:sp>
        <p:nvSpPr>
          <p:cNvPr id="35" name="Google Shape;1311;p49">
            <a:extLst>
              <a:ext uri="{FF2B5EF4-FFF2-40B4-BE49-F238E27FC236}">
                <a16:creationId xmlns:a16="http://schemas.microsoft.com/office/drawing/2014/main" id="{BD5260A7-7047-481F-8500-2541A3A73570}"/>
              </a:ext>
            </a:extLst>
          </p:cNvPr>
          <p:cNvSpPr txBox="1"/>
          <p:nvPr/>
        </p:nvSpPr>
        <p:spPr>
          <a:xfrm flipH="1">
            <a:off x="4980277" y="1949649"/>
            <a:ext cx="3280054" cy="1913400"/>
          </a:xfrm>
          <a:prstGeom prst="rect">
            <a:avLst/>
          </a:prstGeom>
          <a:noFill/>
          <a:ln>
            <a:noFill/>
          </a:ln>
        </p:spPr>
        <p:txBody>
          <a:bodyPr spcFirstLastPara="1" wrap="square" lIns="0" tIns="0" rIns="0" bIns="0" anchor="ctr" anchorCtr="0">
            <a:noAutofit/>
          </a:bodyPr>
          <a:lstStyle/>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Merebaknya</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urbanisasi</a:t>
            </a:r>
            <a:r>
              <a:rPr lang="en-ID" sz="1200" dirty="0">
                <a:solidFill>
                  <a:schemeClr val="dk2"/>
                </a:solidFill>
                <a:latin typeface="Tajawal"/>
                <a:ea typeface="Tajawal"/>
                <a:cs typeface="Tajawal"/>
                <a:sym typeface="Tajawal"/>
              </a:rPr>
              <a:t> yang </a:t>
            </a:r>
            <a:r>
              <a:rPr lang="en-ID" sz="1200" dirty="0" err="1">
                <a:solidFill>
                  <a:schemeClr val="dk2"/>
                </a:solidFill>
                <a:latin typeface="Tajawal"/>
                <a:ea typeface="Tajawal"/>
                <a:cs typeface="Tajawal"/>
                <a:sym typeface="Tajawal"/>
              </a:rPr>
              <a:t>meningkatkan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kepadatan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penduduk</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disekitar</a:t>
            </a:r>
            <a:r>
              <a:rPr lang="en-ID" sz="1200" dirty="0">
                <a:solidFill>
                  <a:schemeClr val="dk2"/>
                </a:solidFill>
                <a:latin typeface="Tajawal"/>
                <a:ea typeface="Tajawal"/>
                <a:cs typeface="Tajawal"/>
                <a:sym typeface="Tajawal"/>
              </a:rPr>
              <a:t> Kawasan </a:t>
            </a:r>
            <a:r>
              <a:rPr lang="en-ID" sz="1200" dirty="0" err="1">
                <a:solidFill>
                  <a:schemeClr val="dk2"/>
                </a:solidFill>
                <a:latin typeface="Tajawal"/>
                <a:ea typeface="Tajawal"/>
                <a:cs typeface="Tajawal"/>
                <a:sym typeface="Tajawal"/>
              </a:rPr>
              <a:t>Industri</a:t>
            </a:r>
            <a:r>
              <a:rPr lang="en-ID" sz="1200" dirty="0">
                <a:solidFill>
                  <a:schemeClr val="dk2"/>
                </a:solidFill>
                <a:latin typeface="Tajawal"/>
                <a:ea typeface="Tajawal"/>
                <a:cs typeface="Tajawal"/>
                <a:sym typeface="Tajawal"/>
              </a:rPr>
              <a:t>. (ex: </a:t>
            </a:r>
            <a:r>
              <a:rPr lang="en-ID" sz="1200" dirty="0" err="1">
                <a:solidFill>
                  <a:schemeClr val="dk2"/>
                </a:solidFill>
                <a:latin typeface="Tajawal"/>
                <a:ea typeface="Tajawal"/>
                <a:cs typeface="Tajawal"/>
                <a:sym typeface="Tajawal"/>
              </a:rPr>
              <a:t>Jabodetabek</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Meningkatkan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kesenjangan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pendapatan</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Berkurangnya</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lahan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pertanian</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Menurunnya</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kualitas</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udara</a:t>
            </a:r>
            <a:r>
              <a:rPr lang="en-ID" sz="1200" dirty="0">
                <a:solidFill>
                  <a:schemeClr val="dk2"/>
                </a:solidFill>
                <a:latin typeface="Tajawal"/>
                <a:ea typeface="Tajawal"/>
                <a:cs typeface="Tajawal"/>
                <a:sym typeface="Tajawal"/>
              </a:rPr>
              <a:t>, air, </a:t>
            </a:r>
            <a:r>
              <a:rPr lang="en-ID" sz="1200" dirty="0" err="1">
                <a:solidFill>
                  <a:schemeClr val="dk2"/>
                </a:solidFill>
                <a:latin typeface="Tajawal"/>
                <a:ea typeface="Tajawal"/>
                <a:cs typeface="Tajawal"/>
                <a:sym typeface="Tajawal"/>
              </a:rPr>
              <a:t>tanah</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akibat</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polusi</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industri</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r>
              <a:rPr lang="en-ID" sz="1200" dirty="0" err="1">
                <a:solidFill>
                  <a:schemeClr val="dk2"/>
                </a:solidFill>
                <a:latin typeface="Tajawal"/>
                <a:ea typeface="Tajawal"/>
                <a:cs typeface="Tajawal"/>
                <a:sym typeface="Tajawal"/>
              </a:rPr>
              <a:t>Kerusakan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infrastruktur</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seperti</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jalan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raya</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akibat</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dari</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aktivitas</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perindustrian</a:t>
            </a:r>
            <a:r>
              <a:rPr lang="en-ID" sz="1200" dirty="0">
                <a:solidFill>
                  <a:schemeClr val="dk2"/>
                </a:solidFill>
                <a:latin typeface="Tajawal"/>
                <a:ea typeface="Tajawal"/>
                <a:cs typeface="Tajawal"/>
                <a:sym typeface="Tajawal"/>
              </a:rPr>
              <a:t> yang </a:t>
            </a:r>
            <a:r>
              <a:rPr lang="en-ID" sz="1200" dirty="0" err="1">
                <a:solidFill>
                  <a:schemeClr val="dk2"/>
                </a:solidFill>
                <a:latin typeface="Tajawal"/>
                <a:ea typeface="Tajawal"/>
                <a:cs typeface="Tajawal"/>
                <a:sym typeface="Tajawal"/>
              </a:rPr>
              <a:t>melibatkan</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alat-alat</a:t>
            </a:r>
            <a:r>
              <a:rPr lang="en-ID" sz="1200" dirty="0">
                <a:solidFill>
                  <a:schemeClr val="dk2"/>
                </a:solidFill>
                <a:latin typeface="Tajawal"/>
                <a:ea typeface="Tajawal"/>
                <a:cs typeface="Tajawal"/>
                <a:sym typeface="Tajawal"/>
              </a:rPr>
              <a:t> </a:t>
            </a:r>
            <a:r>
              <a:rPr lang="en-ID" sz="1200" dirty="0" err="1">
                <a:solidFill>
                  <a:schemeClr val="dk2"/>
                </a:solidFill>
                <a:latin typeface="Tajawal"/>
                <a:ea typeface="Tajawal"/>
                <a:cs typeface="Tajawal"/>
                <a:sym typeface="Tajawal"/>
              </a:rPr>
              <a:t>berat</a:t>
            </a:r>
            <a:r>
              <a:rPr lang="en-ID" sz="1200" dirty="0">
                <a:solidFill>
                  <a:schemeClr val="dk2"/>
                </a:solidFill>
                <a:latin typeface="Tajawal"/>
                <a:ea typeface="Tajawal"/>
                <a:cs typeface="Tajawal"/>
                <a:sym typeface="Tajawal"/>
              </a:rPr>
              <a:t>.</a:t>
            </a:r>
          </a:p>
          <a:p>
            <a:pPr marL="457200" lvl="0" indent="-330200" algn="l" rtl="0">
              <a:spcBef>
                <a:spcPts val="0"/>
              </a:spcBef>
              <a:spcAft>
                <a:spcPts val="0"/>
              </a:spcAft>
              <a:buClr>
                <a:schemeClr val="dk1"/>
              </a:buClr>
              <a:buSzPts val="1600"/>
              <a:buFont typeface="Tajawal"/>
              <a:buChar char="●"/>
            </a:pPr>
            <a:endParaRPr lang="en-ID" sz="1200" dirty="0">
              <a:solidFill>
                <a:schemeClr val="dk2"/>
              </a:solidFill>
              <a:latin typeface="Tajawal"/>
              <a:ea typeface="Tajawal"/>
              <a:cs typeface="Tajawal"/>
              <a:sym typeface="Tajawal"/>
            </a:endParaRPr>
          </a:p>
          <a:p>
            <a:pPr marL="457200" lvl="0" indent="-330200" algn="l" rtl="0">
              <a:spcBef>
                <a:spcPts val="0"/>
              </a:spcBef>
              <a:spcAft>
                <a:spcPts val="0"/>
              </a:spcAft>
              <a:buClr>
                <a:schemeClr val="dk1"/>
              </a:buClr>
              <a:buSzPts val="1600"/>
              <a:buFont typeface="Tajawal"/>
              <a:buChar char="●"/>
            </a:pPr>
            <a:endParaRPr lang="en-ID" sz="1200" dirty="0">
              <a:solidFill>
                <a:schemeClr val="dk2"/>
              </a:solidFill>
              <a:latin typeface="Tajawal"/>
              <a:ea typeface="Tajawal"/>
              <a:cs typeface="Tajawal"/>
              <a:sym typeface="Tajaw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53"/>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CONTOH KASUS:</a:t>
            </a:r>
            <a:endParaRPr dirty="0"/>
          </a:p>
        </p:txBody>
      </p:sp>
      <p:pic>
        <p:nvPicPr>
          <p:cNvPr id="1400" name="Google Shape;1400;p53">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401" name="Google Shape;1401;p53">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402" name="Google Shape;1402;p53">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403" name="Google Shape;1403;p53">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404" name="Google Shape;1404;p53">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grpSp>
        <p:nvGrpSpPr>
          <p:cNvPr id="1405" name="Google Shape;1405;p53"/>
          <p:cNvGrpSpPr/>
          <p:nvPr/>
        </p:nvGrpSpPr>
        <p:grpSpPr>
          <a:xfrm>
            <a:off x="1123235" y="1189919"/>
            <a:ext cx="3232800" cy="3245400"/>
            <a:chOff x="5191200" y="1245725"/>
            <a:chExt cx="3232800" cy="3245400"/>
          </a:xfrm>
        </p:grpSpPr>
        <p:sp>
          <p:nvSpPr>
            <p:cNvPr id="1406" name="Google Shape;1406;p53"/>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1" name="Google Shape;1411;p53"/>
          <p:cNvSpPr txBox="1"/>
          <p:nvPr/>
        </p:nvSpPr>
        <p:spPr>
          <a:xfrm>
            <a:off x="4439225" y="451324"/>
            <a:ext cx="4140125" cy="45690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600" dirty="0">
                <a:solidFill>
                  <a:schemeClr val="dk1"/>
                </a:solidFill>
                <a:latin typeface="Raleway Thin"/>
                <a:ea typeface="Raleway Thin"/>
                <a:cs typeface="Raleway Thin"/>
                <a:sym typeface="Raleway Thin"/>
              </a:rPr>
              <a:t>PENYEMPITAN LAHAN PERTANIAN KAWASAN INDUSTRI KARAWANG</a:t>
            </a:r>
            <a:endParaRPr sz="1600" dirty="0">
              <a:solidFill>
                <a:schemeClr val="dk1"/>
              </a:solidFill>
              <a:latin typeface="Raleway Thin"/>
              <a:ea typeface="Raleway Thin"/>
              <a:cs typeface="Raleway Thin"/>
              <a:sym typeface="Raleway Thin"/>
            </a:endParaRPr>
          </a:p>
        </p:txBody>
      </p:sp>
      <p:sp>
        <p:nvSpPr>
          <p:cNvPr id="1412" name="Google Shape;1412;p53"/>
          <p:cNvSpPr txBox="1"/>
          <p:nvPr/>
        </p:nvSpPr>
        <p:spPr>
          <a:xfrm>
            <a:off x="4439224" y="2272652"/>
            <a:ext cx="4353901" cy="108864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dirty="0">
                <a:solidFill>
                  <a:schemeClr val="dk2"/>
                </a:solidFill>
                <a:latin typeface="Tajawal"/>
                <a:ea typeface="Tajawal"/>
                <a:cs typeface="Tajawal"/>
                <a:sym typeface="Tajawal"/>
              </a:rPr>
              <a:t>Sejak periode kolonialisme hingga tahun 1980-an, secara nasional Karawang dikenal sebagai Kota Lumbung Padi. Hal tersebut dikarenakan Karawang memiliki lahan pertanian yang luas dan mayoritas masyarakat bermata pencaharian sebagai petani.</a:t>
            </a:r>
          </a:p>
          <a:p>
            <a:pPr marL="0" lvl="0" indent="0" algn="l" rtl="0">
              <a:spcBef>
                <a:spcPts val="0"/>
              </a:spcBef>
              <a:spcAft>
                <a:spcPts val="0"/>
              </a:spcAft>
              <a:buNone/>
            </a:pPr>
            <a:endParaRPr lang="en" sz="1100" dirty="0">
              <a:solidFill>
                <a:schemeClr val="dk2"/>
              </a:solidFill>
              <a:latin typeface="Tajawal"/>
              <a:ea typeface="Tajawal"/>
              <a:cs typeface="Tajawal"/>
              <a:sym typeface="Tajawal"/>
            </a:endParaRPr>
          </a:p>
          <a:p>
            <a:pPr marL="0" lvl="0" indent="0" algn="l" rtl="0">
              <a:spcBef>
                <a:spcPts val="0"/>
              </a:spcBef>
              <a:spcAft>
                <a:spcPts val="0"/>
              </a:spcAft>
              <a:buNone/>
            </a:pPr>
            <a:r>
              <a:rPr lang="en" sz="1100" dirty="0">
                <a:solidFill>
                  <a:schemeClr val="dk2"/>
                </a:solidFill>
                <a:latin typeface="Tajawal"/>
                <a:ea typeface="Tajawal"/>
                <a:cs typeface="Tajawal"/>
                <a:sym typeface="Tajawal"/>
              </a:rPr>
              <a:t>Namun, dalam rangka mendorong program Pengembangan Kawasan Industri di Indonesia, Karawang pun dibangun menjadi Kawasan Industri terbesar di Indonesia menggeser sektor pertanian yang telah ada sebelumnya.</a:t>
            </a:r>
          </a:p>
          <a:p>
            <a:pPr marL="0" lvl="0" indent="0" algn="l" rtl="0">
              <a:spcBef>
                <a:spcPts val="0"/>
              </a:spcBef>
              <a:spcAft>
                <a:spcPts val="0"/>
              </a:spcAft>
              <a:buNone/>
            </a:pPr>
            <a:endParaRPr lang="en" sz="1100" dirty="0">
              <a:solidFill>
                <a:schemeClr val="dk2"/>
              </a:solidFill>
              <a:latin typeface="Tajawal"/>
              <a:ea typeface="Tajawal"/>
              <a:cs typeface="Tajawal"/>
              <a:sym typeface="Tajawal"/>
            </a:endParaRPr>
          </a:p>
          <a:p>
            <a:r>
              <a:rPr lang="en-ID" sz="1100" dirty="0" err="1">
                <a:solidFill>
                  <a:schemeClr val="dk2"/>
                </a:solidFill>
                <a:latin typeface="Tajawal"/>
                <a:ea typeface="Tajawal"/>
                <a:cs typeface="Tajawal"/>
                <a:sym typeface="Tajawal"/>
              </a:rPr>
              <a:t>Ekspansi</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perindustrian</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Jepang</a:t>
            </a:r>
            <a:r>
              <a:rPr lang="en-ID" sz="1100" dirty="0">
                <a:solidFill>
                  <a:schemeClr val="dk2"/>
                </a:solidFill>
                <a:latin typeface="Tajawal"/>
                <a:ea typeface="Tajawal"/>
                <a:cs typeface="Tajawal"/>
                <a:sym typeface="Tajawal"/>
              </a:rPr>
              <a:t> pun </a:t>
            </a:r>
            <a:r>
              <a:rPr lang="en-ID" sz="1100" dirty="0" err="1">
                <a:solidFill>
                  <a:schemeClr val="dk2"/>
                </a:solidFill>
                <a:latin typeface="Tajawal"/>
                <a:ea typeface="Tajawal"/>
                <a:cs typeface="Tajawal"/>
                <a:sym typeface="Tajawal"/>
              </a:rPr>
              <a:t>mengambil</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andil</a:t>
            </a:r>
            <a:r>
              <a:rPr lang="en-ID" sz="1100" dirty="0">
                <a:solidFill>
                  <a:schemeClr val="dk2"/>
                </a:solidFill>
                <a:latin typeface="Tajawal"/>
                <a:ea typeface="Tajawal"/>
                <a:cs typeface="Tajawal"/>
                <a:sym typeface="Tajawal"/>
              </a:rPr>
              <a:t> yang </a:t>
            </a:r>
            <a:r>
              <a:rPr lang="en-ID" sz="1100" dirty="0" err="1">
                <a:solidFill>
                  <a:schemeClr val="dk2"/>
                </a:solidFill>
                <a:latin typeface="Tajawal"/>
                <a:ea typeface="Tajawal"/>
                <a:cs typeface="Tajawal"/>
                <a:sym typeface="Tajawal"/>
              </a:rPr>
              <a:t>besar</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dalam</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peralihan</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industri</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ini</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karena</a:t>
            </a:r>
            <a:r>
              <a:rPr lang="en-ID" sz="1100" dirty="0">
                <a:solidFill>
                  <a:schemeClr val="dk2"/>
                </a:solidFill>
                <a:latin typeface="Tajawal"/>
                <a:ea typeface="Tajawal"/>
                <a:cs typeface="Tajawal"/>
                <a:sym typeface="Tajawal"/>
              </a:rPr>
              <a:t> 95% </a:t>
            </a:r>
            <a:r>
              <a:rPr lang="en-ID" sz="1100" dirty="0" err="1">
                <a:solidFill>
                  <a:schemeClr val="dk2"/>
                </a:solidFill>
                <a:latin typeface="Tajawal"/>
                <a:ea typeface="Tajawal"/>
                <a:cs typeface="Tajawal"/>
                <a:sym typeface="Tajawal"/>
              </a:rPr>
              <a:t>dari</a:t>
            </a:r>
            <a:r>
              <a:rPr lang="en-ID" sz="1100" dirty="0">
                <a:solidFill>
                  <a:schemeClr val="dk2"/>
                </a:solidFill>
                <a:latin typeface="Tajawal"/>
                <a:ea typeface="Tajawal"/>
                <a:cs typeface="Tajawal"/>
                <a:sym typeface="Tajawal"/>
              </a:rPr>
              <a:t> investor yang </a:t>
            </a:r>
            <a:r>
              <a:rPr lang="en-ID" sz="1100" dirty="0" err="1">
                <a:solidFill>
                  <a:schemeClr val="dk2"/>
                </a:solidFill>
                <a:latin typeface="Tajawal"/>
                <a:ea typeface="Tajawal"/>
                <a:cs typeface="Tajawal"/>
                <a:sym typeface="Tajawal"/>
              </a:rPr>
              <a:t>menanamkan</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modalnya</a:t>
            </a:r>
            <a:r>
              <a:rPr lang="en-ID" sz="1100" dirty="0">
                <a:solidFill>
                  <a:schemeClr val="dk2"/>
                </a:solidFill>
                <a:latin typeface="Tajawal"/>
                <a:ea typeface="Tajawal"/>
                <a:cs typeface="Tajawal"/>
                <a:sym typeface="Tajawal"/>
              </a:rPr>
              <a:t> di Kawasan </a:t>
            </a:r>
            <a:r>
              <a:rPr lang="en-ID" sz="1100" dirty="0" err="1">
                <a:solidFill>
                  <a:schemeClr val="dk2"/>
                </a:solidFill>
                <a:latin typeface="Tajawal"/>
                <a:ea typeface="Tajawal"/>
                <a:cs typeface="Tajawal"/>
                <a:sym typeface="Tajawal"/>
              </a:rPr>
              <a:t>Industri</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Karawang</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datang</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dari</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perusahaan</a:t>
            </a:r>
            <a:r>
              <a:rPr lang="en-ID" sz="1100" dirty="0">
                <a:solidFill>
                  <a:schemeClr val="dk2"/>
                </a:solidFill>
                <a:latin typeface="Tajawal"/>
                <a:ea typeface="Tajawal"/>
                <a:cs typeface="Tajawal"/>
                <a:sym typeface="Tajawal"/>
              </a:rPr>
              <a:t> </a:t>
            </a:r>
            <a:r>
              <a:rPr lang="en-ID" sz="1100" dirty="0" err="1">
                <a:solidFill>
                  <a:schemeClr val="dk2"/>
                </a:solidFill>
                <a:latin typeface="Tajawal"/>
                <a:ea typeface="Tajawal"/>
                <a:cs typeface="Tajawal"/>
                <a:sym typeface="Tajawal"/>
              </a:rPr>
              <a:t>Jepang</a:t>
            </a:r>
            <a:r>
              <a:rPr lang="en-ID" sz="1100" dirty="0">
                <a:solidFill>
                  <a:schemeClr val="dk2"/>
                </a:solidFill>
                <a:latin typeface="Tajawal"/>
                <a:ea typeface="Tajawal"/>
                <a:cs typeface="Tajawal"/>
                <a:sym typeface="Tajawal"/>
              </a:rPr>
              <a:t>.</a:t>
            </a:r>
            <a:endParaRPr lang="en" sz="1100" dirty="0">
              <a:solidFill>
                <a:schemeClr val="dk2"/>
              </a:solidFill>
              <a:latin typeface="Tajawal"/>
              <a:ea typeface="Tajawal"/>
              <a:cs typeface="Tajawal"/>
              <a:sym typeface="Tajawal"/>
            </a:endParaRPr>
          </a:p>
          <a:p>
            <a:pPr marL="0" lvl="0" indent="0" algn="l" rtl="0">
              <a:spcBef>
                <a:spcPts val="0"/>
              </a:spcBef>
              <a:spcAft>
                <a:spcPts val="0"/>
              </a:spcAft>
              <a:buNone/>
            </a:pPr>
            <a:endParaRPr lang="en" sz="1100" dirty="0">
              <a:solidFill>
                <a:schemeClr val="dk2"/>
              </a:solidFill>
              <a:latin typeface="Tajawal"/>
              <a:ea typeface="Tajawal"/>
              <a:cs typeface="Tajawal"/>
              <a:sym typeface="Tajawal"/>
            </a:endParaRPr>
          </a:p>
          <a:p>
            <a:pPr marL="0" lvl="0" indent="0" algn="l" rtl="0">
              <a:spcBef>
                <a:spcPts val="0"/>
              </a:spcBef>
              <a:spcAft>
                <a:spcPts val="0"/>
              </a:spcAft>
              <a:buNone/>
            </a:pPr>
            <a:r>
              <a:rPr lang="en" sz="1100" dirty="0">
                <a:solidFill>
                  <a:schemeClr val="dk2"/>
                </a:solidFill>
                <a:latin typeface="Tajawal"/>
                <a:ea typeface="Tajawal"/>
                <a:cs typeface="Tajawal"/>
                <a:sym typeface="Tajawal"/>
              </a:rPr>
              <a:t>Lahan pertanian yang sebelumnya mencakup 12,7 juta hektare sawah di tahun 1981 pun berkurang drastis ke angka 2,4 juta hektare saja di tahun 2000. Menurut mantan Wakil Menkeu Bambang Brojonegoro, situasi tersebut sangat dilematis. Karena kepentingan pemerintah untuk mendorong pengembangan industri, sektor pertanian pun harus tergeser. Pergeseran inilah yang dinilai dapat melemahkan ketahanan pangan nasional.</a:t>
            </a:r>
          </a:p>
          <a:p>
            <a:pPr marL="0" lvl="0" indent="0" algn="l" rtl="0">
              <a:spcBef>
                <a:spcPts val="0"/>
              </a:spcBef>
              <a:spcAft>
                <a:spcPts val="0"/>
              </a:spcAft>
              <a:buNone/>
            </a:pPr>
            <a:endParaRPr lang="en" sz="1100" dirty="0">
              <a:solidFill>
                <a:schemeClr val="dk2"/>
              </a:solidFill>
              <a:latin typeface="Tajawal"/>
              <a:ea typeface="Tajawal"/>
              <a:cs typeface="Tajawal"/>
              <a:sym typeface="Tajawal"/>
            </a:endParaRPr>
          </a:p>
        </p:txBody>
      </p:sp>
      <p:sp>
        <p:nvSpPr>
          <p:cNvPr id="1415" name="Google Shape;1415;p53">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416" name="Google Shape;1416;p53">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417" name="Google Shape;1417;p53">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418" name="Google Shape;1418;p53">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3" name="Picture 2">
            <a:extLst>
              <a:ext uri="{FF2B5EF4-FFF2-40B4-BE49-F238E27FC236}">
                <a16:creationId xmlns:a16="http://schemas.microsoft.com/office/drawing/2014/main" id="{9AE812C6-A546-4242-921D-8AF6D0E05EC9}"/>
              </a:ext>
            </a:extLst>
          </p:cNvPr>
          <p:cNvPicPr>
            <a:picLocks noChangeAspect="1"/>
          </p:cNvPicPr>
          <p:nvPr/>
        </p:nvPicPr>
        <p:blipFill>
          <a:blip r:embed="rId12"/>
          <a:stretch>
            <a:fillRect/>
          </a:stretch>
        </p:blipFill>
        <p:spPr>
          <a:xfrm>
            <a:off x="1145644" y="1646819"/>
            <a:ext cx="3187981" cy="2788501"/>
          </a:xfrm>
          <a:prstGeom prst="rect">
            <a:avLst/>
          </a:prstGeom>
        </p:spPr>
      </p:pic>
      <p:pic>
        <p:nvPicPr>
          <p:cNvPr id="25" name="Google Shape;495;p31">
            <a:hlinkClick r:id="" action="ppaction://noaction"/>
            <a:extLst>
              <a:ext uri="{FF2B5EF4-FFF2-40B4-BE49-F238E27FC236}">
                <a16:creationId xmlns:a16="http://schemas.microsoft.com/office/drawing/2014/main" id="{DB394482-0FF0-4539-8E51-944904DDE97D}"/>
              </a:ext>
            </a:extLst>
          </p:cNvPr>
          <p:cNvPicPr preferRelativeResize="0"/>
          <p:nvPr/>
        </p:nvPicPr>
        <p:blipFill rotWithShape="1">
          <a:blip r:embed="rId3">
            <a:alphaModFix/>
          </a:blip>
          <a:srcRect t="465" b="475"/>
          <a:stretch/>
        </p:blipFill>
        <p:spPr>
          <a:xfrm>
            <a:off x="3979035" y="1276072"/>
            <a:ext cx="265550" cy="258850"/>
          </a:xfrm>
          <a:prstGeom prst="rect">
            <a:avLst/>
          </a:prstGeom>
          <a:noFill/>
          <a:ln>
            <a:noFill/>
          </a:ln>
        </p:spPr>
      </p:pic>
      <p:sp>
        <p:nvSpPr>
          <p:cNvPr id="26" name="Google Shape;1411;p53">
            <a:extLst>
              <a:ext uri="{FF2B5EF4-FFF2-40B4-BE49-F238E27FC236}">
                <a16:creationId xmlns:a16="http://schemas.microsoft.com/office/drawing/2014/main" id="{E8F90399-5925-4C1A-A527-796BC2D380F9}"/>
              </a:ext>
            </a:extLst>
          </p:cNvPr>
          <p:cNvSpPr txBox="1"/>
          <p:nvPr/>
        </p:nvSpPr>
        <p:spPr>
          <a:xfrm>
            <a:off x="1355501" y="1177046"/>
            <a:ext cx="2756309" cy="45690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100" dirty="0">
                <a:solidFill>
                  <a:schemeClr val="dk1"/>
                </a:solidFill>
                <a:latin typeface="Raleway Thin"/>
                <a:ea typeface="Raleway Thin"/>
                <a:cs typeface="Raleway Thin"/>
                <a:sym typeface="Raleway Thin"/>
              </a:rPr>
              <a:t>KAWASAN INDUSTRI KARAWANG</a:t>
            </a:r>
            <a:endParaRPr sz="1100" dirty="0">
              <a:solidFill>
                <a:schemeClr val="dk1"/>
              </a:solidFill>
              <a:latin typeface="Raleway Thin"/>
              <a:ea typeface="Raleway Thin"/>
              <a:cs typeface="Raleway Thin"/>
              <a:sym typeface="Raleway Th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a:hlinkClick r:id="rId3"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356" name="Google Shape;356;p26">
            <a:hlinkClick r:id="rId4"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357" name="Google Shape;357;p26">
            <a:hlinkClick r:id="rId5"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358" name="Google Shape;358;p26">
            <a:hlinkClick r:id="rId6"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359" name="Google Shape;359;p26">
            <a:hlinkClick r:id="" action="ppaction://noaction"/>
          </p:cNvPr>
          <p:cNvPicPr preferRelativeResize="0"/>
          <p:nvPr/>
        </p:nvPicPr>
        <p:blipFill rotWithShape="1">
          <a:blip r:embed="rId7">
            <a:alphaModFix/>
          </a:blip>
          <a:srcRect t="465" b="475"/>
          <a:stretch/>
        </p:blipFill>
        <p:spPr>
          <a:xfrm>
            <a:off x="8446575" y="550350"/>
            <a:ext cx="265550" cy="258850"/>
          </a:xfrm>
          <a:prstGeom prst="rect">
            <a:avLst/>
          </a:prstGeom>
          <a:noFill/>
          <a:ln>
            <a:noFill/>
          </a:ln>
        </p:spPr>
      </p:pic>
      <p:pic>
        <p:nvPicPr>
          <p:cNvPr id="360" name="Google Shape;360;p26">
            <a:hlinkClick r:id="rId8" action="ppaction://hlinksldjump"/>
          </p:cNvPr>
          <p:cNvPicPr preferRelativeResize="0"/>
          <p:nvPr/>
        </p:nvPicPr>
        <p:blipFill rotWithShape="1">
          <a:blip r:embed="rId9">
            <a:alphaModFix/>
          </a:blip>
          <a:srcRect t="941" b="941"/>
          <a:stretch/>
        </p:blipFill>
        <p:spPr>
          <a:xfrm>
            <a:off x="237300" y="550513"/>
            <a:ext cx="294878" cy="230099"/>
          </a:xfrm>
          <a:prstGeom prst="rect">
            <a:avLst/>
          </a:prstGeom>
          <a:noFill/>
          <a:ln>
            <a:noFill/>
          </a:ln>
        </p:spPr>
      </p:pic>
      <p:pic>
        <p:nvPicPr>
          <p:cNvPr id="361" name="Google Shape;361;p26">
            <a:hlinkClick r:id="" action="ppaction://hlinkshowjump?jump=previousslide"/>
          </p:cNvPr>
          <p:cNvPicPr preferRelativeResize="0"/>
          <p:nvPr/>
        </p:nvPicPr>
        <p:blipFill>
          <a:blip r:embed="rId10">
            <a:alphaModFix/>
          </a:blip>
          <a:stretch>
            <a:fillRect/>
          </a:stretch>
        </p:blipFill>
        <p:spPr>
          <a:xfrm>
            <a:off x="237301" y="1181549"/>
            <a:ext cx="294875" cy="307964"/>
          </a:xfrm>
          <a:prstGeom prst="rect">
            <a:avLst/>
          </a:prstGeom>
          <a:noFill/>
          <a:ln>
            <a:noFill/>
          </a:ln>
        </p:spPr>
      </p:pic>
      <p:pic>
        <p:nvPicPr>
          <p:cNvPr id="362" name="Google Shape;362;p26">
            <a:hlinkClick r:id="" action="ppaction://hlinkshowjump?jump=nextslide"/>
          </p:cNvPr>
          <p:cNvPicPr preferRelativeResize="0"/>
          <p:nvPr/>
        </p:nvPicPr>
        <p:blipFill>
          <a:blip r:embed="rId10">
            <a:alphaModFix/>
          </a:blip>
          <a:stretch>
            <a:fillRect/>
          </a:stretch>
        </p:blipFill>
        <p:spPr>
          <a:xfrm flipH="1">
            <a:off x="237301" y="3724924"/>
            <a:ext cx="294875" cy="307964"/>
          </a:xfrm>
          <a:prstGeom prst="rect">
            <a:avLst/>
          </a:prstGeom>
          <a:noFill/>
          <a:ln>
            <a:noFill/>
          </a:ln>
        </p:spPr>
      </p:pic>
      <p:pic>
        <p:nvPicPr>
          <p:cNvPr id="363" name="Google Shape;363;p26">
            <a:hlinkClick r:id="" action="ppaction://noaction"/>
          </p:cNvPr>
          <p:cNvPicPr preferRelativeResize="0"/>
          <p:nvPr/>
        </p:nvPicPr>
        <p:blipFill rotWithShape="1">
          <a:blip r:embed="rId11">
            <a:alphaModFix/>
          </a:blip>
          <a:srcRect l="396" r="396"/>
          <a:stretch/>
        </p:blipFill>
        <p:spPr>
          <a:xfrm>
            <a:off x="228050" y="4350525"/>
            <a:ext cx="302603" cy="307950"/>
          </a:xfrm>
          <a:prstGeom prst="rect">
            <a:avLst/>
          </a:prstGeom>
          <a:noFill/>
          <a:ln>
            <a:noFill/>
          </a:ln>
        </p:spPr>
      </p:pic>
      <p:sp>
        <p:nvSpPr>
          <p:cNvPr id="364" name="Google Shape;364;p26"/>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KELOMPOK 7</a:t>
            </a:r>
            <a:endParaRPr dirty="0"/>
          </a:p>
        </p:txBody>
      </p:sp>
      <p:grpSp>
        <p:nvGrpSpPr>
          <p:cNvPr id="15" name="Google Shape;444;p29">
            <a:extLst>
              <a:ext uri="{FF2B5EF4-FFF2-40B4-BE49-F238E27FC236}">
                <a16:creationId xmlns:a16="http://schemas.microsoft.com/office/drawing/2014/main" id="{6714B334-D64E-43B5-A58B-C2DA2F2CAEF4}"/>
              </a:ext>
            </a:extLst>
          </p:cNvPr>
          <p:cNvGrpSpPr/>
          <p:nvPr/>
        </p:nvGrpSpPr>
        <p:grpSpPr>
          <a:xfrm>
            <a:off x="1844482" y="1290076"/>
            <a:ext cx="2526000" cy="1403111"/>
            <a:chOff x="1639850" y="1168762"/>
            <a:chExt cx="2526000" cy="1403111"/>
          </a:xfrm>
        </p:grpSpPr>
        <p:sp>
          <p:nvSpPr>
            <p:cNvPr id="16" name="Google Shape;445;p29">
              <a:extLst>
                <a:ext uri="{FF2B5EF4-FFF2-40B4-BE49-F238E27FC236}">
                  <a16:creationId xmlns:a16="http://schemas.microsoft.com/office/drawing/2014/main" id="{D1A8EB7A-7D4F-4604-8C17-D72D5A166B52}"/>
                </a:ext>
              </a:extLst>
            </p:cNvPr>
            <p:cNvSpPr/>
            <p:nvPr/>
          </p:nvSpPr>
          <p:spPr>
            <a:xfrm>
              <a:off x="1801924" y="1168762"/>
              <a:ext cx="900900" cy="432900"/>
            </a:xfrm>
            <a:prstGeom prst="roundRect">
              <a:avLst>
                <a:gd name="adj"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46;p29">
              <a:extLst>
                <a:ext uri="{FF2B5EF4-FFF2-40B4-BE49-F238E27FC236}">
                  <a16:creationId xmlns:a16="http://schemas.microsoft.com/office/drawing/2014/main" id="{28CAB82F-EBD8-40F1-9A1F-86FAA8E31083}"/>
                </a:ext>
              </a:extLst>
            </p:cNvPr>
            <p:cNvSpPr/>
            <p:nvPr/>
          </p:nvSpPr>
          <p:spPr>
            <a:xfrm>
              <a:off x="1639850" y="1346973"/>
              <a:ext cx="2526000" cy="1224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478;p30">
            <a:extLst>
              <a:ext uri="{FF2B5EF4-FFF2-40B4-BE49-F238E27FC236}">
                <a16:creationId xmlns:a16="http://schemas.microsoft.com/office/drawing/2014/main" id="{70F99721-F1E3-4232-9589-E3ABF5CF8EC8}"/>
              </a:ext>
            </a:extLst>
          </p:cNvPr>
          <p:cNvSpPr txBox="1">
            <a:spLocks/>
          </p:cNvSpPr>
          <p:nvPr/>
        </p:nvSpPr>
        <p:spPr>
          <a:xfrm>
            <a:off x="1784883" y="1532745"/>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a:solidFill>
                  <a:schemeClr val="accent2"/>
                </a:solidFill>
                <a:latin typeface="Raleway Thin" panose="020B0604020202020204" charset="0"/>
              </a:rPr>
              <a:t>Trisha </a:t>
            </a:r>
            <a:r>
              <a:rPr lang="en-US" dirty="0" err="1">
                <a:solidFill>
                  <a:schemeClr val="accent2"/>
                </a:solidFill>
                <a:latin typeface="Raleway Thin" panose="020B0604020202020204" charset="0"/>
              </a:rPr>
              <a:t>Caicartica</a:t>
            </a:r>
            <a:r>
              <a:rPr lang="en-US" dirty="0">
                <a:solidFill>
                  <a:schemeClr val="accent2"/>
                </a:solidFill>
                <a:latin typeface="Raleway Thin" panose="020B0604020202020204" charset="0"/>
              </a:rPr>
              <a:t> L N</a:t>
            </a:r>
            <a:endParaRPr lang="en-ID" dirty="0">
              <a:solidFill>
                <a:schemeClr val="accent2"/>
              </a:solidFill>
              <a:latin typeface="Raleway Thin" panose="020B0604020202020204" charset="0"/>
            </a:endParaRPr>
          </a:p>
        </p:txBody>
      </p:sp>
      <p:sp>
        <p:nvSpPr>
          <p:cNvPr id="19" name="Google Shape;478;p30">
            <a:extLst>
              <a:ext uri="{FF2B5EF4-FFF2-40B4-BE49-F238E27FC236}">
                <a16:creationId xmlns:a16="http://schemas.microsoft.com/office/drawing/2014/main" id="{C3A6A4E8-A901-4693-9340-CC0E3D58AF5A}"/>
              </a:ext>
            </a:extLst>
          </p:cNvPr>
          <p:cNvSpPr txBox="1">
            <a:spLocks/>
          </p:cNvSpPr>
          <p:nvPr/>
        </p:nvSpPr>
        <p:spPr>
          <a:xfrm>
            <a:off x="1784882" y="2017850"/>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a:solidFill>
                  <a:schemeClr val="accent2"/>
                </a:solidFill>
                <a:latin typeface="Tajawal" panose="020B0604020202020204" charset="-78"/>
                <a:cs typeface="Tajawal" panose="020B0604020202020204" charset="-78"/>
              </a:rPr>
              <a:t>1810412150</a:t>
            </a:r>
          </a:p>
          <a:p>
            <a:pPr marL="0" indent="0" algn="ctr">
              <a:buFont typeface="Livvic"/>
              <a:buNone/>
            </a:pPr>
            <a:r>
              <a:rPr lang="en-US" dirty="0">
                <a:solidFill>
                  <a:schemeClr val="accent2"/>
                </a:solidFill>
                <a:latin typeface="Tajawal" panose="020B0604020202020204" charset="-78"/>
                <a:cs typeface="Tajawal" panose="020B0604020202020204" charset="-78"/>
              </a:rPr>
              <a:t>Universitas Pembangunan Nasional</a:t>
            </a:r>
          </a:p>
          <a:p>
            <a:pPr marL="0" indent="0" algn="ctr">
              <a:buFont typeface="Livvic"/>
              <a:buNone/>
            </a:pPr>
            <a:r>
              <a:rPr lang="en-US" dirty="0">
                <a:solidFill>
                  <a:schemeClr val="accent2"/>
                </a:solidFill>
                <a:latin typeface="Tajawal" panose="020B0604020202020204" charset="-78"/>
                <a:cs typeface="Tajawal" panose="020B0604020202020204" charset="-78"/>
              </a:rPr>
              <a:t>“Veteran” Jakarta</a:t>
            </a:r>
            <a:endParaRPr lang="en-ID" dirty="0">
              <a:solidFill>
                <a:schemeClr val="accent2"/>
              </a:solidFill>
              <a:latin typeface="Tajawal" panose="020B0604020202020204" charset="-78"/>
              <a:cs typeface="Tajawal" panose="020B0604020202020204" charset="-78"/>
            </a:endParaRPr>
          </a:p>
        </p:txBody>
      </p:sp>
      <p:grpSp>
        <p:nvGrpSpPr>
          <p:cNvPr id="20" name="Google Shape;444;p29">
            <a:extLst>
              <a:ext uri="{FF2B5EF4-FFF2-40B4-BE49-F238E27FC236}">
                <a16:creationId xmlns:a16="http://schemas.microsoft.com/office/drawing/2014/main" id="{81398A29-F275-42E5-A474-1C2D55D7F02E}"/>
              </a:ext>
            </a:extLst>
          </p:cNvPr>
          <p:cNvGrpSpPr/>
          <p:nvPr/>
        </p:nvGrpSpPr>
        <p:grpSpPr>
          <a:xfrm>
            <a:off x="5522065" y="1304847"/>
            <a:ext cx="2526000" cy="1403111"/>
            <a:chOff x="1639850" y="1168762"/>
            <a:chExt cx="2526000" cy="1403111"/>
          </a:xfrm>
        </p:grpSpPr>
        <p:sp>
          <p:nvSpPr>
            <p:cNvPr id="21" name="Google Shape;445;p29">
              <a:extLst>
                <a:ext uri="{FF2B5EF4-FFF2-40B4-BE49-F238E27FC236}">
                  <a16:creationId xmlns:a16="http://schemas.microsoft.com/office/drawing/2014/main" id="{D4CBBFDB-9B26-4631-8FF2-9091709EE990}"/>
                </a:ext>
              </a:extLst>
            </p:cNvPr>
            <p:cNvSpPr/>
            <p:nvPr/>
          </p:nvSpPr>
          <p:spPr>
            <a:xfrm>
              <a:off x="1801924" y="1168762"/>
              <a:ext cx="900900" cy="432900"/>
            </a:xfrm>
            <a:prstGeom prst="roundRect">
              <a:avLst>
                <a:gd name="adj"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6;p29">
              <a:extLst>
                <a:ext uri="{FF2B5EF4-FFF2-40B4-BE49-F238E27FC236}">
                  <a16:creationId xmlns:a16="http://schemas.microsoft.com/office/drawing/2014/main" id="{6F5DFFBE-AEB0-4532-850F-306AA3DD15F1}"/>
                </a:ext>
              </a:extLst>
            </p:cNvPr>
            <p:cNvSpPr/>
            <p:nvPr/>
          </p:nvSpPr>
          <p:spPr>
            <a:xfrm>
              <a:off x="1639850" y="1346973"/>
              <a:ext cx="2526000" cy="1224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478;p30">
            <a:extLst>
              <a:ext uri="{FF2B5EF4-FFF2-40B4-BE49-F238E27FC236}">
                <a16:creationId xmlns:a16="http://schemas.microsoft.com/office/drawing/2014/main" id="{192743E2-8F27-4976-9763-B8192EC44B8A}"/>
              </a:ext>
            </a:extLst>
          </p:cNvPr>
          <p:cNvSpPr txBox="1">
            <a:spLocks/>
          </p:cNvSpPr>
          <p:nvPr/>
        </p:nvSpPr>
        <p:spPr>
          <a:xfrm>
            <a:off x="5448279" y="1560406"/>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err="1">
                <a:solidFill>
                  <a:schemeClr val="accent2"/>
                </a:solidFill>
                <a:latin typeface="Raleway Thin" panose="020B0604020202020204" charset="0"/>
              </a:rPr>
              <a:t>Sausa</a:t>
            </a:r>
            <a:r>
              <a:rPr lang="en-US" dirty="0">
                <a:solidFill>
                  <a:schemeClr val="accent2"/>
                </a:solidFill>
                <a:latin typeface="Raleway Thin" panose="020B0604020202020204" charset="0"/>
              </a:rPr>
              <a:t> </a:t>
            </a:r>
            <a:r>
              <a:rPr lang="en-US" dirty="0" err="1">
                <a:solidFill>
                  <a:schemeClr val="accent2"/>
                </a:solidFill>
                <a:latin typeface="Raleway Thin" panose="020B0604020202020204" charset="0"/>
              </a:rPr>
              <a:t>Firya</a:t>
            </a:r>
            <a:r>
              <a:rPr lang="en-US" dirty="0">
                <a:solidFill>
                  <a:schemeClr val="accent2"/>
                </a:solidFill>
                <a:latin typeface="Raleway Thin" panose="020B0604020202020204" charset="0"/>
              </a:rPr>
              <a:t> Kamila</a:t>
            </a:r>
            <a:endParaRPr lang="en-ID" dirty="0">
              <a:solidFill>
                <a:schemeClr val="accent2"/>
              </a:solidFill>
              <a:latin typeface="Raleway Thin" panose="020B0604020202020204" charset="0"/>
            </a:endParaRPr>
          </a:p>
        </p:txBody>
      </p:sp>
      <p:sp>
        <p:nvSpPr>
          <p:cNvPr id="24" name="Google Shape;478;p30">
            <a:extLst>
              <a:ext uri="{FF2B5EF4-FFF2-40B4-BE49-F238E27FC236}">
                <a16:creationId xmlns:a16="http://schemas.microsoft.com/office/drawing/2014/main" id="{01538F28-ACDC-4AB5-A496-CA5C7806B00D}"/>
              </a:ext>
            </a:extLst>
          </p:cNvPr>
          <p:cNvSpPr txBox="1">
            <a:spLocks/>
          </p:cNvSpPr>
          <p:nvPr/>
        </p:nvSpPr>
        <p:spPr>
          <a:xfrm>
            <a:off x="5448278" y="2050735"/>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a:solidFill>
                  <a:schemeClr val="accent2"/>
                </a:solidFill>
                <a:latin typeface="Tajawal" panose="020B0604020202020204" charset="-78"/>
                <a:cs typeface="Tajawal" panose="020B0604020202020204" charset="-78"/>
              </a:rPr>
              <a:t>180564201021</a:t>
            </a:r>
          </a:p>
          <a:p>
            <a:pPr marL="0" indent="0" algn="ctr">
              <a:buFont typeface="Livvic"/>
              <a:buNone/>
            </a:pPr>
            <a:r>
              <a:rPr lang="en-US" dirty="0">
                <a:solidFill>
                  <a:schemeClr val="accent2"/>
                </a:solidFill>
                <a:latin typeface="Tajawal" panose="020B0604020202020204" charset="-78"/>
                <a:cs typeface="Tajawal" panose="020B0604020202020204" charset="-78"/>
              </a:rPr>
              <a:t>Universitas </a:t>
            </a:r>
            <a:r>
              <a:rPr lang="en-US" dirty="0" err="1">
                <a:solidFill>
                  <a:schemeClr val="accent2"/>
                </a:solidFill>
                <a:latin typeface="Tajawal" panose="020B0604020202020204" charset="-78"/>
                <a:cs typeface="Tajawal" panose="020B0604020202020204" charset="-78"/>
              </a:rPr>
              <a:t>Maritim</a:t>
            </a:r>
            <a:r>
              <a:rPr lang="en-US" dirty="0">
                <a:solidFill>
                  <a:schemeClr val="accent2"/>
                </a:solidFill>
                <a:latin typeface="Tajawal" panose="020B0604020202020204" charset="-78"/>
                <a:cs typeface="Tajawal" panose="020B0604020202020204" charset="-78"/>
              </a:rPr>
              <a:t> </a:t>
            </a:r>
          </a:p>
          <a:p>
            <a:pPr marL="0" indent="0" algn="ctr">
              <a:buFont typeface="Livvic"/>
              <a:buNone/>
            </a:pPr>
            <a:r>
              <a:rPr lang="en-US" dirty="0">
                <a:solidFill>
                  <a:schemeClr val="accent2"/>
                </a:solidFill>
                <a:latin typeface="Tajawal" panose="020B0604020202020204" charset="-78"/>
                <a:cs typeface="Tajawal" panose="020B0604020202020204" charset="-78"/>
              </a:rPr>
              <a:t>Raja Ali Haji</a:t>
            </a:r>
            <a:endParaRPr lang="en-ID" dirty="0">
              <a:solidFill>
                <a:schemeClr val="accent2"/>
              </a:solidFill>
              <a:latin typeface="Tajawal" panose="020B0604020202020204" charset="-78"/>
              <a:cs typeface="Tajawal" panose="020B0604020202020204" charset="-78"/>
            </a:endParaRPr>
          </a:p>
        </p:txBody>
      </p:sp>
      <p:grpSp>
        <p:nvGrpSpPr>
          <p:cNvPr id="25" name="Google Shape;444;p29">
            <a:extLst>
              <a:ext uri="{FF2B5EF4-FFF2-40B4-BE49-F238E27FC236}">
                <a16:creationId xmlns:a16="http://schemas.microsoft.com/office/drawing/2014/main" id="{90338F05-7506-40BA-BD6A-F6D1F6159F88}"/>
              </a:ext>
            </a:extLst>
          </p:cNvPr>
          <p:cNvGrpSpPr/>
          <p:nvPr/>
        </p:nvGrpSpPr>
        <p:grpSpPr>
          <a:xfrm>
            <a:off x="1830433" y="3062387"/>
            <a:ext cx="2526000" cy="1403111"/>
            <a:chOff x="1639850" y="1168762"/>
            <a:chExt cx="2526000" cy="1403111"/>
          </a:xfrm>
        </p:grpSpPr>
        <p:sp>
          <p:nvSpPr>
            <p:cNvPr id="26" name="Google Shape;445;p29">
              <a:extLst>
                <a:ext uri="{FF2B5EF4-FFF2-40B4-BE49-F238E27FC236}">
                  <a16:creationId xmlns:a16="http://schemas.microsoft.com/office/drawing/2014/main" id="{E6A4E618-BC2D-48B3-B2EF-BF36B0B0FCE1}"/>
                </a:ext>
              </a:extLst>
            </p:cNvPr>
            <p:cNvSpPr/>
            <p:nvPr/>
          </p:nvSpPr>
          <p:spPr>
            <a:xfrm>
              <a:off x="1801924" y="1168762"/>
              <a:ext cx="900900" cy="432900"/>
            </a:xfrm>
            <a:prstGeom prst="roundRect">
              <a:avLst>
                <a:gd name="adj"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6;p29">
              <a:extLst>
                <a:ext uri="{FF2B5EF4-FFF2-40B4-BE49-F238E27FC236}">
                  <a16:creationId xmlns:a16="http://schemas.microsoft.com/office/drawing/2014/main" id="{828D8E40-ED41-4E8F-ACD4-0B6A82ADF81E}"/>
                </a:ext>
              </a:extLst>
            </p:cNvPr>
            <p:cNvSpPr/>
            <p:nvPr/>
          </p:nvSpPr>
          <p:spPr>
            <a:xfrm>
              <a:off x="1639850" y="1346973"/>
              <a:ext cx="2526000" cy="1224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444;p29">
            <a:extLst>
              <a:ext uri="{FF2B5EF4-FFF2-40B4-BE49-F238E27FC236}">
                <a16:creationId xmlns:a16="http://schemas.microsoft.com/office/drawing/2014/main" id="{B43AF046-0BC4-46F2-A732-710CFB2F5365}"/>
              </a:ext>
            </a:extLst>
          </p:cNvPr>
          <p:cNvGrpSpPr/>
          <p:nvPr/>
        </p:nvGrpSpPr>
        <p:grpSpPr>
          <a:xfrm>
            <a:off x="5553566" y="3101389"/>
            <a:ext cx="2526000" cy="1403111"/>
            <a:chOff x="1639850" y="1168762"/>
            <a:chExt cx="2526000" cy="1403111"/>
          </a:xfrm>
        </p:grpSpPr>
        <p:sp>
          <p:nvSpPr>
            <p:cNvPr id="29" name="Google Shape;445;p29">
              <a:extLst>
                <a:ext uri="{FF2B5EF4-FFF2-40B4-BE49-F238E27FC236}">
                  <a16:creationId xmlns:a16="http://schemas.microsoft.com/office/drawing/2014/main" id="{27D65446-8F11-4AE3-BE97-04BEAB744BB9}"/>
                </a:ext>
              </a:extLst>
            </p:cNvPr>
            <p:cNvSpPr/>
            <p:nvPr/>
          </p:nvSpPr>
          <p:spPr>
            <a:xfrm>
              <a:off x="1801924" y="1168762"/>
              <a:ext cx="900900" cy="432900"/>
            </a:xfrm>
            <a:prstGeom prst="roundRect">
              <a:avLst>
                <a:gd name="adj"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46;p29">
              <a:extLst>
                <a:ext uri="{FF2B5EF4-FFF2-40B4-BE49-F238E27FC236}">
                  <a16:creationId xmlns:a16="http://schemas.microsoft.com/office/drawing/2014/main" id="{3DD985B4-2DA8-4B30-AAE3-12BFF52C16D6}"/>
                </a:ext>
              </a:extLst>
            </p:cNvPr>
            <p:cNvSpPr/>
            <p:nvPr/>
          </p:nvSpPr>
          <p:spPr>
            <a:xfrm>
              <a:off x="1639850" y="1346973"/>
              <a:ext cx="2526000" cy="1224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78;p30">
            <a:extLst>
              <a:ext uri="{FF2B5EF4-FFF2-40B4-BE49-F238E27FC236}">
                <a16:creationId xmlns:a16="http://schemas.microsoft.com/office/drawing/2014/main" id="{C3E5E5C2-A332-4C2C-88E7-0E651A8C82F3}"/>
              </a:ext>
            </a:extLst>
          </p:cNvPr>
          <p:cNvSpPr txBox="1">
            <a:spLocks/>
          </p:cNvSpPr>
          <p:nvPr/>
        </p:nvSpPr>
        <p:spPr>
          <a:xfrm>
            <a:off x="1777789" y="3341305"/>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err="1">
                <a:solidFill>
                  <a:schemeClr val="accent2"/>
                </a:solidFill>
                <a:latin typeface="Raleway Thin" panose="020B0604020202020204" charset="0"/>
              </a:rPr>
              <a:t>Emy</a:t>
            </a:r>
            <a:r>
              <a:rPr lang="en-US" dirty="0">
                <a:solidFill>
                  <a:schemeClr val="accent2"/>
                </a:solidFill>
                <a:latin typeface="Raleway Thin" panose="020B0604020202020204" charset="0"/>
              </a:rPr>
              <a:t> </a:t>
            </a:r>
            <a:r>
              <a:rPr lang="en-US" dirty="0" err="1">
                <a:solidFill>
                  <a:schemeClr val="accent2"/>
                </a:solidFill>
                <a:latin typeface="Raleway Thin" panose="020B0604020202020204" charset="0"/>
              </a:rPr>
              <a:t>Zege</a:t>
            </a:r>
            <a:r>
              <a:rPr lang="en-US" dirty="0">
                <a:solidFill>
                  <a:schemeClr val="accent2"/>
                </a:solidFill>
                <a:latin typeface="Raleway Thin" panose="020B0604020202020204" charset="0"/>
              </a:rPr>
              <a:t> </a:t>
            </a:r>
            <a:r>
              <a:rPr lang="en-US" dirty="0" err="1">
                <a:solidFill>
                  <a:schemeClr val="accent2"/>
                </a:solidFill>
                <a:latin typeface="Raleway Thin" panose="020B0604020202020204" charset="0"/>
              </a:rPr>
              <a:t>Silalahi</a:t>
            </a:r>
            <a:endParaRPr lang="en-ID" dirty="0">
              <a:solidFill>
                <a:schemeClr val="accent2"/>
              </a:solidFill>
              <a:latin typeface="Raleway Thin" panose="020B0604020202020204" charset="0"/>
            </a:endParaRPr>
          </a:p>
        </p:txBody>
      </p:sp>
      <p:sp>
        <p:nvSpPr>
          <p:cNvPr id="33" name="Google Shape;478;p30">
            <a:extLst>
              <a:ext uri="{FF2B5EF4-FFF2-40B4-BE49-F238E27FC236}">
                <a16:creationId xmlns:a16="http://schemas.microsoft.com/office/drawing/2014/main" id="{F3CFA442-C03E-4702-825F-35863F8EDB42}"/>
              </a:ext>
            </a:extLst>
          </p:cNvPr>
          <p:cNvSpPr txBox="1">
            <a:spLocks/>
          </p:cNvSpPr>
          <p:nvPr/>
        </p:nvSpPr>
        <p:spPr>
          <a:xfrm>
            <a:off x="1791838" y="3734734"/>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a:solidFill>
                  <a:schemeClr val="accent2"/>
                </a:solidFill>
                <a:latin typeface="Tajawal" panose="020B0604020202020204" charset="-78"/>
                <a:cs typeface="Tajawal" panose="020B0604020202020204" charset="-78"/>
              </a:rPr>
              <a:t>2183131025</a:t>
            </a:r>
          </a:p>
          <a:p>
            <a:pPr marL="0" indent="0" algn="ctr">
              <a:buFont typeface="Livvic"/>
              <a:buNone/>
            </a:pPr>
            <a:r>
              <a:rPr lang="en-US" dirty="0">
                <a:solidFill>
                  <a:schemeClr val="accent2"/>
                </a:solidFill>
                <a:latin typeface="Tajawal" panose="020B0604020202020204" charset="-78"/>
                <a:cs typeface="Tajawal" panose="020B0604020202020204" charset="-78"/>
              </a:rPr>
              <a:t>Universitas Negeri Medan</a:t>
            </a:r>
            <a:endParaRPr lang="en-ID" dirty="0">
              <a:solidFill>
                <a:schemeClr val="accent2"/>
              </a:solidFill>
              <a:latin typeface="Tajawal" panose="020B0604020202020204" charset="-78"/>
              <a:cs typeface="Tajawal" panose="020B0604020202020204" charset="-78"/>
            </a:endParaRPr>
          </a:p>
        </p:txBody>
      </p:sp>
      <p:sp>
        <p:nvSpPr>
          <p:cNvPr id="34" name="Google Shape;478;p30">
            <a:extLst>
              <a:ext uri="{FF2B5EF4-FFF2-40B4-BE49-F238E27FC236}">
                <a16:creationId xmlns:a16="http://schemas.microsoft.com/office/drawing/2014/main" id="{062954E0-61D1-442D-88B4-8C1C0CE0C577}"/>
              </a:ext>
            </a:extLst>
          </p:cNvPr>
          <p:cNvSpPr txBox="1">
            <a:spLocks/>
          </p:cNvSpPr>
          <p:nvPr/>
        </p:nvSpPr>
        <p:spPr>
          <a:xfrm>
            <a:off x="5553566" y="3852855"/>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a:solidFill>
                  <a:schemeClr val="accent2"/>
                </a:solidFill>
                <a:latin typeface="Tajawal" panose="020B0604020202020204" charset="-78"/>
                <a:cs typeface="Tajawal" panose="020B0604020202020204" charset="-78"/>
              </a:rPr>
              <a:t>1910631080061</a:t>
            </a:r>
          </a:p>
          <a:p>
            <a:pPr marL="0" indent="0" algn="ctr">
              <a:buFont typeface="Livvic"/>
              <a:buNone/>
            </a:pPr>
            <a:r>
              <a:rPr lang="en-US" dirty="0">
                <a:solidFill>
                  <a:schemeClr val="accent2"/>
                </a:solidFill>
                <a:latin typeface="Tajawal" panose="020B0604020202020204" charset="-78"/>
                <a:cs typeface="Tajawal" panose="020B0604020202020204" charset="-78"/>
              </a:rPr>
              <a:t>Universitas </a:t>
            </a:r>
            <a:r>
              <a:rPr lang="en-US" dirty="0" err="1">
                <a:solidFill>
                  <a:schemeClr val="accent2"/>
                </a:solidFill>
                <a:latin typeface="Tajawal" panose="020B0604020202020204" charset="-78"/>
                <a:cs typeface="Tajawal" panose="020B0604020202020204" charset="-78"/>
              </a:rPr>
              <a:t>Singaperbangsa</a:t>
            </a:r>
            <a:endParaRPr lang="en-US" dirty="0">
              <a:solidFill>
                <a:schemeClr val="accent2"/>
              </a:solidFill>
              <a:latin typeface="Tajawal" panose="020B0604020202020204" charset="-78"/>
              <a:cs typeface="Tajawal" panose="020B0604020202020204" charset="-78"/>
            </a:endParaRPr>
          </a:p>
          <a:p>
            <a:pPr marL="0" indent="0" algn="ctr">
              <a:buFont typeface="Livvic"/>
              <a:buNone/>
            </a:pPr>
            <a:r>
              <a:rPr lang="en-US" dirty="0">
                <a:solidFill>
                  <a:schemeClr val="accent2"/>
                </a:solidFill>
                <a:latin typeface="Tajawal" panose="020B0604020202020204" charset="-78"/>
                <a:cs typeface="Tajawal" panose="020B0604020202020204" charset="-78"/>
              </a:rPr>
              <a:t> </a:t>
            </a:r>
            <a:r>
              <a:rPr lang="en-US" dirty="0" err="1">
                <a:solidFill>
                  <a:schemeClr val="accent2"/>
                </a:solidFill>
                <a:latin typeface="Tajawal" panose="020B0604020202020204" charset="-78"/>
                <a:cs typeface="Tajawal" panose="020B0604020202020204" charset="-78"/>
              </a:rPr>
              <a:t>Karawang</a:t>
            </a:r>
            <a:endParaRPr lang="en-ID" dirty="0">
              <a:solidFill>
                <a:schemeClr val="accent2"/>
              </a:solidFill>
              <a:latin typeface="Tajawal" panose="020B0604020202020204" charset="-78"/>
              <a:cs typeface="Tajawal" panose="020B0604020202020204" charset="-78"/>
            </a:endParaRPr>
          </a:p>
        </p:txBody>
      </p:sp>
      <p:sp>
        <p:nvSpPr>
          <p:cNvPr id="35" name="Google Shape;478;p30">
            <a:extLst>
              <a:ext uri="{FF2B5EF4-FFF2-40B4-BE49-F238E27FC236}">
                <a16:creationId xmlns:a16="http://schemas.microsoft.com/office/drawing/2014/main" id="{270E49D4-C5BF-471B-9A2F-67FEC908F87F}"/>
              </a:ext>
            </a:extLst>
          </p:cNvPr>
          <p:cNvSpPr txBox="1">
            <a:spLocks/>
          </p:cNvSpPr>
          <p:nvPr/>
        </p:nvSpPr>
        <p:spPr>
          <a:xfrm>
            <a:off x="5500922" y="3355192"/>
            <a:ext cx="2631287" cy="3079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Char char="●"/>
              <a:defRPr sz="1200" b="0" i="0" u="none" strike="noStrike" cap="none">
                <a:solidFill>
                  <a:schemeClr val="dk2"/>
                </a:solidFill>
                <a:latin typeface="Tajawal"/>
                <a:ea typeface="Tajawal"/>
                <a:cs typeface="Tajawal"/>
                <a:sym typeface="Tajawal"/>
              </a:defRPr>
            </a:lvl1pPr>
            <a:lvl2pPr marL="914400" marR="0" lvl="1"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2pPr>
            <a:lvl3pPr marL="1371600" marR="0" lvl="2"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3pPr>
            <a:lvl4pPr marL="1828800" marR="0" lvl="3"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4pPr>
            <a:lvl5pPr marL="2286000" marR="0" lvl="4"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5pPr>
            <a:lvl6pPr marL="2743200" marR="0" lvl="5"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6pPr>
            <a:lvl7pPr marL="3200400" marR="0" lvl="6"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7pPr>
            <a:lvl8pPr marL="3657600" marR="0" lvl="7" indent="-304800" algn="l" rtl="0">
              <a:lnSpc>
                <a:spcPct val="115000"/>
              </a:lnSpc>
              <a:spcBef>
                <a:spcPts val="1600"/>
              </a:spcBef>
              <a:spcAft>
                <a:spcPts val="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8pPr>
            <a:lvl9pPr marL="4114800" marR="0" lvl="8" indent="-304800" algn="l" rtl="0">
              <a:lnSpc>
                <a:spcPct val="115000"/>
              </a:lnSpc>
              <a:spcBef>
                <a:spcPts val="1600"/>
              </a:spcBef>
              <a:spcAft>
                <a:spcPts val="1600"/>
              </a:spcAft>
              <a:buClr>
                <a:srgbClr val="434343"/>
              </a:buClr>
              <a:buSzPts val="1200"/>
              <a:buFont typeface="Roboto Condensed Light"/>
              <a:buChar char="■"/>
              <a:defRPr sz="1600" b="0" i="0" u="none" strike="noStrike" cap="none">
                <a:solidFill>
                  <a:schemeClr val="dk2"/>
                </a:solidFill>
                <a:latin typeface="Tajawal"/>
                <a:ea typeface="Tajawal"/>
                <a:cs typeface="Tajawal"/>
                <a:sym typeface="Tajawal"/>
              </a:defRPr>
            </a:lvl9pPr>
          </a:lstStyle>
          <a:p>
            <a:pPr marL="0" indent="0" algn="ctr">
              <a:buFont typeface="Livvic"/>
              <a:buNone/>
            </a:pPr>
            <a:r>
              <a:rPr lang="en-US" dirty="0" err="1">
                <a:solidFill>
                  <a:schemeClr val="accent2"/>
                </a:solidFill>
                <a:latin typeface="Raleway Thin" panose="020B0604020202020204" charset="0"/>
              </a:rPr>
              <a:t>Azritia</a:t>
            </a:r>
            <a:r>
              <a:rPr lang="en-US" dirty="0">
                <a:solidFill>
                  <a:schemeClr val="accent2"/>
                </a:solidFill>
                <a:latin typeface="Raleway Thin" panose="020B0604020202020204" charset="0"/>
              </a:rPr>
              <a:t> </a:t>
            </a:r>
            <a:r>
              <a:rPr lang="en-US" dirty="0" err="1">
                <a:solidFill>
                  <a:schemeClr val="accent2"/>
                </a:solidFill>
                <a:latin typeface="Raleway Thin" panose="020B0604020202020204" charset="0"/>
              </a:rPr>
              <a:t>Zulianingsih</a:t>
            </a:r>
            <a:endParaRPr lang="en-ID" dirty="0">
              <a:solidFill>
                <a:schemeClr val="accent2"/>
              </a:solidFill>
              <a:latin typeface="Raleway Thin"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30">
            <a:hlinkClick r:id="" action="ppaction://noaction"/>
          </p:cNvPr>
          <p:cNvPicPr preferRelativeResize="0"/>
          <p:nvPr/>
        </p:nvPicPr>
        <p:blipFill rotWithShape="1">
          <a:blip r:embed="rId3">
            <a:alphaModFix/>
          </a:blip>
          <a:srcRect t="465" b="475"/>
          <a:stretch/>
        </p:blipFill>
        <p:spPr>
          <a:xfrm>
            <a:off x="7533725" y="496125"/>
            <a:ext cx="265550" cy="258850"/>
          </a:xfrm>
          <a:prstGeom prst="rect">
            <a:avLst/>
          </a:prstGeom>
          <a:noFill/>
          <a:ln>
            <a:noFill/>
          </a:ln>
        </p:spPr>
      </p:pic>
      <p:grpSp>
        <p:nvGrpSpPr>
          <p:cNvPr id="473" name="Google Shape;473;p30"/>
          <p:cNvGrpSpPr/>
          <p:nvPr/>
        </p:nvGrpSpPr>
        <p:grpSpPr>
          <a:xfrm>
            <a:off x="2418350" y="3251300"/>
            <a:ext cx="4950300" cy="1725900"/>
            <a:chOff x="2418350" y="3251300"/>
            <a:chExt cx="4950300" cy="1725900"/>
          </a:xfrm>
        </p:grpSpPr>
        <p:sp>
          <p:nvSpPr>
            <p:cNvPr id="474" name="Google Shape;474;p30"/>
            <p:cNvSpPr/>
            <p:nvPr/>
          </p:nvSpPr>
          <p:spPr>
            <a:xfrm>
              <a:off x="2418350" y="3708200"/>
              <a:ext cx="4950300" cy="1269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0"/>
            <p:cNvSpPr/>
            <p:nvPr/>
          </p:nvSpPr>
          <p:spPr>
            <a:xfrm>
              <a:off x="2418350" y="3251300"/>
              <a:ext cx="49503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6880425" y="32513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0"/>
          <p:cNvSpPr txBox="1">
            <a:spLocks noGrp="1"/>
          </p:cNvSpPr>
          <p:nvPr>
            <p:ph type="title"/>
          </p:nvPr>
        </p:nvSpPr>
        <p:spPr>
          <a:xfrm>
            <a:off x="2570850" y="2366563"/>
            <a:ext cx="4661400" cy="76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t>SEJARAH PERKEMBANGAN EKONOMI JEPANG</a:t>
            </a:r>
            <a:endParaRPr sz="2800" dirty="0"/>
          </a:p>
        </p:txBody>
      </p:sp>
      <p:sp>
        <p:nvSpPr>
          <p:cNvPr id="478" name="Google Shape;478;p30"/>
          <p:cNvSpPr txBox="1">
            <a:spLocks noGrp="1"/>
          </p:cNvSpPr>
          <p:nvPr>
            <p:ph type="subTitle" idx="1"/>
          </p:nvPr>
        </p:nvSpPr>
        <p:spPr>
          <a:xfrm>
            <a:off x="3159975" y="3992000"/>
            <a:ext cx="34830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SEBELUM &amp; SESUDAH PD II</a:t>
            </a:r>
            <a:endParaRPr dirty="0"/>
          </a:p>
        </p:txBody>
      </p:sp>
      <p:sp>
        <p:nvSpPr>
          <p:cNvPr id="479" name="Google Shape;479;p30"/>
          <p:cNvSpPr txBox="1">
            <a:spLocks noGrp="1"/>
          </p:cNvSpPr>
          <p:nvPr>
            <p:ph type="title" idx="2"/>
          </p:nvPr>
        </p:nvSpPr>
        <p:spPr>
          <a:xfrm>
            <a:off x="4244000" y="1256362"/>
            <a:ext cx="1299000" cy="106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01</a:t>
            </a:r>
            <a:r>
              <a:rPr lang="en" sz="4400" dirty="0"/>
              <a:t>.</a:t>
            </a:r>
            <a:endParaRPr sz="4400" dirty="0"/>
          </a:p>
        </p:txBody>
      </p:sp>
      <p:pic>
        <p:nvPicPr>
          <p:cNvPr id="480" name="Google Shape;480;p30">
            <a:hlinkClick r:id="" action="ppaction://noaction"/>
          </p:cNvPr>
          <p:cNvPicPr preferRelativeResize="0"/>
          <p:nvPr/>
        </p:nvPicPr>
        <p:blipFill rotWithShape="1">
          <a:blip r:embed="rId3">
            <a:alphaModFix/>
          </a:blip>
          <a:srcRect t="465" b="475"/>
          <a:stretch/>
        </p:blipFill>
        <p:spPr>
          <a:xfrm>
            <a:off x="6991700" y="3350325"/>
            <a:ext cx="265550" cy="258850"/>
          </a:xfrm>
          <a:prstGeom prst="rect">
            <a:avLst/>
          </a:prstGeom>
          <a:noFill/>
          <a:ln>
            <a:noFill/>
          </a:ln>
        </p:spPr>
      </p:pic>
      <p:pic>
        <p:nvPicPr>
          <p:cNvPr id="481" name="Google Shape;481;p30">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82" name="Google Shape;482;p30">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83" name="Google Shape;483;p30">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84" name="Google Shape;484;p30">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485" name="Google Shape;485;p30">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486" name="Google Shape;486;p30">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487" name="Google Shape;487;p30">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488" name="Google Shape;488;p30">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RESTORASI MEIJI (PRA-PDII)</a:t>
            </a:r>
            <a:endParaRPr dirty="0"/>
          </a:p>
        </p:txBody>
      </p:sp>
      <p:sp>
        <p:nvSpPr>
          <p:cNvPr id="494" name="Google Shape;494;p31"/>
          <p:cNvSpPr txBox="1">
            <a:spLocks noGrp="1"/>
          </p:cNvSpPr>
          <p:nvPr>
            <p:ph type="subTitle" idx="1"/>
          </p:nvPr>
        </p:nvSpPr>
        <p:spPr>
          <a:xfrm>
            <a:off x="1054675" y="1591475"/>
            <a:ext cx="7391900" cy="2603700"/>
          </a:xfrm>
          <a:prstGeom prst="rect">
            <a:avLst/>
          </a:prstGeom>
        </p:spPr>
        <p:txBody>
          <a:bodyPr spcFirstLastPara="1" wrap="square" lIns="0" tIns="0" rIns="0" bIns="0" anchor="ctr" anchorCtr="0">
            <a:noAutofit/>
          </a:bodyPr>
          <a:lstStyle/>
          <a:p>
            <a:pPr algn="just">
              <a:lnSpc>
                <a:spcPct val="150000"/>
              </a:lnSpc>
              <a:spcAft>
                <a:spcPts val="800"/>
              </a:spcAft>
            </a:pPr>
            <a:r>
              <a:rPr lang="en-US" sz="1050" dirty="0" err="1">
                <a:effectLst/>
                <a:latin typeface="Tajawal" panose="020B0604020202020204" charset="-78"/>
                <a:ea typeface="Calibri" panose="020F0502020204030204" pitchFamily="34" charset="0"/>
                <a:cs typeface="Tajawal" panose="020B0604020202020204" charset="-78"/>
              </a:rPr>
              <a:t>Restorasi</a:t>
            </a:r>
            <a:r>
              <a:rPr lang="en-US" sz="1050" dirty="0">
                <a:effectLst/>
                <a:latin typeface="Tajawal" panose="020B0604020202020204" charset="-78"/>
                <a:ea typeface="Calibri" panose="020F0502020204030204" pitchFamily="34" charset="0"/>
                <a:cs typeface="Tajawal" panose="020B0604020202020204" charset="-78"/>
              </a:rPr>
              <a:t> Meiji </a:t>
            </a:r>
            <a:r>
              <a:rPr lang="en-US" sz="1050" dirty="0" err="1">
                <a:effectLst/>
                <a:latin typeface="Tajawal" panose="020B0604020202020204" charset="-78"/>
                <a:ea typeface="Calibri" panose="020F0502020204030204" pitchFamily="34" charset="0"/>
                <a:cs typeface="Tajawal" panose="020B0604020202020204" charset="-78"/>
              </a:rPr>
              <a:t>atau</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peristiwa</a:t>
            </a:r>
            <a:r>
              <a:rPr lang="en-US" sz="1050" dirty="0">
                <a:effectLst/>
                <a:latin typeface="Tajawal" panose="020B0604020202020204" charset="-78"/>
                <a:ea typeface="Calibri" panose="020F0502020204030204" pitchFamily="34" charset="0"/>
                <a:cs typeface="Tajawal" panose="020B0604020202020204" charset="-78"/>
              </a:rPr>
              <a:t> yang </a:t>
            </a:r>
            <a:r>
              <a:rPr lang="en-US" sz="1050" dirty="0" err="1">
                <a:effectLst/>
                <a:latin typeface="Tajawal" panose="020B0604020202020204" charset="-78"/>
                <a:ea typeface="Calibri" panose="020F0502020204030204" pitchFamily="34" charset="0"/>
                <a:cs typeface="Tajawal" panose="020B0604020202020204" charset="-78"/>
              </a:rPr>
              <a:t>dikenal</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sebagai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Periode</a:t>
            </a:r>
            <a:r>
              <a:rPr lang="en-US" sz="1050" dirty="0">
                <a:effectLst/>
                <a:latin typeface="Tajawal" panose="020B0604020202020204" charset="-78"/>
                <a:ea typeface="Calibri" panose="020F0502020204030204" pitchFamily="34" charset="0"/>
                <a:cs typeface="Tajawal" panose="020B0604020202020204" charset="-78"/>
              </a:rPr>
              <a:t> Renaissance </a:t>
            </a:r>
            <a:r>
              <a:rPr lang="en-US" sz="1050" dirty="0" err="1">
                <a:effectLst/>
                <a:latin typeface="Tajawal" panose="020B0604020202020204" charset="-78"/>
                <a:ea typeface="Calibri" panose="020F0502020204030204" pitchFamily="34" charset="0"/>
                <a:cs typeface="Tajawal" panose="020B0604020202020204" charset="-78"/>
              </a:rPr>
              <a:t>Jepang</a:t>
            </a:r>
            <a:r>
              <a:rPr lang="en-US" sz="1050" dirty="0">
                <a:latin typeface="Tajawal" panose="020B0604020202020204" charset="-78"/>
                <a:ea typeface="Calibri" panose="020F0502020204030204" pitchFamily="34" charset="0"/>
                <a:cs typeface="Tajawal" panose="020B0604020202020204" charset="-78"/>
              </a:rPr>
              <a:t> </a:t>
            </a:r>
            <a:r>
              <a:rPr lang="en-US" sz="1050" dirty="0" err="1">
                <a:latin typeface="Tajawal" panose="020B0604020202020204" charset="-78"/>
                <a:ea typeface="Calibri" panose="020F0502020204030204" pitchFamily="34" charset="0"/>
                <a:cs typeface="Tajawal" panose="020B0604020202020204" charset="-78"/>
              </a:rPr>
              <a:t>ini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merupakan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kembalinya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pemerintahan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Jepang</a:t>
            </a:r>
            <a:r>
              <a:rPr lang="en-US" sz="1050" dirty="0">
                <a:effectLst/>
                <a:latin typeface="Tajawal" panose="020B0604020202020204" charset="-78"/>
                <a:ea typeface="Calibri" panose="020F0502020204030204" pitchFamily="34" charset="0"/>
                <a:cs typeface="Tajawal" panose="020B0604020202020204" charset="-78"/>
              </a:rPr>
              <a:t> pada </a:t>
            </a:r>
            <a:r>
              <a:rPr lang="en-US" sz="1050" dirty="0" err="1">
                <a:effectLst/>
                <a:latin typeface="Tajawal" panose="020B0604020202020204" charset="-78"/>
                <a:ea typeface="Calibri" panose="020F0502020204030204" pitchFamily="34" charset="0"/>
                <a:cs typeface="Tajawal" panose="020B0604020202020204" charset="-78"/>
              </a:rPr>
              <a:t>bentuk</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kekaisaran</a:t>
            </a:r>
            <a:r>
              <a:rPr lang="en-US" sz="1050" dirty="0">
                <a:effectLst/>
                <a:latin typeface="Tajawal" panose="020B0604020202020204" charset="-78"/>
                <a:ea typeface="Calibri" panose="020F0502020204030204" pitchFamily="34" charset="0"/>
                <a:cs typeface="Tajawal" panose="020B0604020202020204" charset="-78"/>
              </a:rPr>
              <a:t> yang </a:t>
            </a:r>
            <a:r>
              <a:rPr lang="en-US" sz="1050" dirty="0" err="1">
                <a:effectLst/>
                <a:latin typeface="Tajawal" panose="020B0604020202020204" charset="-78"/>
                <a:ea typeface="Calibri" panose="020F0502020204030204" pitchFamily="34" charset="0"/>
                <a:cs typeface="Tajawal" panose="020B0604020202020204" charset="-78"/>
              </a:rPr>
              <a:t>sempat</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dikuasai</a:t>
            </a:r>
            <a:r>
              <a:rPr lang="en-US" sz="1050" dirty="0">
                <a:effectLst/>
                <a:latin typeface="Tajawal" panose="020B0604020202020204" charset="-78"/>
                <a:ea typeface="Calibri" panose="020F0502020204030204" pitchFamily="34" charset="0"/>
                <a:cs typeface="Tajawal" panose="020B0604020202020204" charset="-78"/>
              </a:rPr>
              <a:t> oleh </a:t>
            </a:r>
            <a:r>
              <a:rPr lang="en-US" sz="1050" dirty="0" err="1">
                <a:effectLst/>
                <a:latin typeface="Tajawal" panose="020B0604020202020204" charset="-78"/>
                <a:ea typeface="Calibri" panose="020F0502020204030204" pitchFamily="34" charset="0"/>
                <a:cs typeface="Tajawal" panose="020B0604020202020204" charset="-78"/>
              </a:rPr>
              <a:t>pemerintahan</a:t>
            </a:r>
            <a:r>
              <a:rPr lang="en-US" sz="1050" dirty="0">
                <a:effectLst/>
                <a:latin typeface="Tajawal" panose="020B0604020202020204" charset="-78"/>
                <a:ea typeface="Calibri" panose="020F0502020204030204" pitchFamily="34" charset="0"/>
                <a:cs typeface="Tajawal" panose="020B0604020202020204" charset="-78"/>
              </a:rPr>
              <a:t> </a:t>
            </a:r>
            <a:r>
              <a:rPr lang="en-US" sz="1050" i="1" dirty="0">
                <a:effectLst/>
                <a:latin typeface="Tajawal" panose="020B0604020202020204" charset="-78"/>
                <a:ea typeface="Calibri" panose="020F0502020204030204" pitchFamily="34" charset="0"/>
                <a:cs typeface="Tajawal" panose="020B0604020202020204" charset="-78"/>
              </a:rPr>
              <a:t>Tokugawa </a:t>
            </a:r>
            <a:r>
              <a:rPr lang="en-US" sz="1050" i="1" dirty="0" err="1">
                <a:effectLst/>
                <a:latin typeface="Tajawal" panose="020B0604020202020204" charset="-78"/>
                <a:ea typeface="Calibri" panose="020F0502020204030204" pitchFamily="34" charset="0"/>
                <a:cs typeface="Tajawal" panose="020B0604020202020204" charset="-78"/>
              </a:rPr>
              <a:t>Sh</a:t>
            </a:r>
            <a:r>
              <a:rPr lang="en-US" sz="1050" i="1"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ô</a:t>
            </a:r>
            <a:r>
              <a:rPr lang="en-US" sz="1050" i="1" dirty="0" err="1">
                <a:effectLst/>
                <a:latin typeface="Tajawal" panose="020B0604020202020204" charset="-78"/>
                <a:ea typeface="Calibri" panose="020F0502020204030204" pitchFamily="34" charset="0"/>
                <a:cs typeface="Tajawal" panose="020B0604020202020204" charset="-78"/>
              </a:rPr>
              <a:t>gunate</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selama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lebih</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dari</a:t>
            </a:r>
            <a:r>
              <a:rPr lang="en-US" sz="1050" dirty="0">
                <a:effectLst/>
                <a:latin typeface="Tajawal" panose="020B0604020202020204" charset="-78"/>
                <a:ea typeface="Calibri" panose="020F0502020204030204" pitchFamily="34" charset="0"/>
                <a:cs typeface="Tajawal" panose="020B0604020202020204" charset="-78"/>
              </a:rPr>
              <a:t> 2 </a:t>
            </a:r>
            <a:r>
              <a:rPr lang="en-US" sz="1050" dirty="0" err="1">
                <a:effectLst/>
                <a:latin typeface="Tajawal" panose="020B0604020202020204" charset="-78"/>
                <a:ea typeface="Calibri" panose="020F0502020204030204" pitchFamily="34" charset="0"/>
                <a:cs typeface="Tajawal" panose="020B0604020202020204" charset="-78"/>
              </a:rPr>
              <a:t>abad</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lamanya</a:t>
            </a:r>
            <a:r>
              <a:rPr lang="en-US" sz="1050" dirty="0">
                <a:effectLst/>
                <a:latin typeface="Tajawal" panose="020B0604020202020204" charset="-78"/>
                <a:ea typeface="Calibri" panose="020F0502020204030204" pitchFamily="34" charset="0"/>
                <a:cs typeface="Tajawal" panose="020B0604020202020204" charset="-78"/>
              </a:rPr>
              <a:t> (1607-1867). Setelah </a:t>
            </a:r>
            <a:r>
              <a:rPr lang="en-US" sz="1050" dirty="0" err="1">
                <a:effectLst/>
                <a:latin typeface="Tajawal" panose="020B0604020202020204" charset="-78"/>
                <a:ea typeface="Calibri" panose="020F0502020204030204" pitchFamily="34" charset="0"/>
                <a:cs typeface="Tajawal" panose="020B0604020202020204" charset="-78"/>
              </a:rPr>
              <a:t>memasuki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periode</a:t>
            </a:r>
            <a:r>
              <a:rPr lang="en-US" sz="1050" dirty="0">
                <a:effectLst/>
                <a:latin typeface="Tajawal" panose="020B0604020202020204" charset="-78"/>
                <a:ea typeface="Calibri" panose="020F0502020204030204" pitchFamily="34" charset="0"/>
                <a:cs typeface="Tajawal" panose="020B0604020202020204" charset="-78"/>
              </a:rPr>
              <a:t> Meiji, </a:t>
            </a:r>
            <a:r>
              <a:rPr lang="en-US" sz="1050" dirty="0" err="1">
                <a:effectLst/>
                <a:latin typeface="Tajawal" panose="020B0604020202020204" charset="-78"/>
                <a:ea typeface="Calibri" panose="020F0502020204030204" pitchFamily="34" charset="0"/>
                <a:cs typeface="Tajawal" panose="020B0604020202020204" charset="-78"/>
              </a:rPr>
              <a:t>pemerintahan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dibawah</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rezim</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Kaisar</a:t>
            </a:r>
            <a:r>
              <a:rPr lang="en-US" sz="1050" dirty="0">
                <a:effectLst/>
                <a:latin typeface="Tajawal" panose="020B0604020202020204" charset="-78"/>
                <a:ea typeface="Calibri" panose="020F0502020204030204" pitchFamily="34" charset="0"/>
                <a:cs typeface="Tajawal" panose="020B0604020202020204" charset="-78"/>
              </a:rPr>
              <a:t> Mutsuhito </a:t>
            </a:r>
            <a:r>
              <a:rPr lang="en-US" sz="1050" dirty="0" err="1">
                <a:effectLst/>
                <a:latin typeface="Tajawal" panose="020B0604020202020204" charset="-78"/>
                <a:ea typeface="Calibri" panose="020F0502020204030204" pitchFamily="34" charset="0"/>
                <a:cs typeface="Tajawal" panose="020B0604020202020204" charset="-78"/>
              </a:rPr>
              <a:t>mulai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melakukan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restorasi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sistem</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ekonomi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politik</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sosial</a:t>
            </a:r>
            <a:r>
              <a:rPr lang="en-US" sz="1050" dirty="0">
                <a:effectLst/>
                <a:latin typeface="Tajawal" panose="020B0604020202020204" charset="-78"/>
                <a:ea typeface="Calibri" panose="020F0502020204030204" pitchFamily="34" charset="0"/>
                <a:cs typeface="Tajawal" panose="020B0604020202020204" charset="-78"/>
              </a:rPr>
              <a:t> dan </a:t>
            </a:r>
            <a:r>
              <a:rPr lang="en-US" sz="1050" dirty="0" err="1">
                <a:effectLst/>
                <a:latin typeface="Tajawal" panose="020B0604020202020204" charset="-78"/>
                <a:ea typeface="Calibri" panose="020F0502020204030204" pitchFamily="34" charset="0"/>
                <a:cs typeface="Tajawal" panose="020B0604020202020204" charset="-78"/>
              </a:rPr>
              <a:t>militer</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menuju</a:t>
            </a:r>
            <a:r>
              <a:rPr lang="en-US" sz="1050" b="1"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modernisasi</a:t>
            </a:r>
            <a:r>
              <a:rPr lang="en-US" sz="1050" dirty="0">
                <a:latin typeface="Tajawal" panose="020B0604020202020204" charset="-78"/>
                <a:ea typeface="Calibri" panose="020F0502020204030204" pitchFamily="34" charset="0"/>
                <a:cs typeface="Tajawal" panose="020B0604020202020204" charset="-78"/>
              </a:rPr>
              <a:t> </a:t>
            </a:r>
            <a:r>
              <a:rPr lang="en-US" sz="1050" dirty="0">
                <a:effectLst/>
                <a:latin typeface="Tajawal" panose="020B0604020202020204" charset="-78"/>
                <a:ea typeface="Calibri" panose="020F0502020204030204" pitchFamily="34" charset="0"/>
                <a:cs typeface="Tajawal" panose="020B0604020202020204" charset="-78"/>
              </a:rPr>
              <a:t>dan </a:t>
            </a:r>
            <a:r>
              <a:rPr lang="en-US" sz="1050" dirty="0" err="1">
                <a:effectLst/>
                <a:latin typeface="Tajawal" panose="020B0604020202020204" charset="-78"/>
                <a:ea typeface="Calibri" panose="020F0502020204030204" pitchFamily="34" charset="0"/>
                <a:cs typeface="Tajawal" panose="020B0604020202020204" charset="-78"/>
              </a:rPr>
              <a:t>westernisasi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Jepang</a:t>
            </a:r>
            <a:r>
              <a:rPr lang="en-US" sz="1050" dirty="0">
                <a:effectLst/>
                <a:latin typeface="Tajawal" panose="020B0604020202020204" charset="-78"/>
                <a:ea typeface="Calibri" panose="020F0502020204030204" pitchFamily="34" charset="0"/>
                <a:cs typeface="Tajawal" panose="020B0604020202020204" charset="-78"/>
              </a:rPr>
              <a:t> yang </a:t>
            </a:r>
            <a:r>
              <a:rPr lang="en-US" sz="1050" dirty="0" err="1">
                <a:effectLst/>
                <a:latin typeface="Tajawal" panose="020B0604020202020204" charset="-78"/>
                <a:ea typeface="Calibri" panose="020F0502020204030204" pitchFamily="34" charset="0"/>
                <a:cs typeface="Tajawal" panose="020B0604020202020204" charset="-78"/>
              </a:rPr>
              <a:t>sebelumnya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merupakan</a:t>
            </a:r>
            <a:r>
              <a:rPr lang="en-US" sz="1050" dirty="0">
                <a:effectLst/>
                <a:latin typeface="Tajawal" panose="020B0604020202020204" charset="-78"/>
                <a:ea typeface="Calibri" panose="020F0502020204030204" pitchFamily="34" charset="0"/>
                <a:cs typeface="Tajawal" panose="020B0604020202020204" charset="-78"/>
              </a:rPr>
              <a:t> negara </a:t>
            </a:r>
            <a:r>
              <a:rPr lang="en-US" sz="1050" dirty="0" err="1">
                <a:effectLst/>
                <a:latin typeface="Tajawal" panose="020B0604020202020204" charset="-78"/>
                <a:ea typeface="Calibri" panose="020F0502020204030204" pitchFamily="34" charset="0"/>
                <a:cs typeface="Tajawal" panose="020B0604020202020204" charset="-78"/>
              </a:rPr>
              <a:t>agraris</a:t>
            </a:r>
            <a:r>
              <a:rPr lang="en-US" sz="1050" dirty="0">
                <a:effectLst/>
                <a:latin typeface="Tajawal" panose="020B0604020202020204" charset="-78"/>
                <a:ea typeface="Calibri" panose="020F0502020204030204" pitchFamily="34" charset="0"/>
                <a:cs typeface="Tajawal" panose="020B0604020202020204" charset="-78"/>
              </a:rPr>
              <a:t> yang minim </a:t>
            </a:r>
            <a:r>
              <a:rPr lang="en-US" sz="1050" dirty="0" err="1">
                <a:effectLst/>
                <a:latin typeface="Tajawal" panose="020B0604020202020204" charset="-78"/>
                <a:ea typeface="Calibri" panose="020F0502020204030204" pitchFamily="34" charset="0"/>
                <a:cs typeface="Tajawal" panose="020B0604020202020204" charset="-78"/>
              </a:rPr>
              <a:t>teknologi</a:t>
            </a:r>
            <a:r>
              <a:rPr lang="en-US" sz="1050" dirty="0">
                <a:effectLst/>
                <a:latin typeface="Tajawal" panose="020B0604020202020204" charset="-78"/>
                <a:ea typeface="Calibri" panose="020F0502020204030204" pitchFamily="34" charset="0"/>
                <a:cs typeface="Tajawal" panose="020B0604020202020204" charset="-78"/>
              </a:rPr>
              <a:t> dan </a:t>
            </a:r>
            <a:r>
              <a:rPr lang="en-US" sz="1050" dirty="0" err="1">
                <a:effectLst/>
                <a:latin typeface="Tajawal" panose="020B0604020202020204" charset="-78"/>
                <a:ea typeface="Calibri" panose="020F0502020204030204" pitchFamily="34" charset="0"/>
                <a:cs typeface="Tajawal" panose="020B0604020202020204" charset="-78"/>
              </a:rPr>
              <a:t>tertutup</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mulai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terbuka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untuk</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melakukan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kerjasama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dengan</a:t>
            </a:r>
            <a:r>
              <a:rPr lang="en-US" sz="1050" dirty="0">
                <a:effectLst/>
                <a:latin typeface="Tajawal" panose="020B0604020202020204" charset="-78"/>
                <a:ea typeface="Calibri" panose="020F0502020204030204" pitchFamily="34" charset="0"/>
                <a:cs typeface="Tajawal" panose="020B0604020202020204" charset="-78"/>
              </a:rPr>
              <a:t> negara-negara lain dan </a:t>
            </a:r>
            <a:r>
              <a:rPr lang="en-US" sz="1050" dirty="0" err="1">
                <a:effectLst/>
                <a:latin typeface="Tajawal" panose="020B0604020202020204" charset="-78"/>
                <a:ea typeface="Calibri" panose="020F0502020204030204" pitchFamily="34" charset="0"/>
                <a:cs typeface="Tajawal" panose="020B0604020202020204" charset="-78"/>
              </a:rPr>
              <a:t>mengejar</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ketertinggalan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ekonomi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khususnya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dari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bangsa</a:t>
            </a:r>
            <a:r>
              <a:rPr lang="en-US" sz="1050" dirty="0">
                <a:effectLst/>
                <a:latin typeface="Tajawal" panose="020B0604020202020204" charset="-78"/>
                <a:ea typeface="Calibri" panose="020F0502020204030204" pitchFamily="34" charset="0"/>
                <a:cs typeface="Tajawal" panose="020B0604020202020204" charset="-78"/>
              </a:rPr>
              <a:t> Barat. </a:t>
            </a:r>
            <a:endParaRPr lang="en-ID" sz="1050" dirty="0">
              <a:effectLst/>
              <a:latin typeface="Tajawal" panose="020B0604020202020204" charset="-78"/>
              <a:ea typeface="Calibri" panose="020F0502020204030204" pitchFamily="34" charset="0"/>
              <a:cs typeface="Tajawal" panose="020B0604020202020204" charset="-78"/>
            </a:endParaRPr>
          </a:p>
          <a:p>
            <a:pPr algn="just">
              <a:lnSpc>
                <a:spcPct val="150000"/>
              </a:lnSpc>
              <a:spcAft>
                <a:spcPts val="800"/>
              </a:spcAft>
            </a:pPr>
            <a:r>
              <a:rPr lang="en-US" sz="1050" dirty="0" err="1">
                <a:effectLst/>
                <a:latin typeface="Tajawal" panose="020B0604020202020204" charset="-78"/>
                <a:ea typeface="Calibri" panose="020F0502020204030204" pitchFamily="34" charset="0"/>
                <a:cs typeface="Tajawal" panose="020B0604020202020204" charset="-78"/>
              </a:rPr>
              <a:t>Untuk</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mengejar</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ketertinggalan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ekonomi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tersebut</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Jepang</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mendorong</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industrialisasi</a:t>
            </a:r>
            <a:r>
              <a:rPr lang="en-US" sz="1050" dirty="0">
                <a:effectLst/>
                <a:latin typeface="Tajawal" panose="020B0604020202020204" charset="-78"/>
                <a:ea typeface="Calibri" panose="020F0502020204030204" pitchFamily="34" charset="0"/>
                <a:cs typeface="Tajawal" panose="020B0604020202020204" charset="-78"/>
              </a:rPr>
              <a:t> di </a:t>
            </a:r>
            <a:r>
              <a:rPr lang="en-US" sz="1050" dirty="0" err="1">
                <a:effectLst/>
                <a:latin typeface="Tajawal" panose="020B0604020202020204" charset="-78"/>
                <a:ea typeface="Calibri" panose="020F0502020204030204" pitchFamily="34" charset="0"/>
                <a:cs typeface="Tajawal" panose="020B0604020202020204" charset="-78"/>
              </a:rPr>
              <a:t>negaranya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dengan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berinvestasi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besar-besaran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dalam</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membangun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infrastruktur</a:t>
            </a:r>
            <a:r>
              <a:rPr lang="en-US" sz="1050" dirty="0">
                <a:effectLst/>
                <a:latin typeface="Tajawal" panose="020B0604020202020204" charset="-78"/>
                <a:ea typeface="Calibri" panose="020F0502020204030204" pitchFamily="34" charset="0"/>
                <a:cs typeface="Tajawal" panose="020B0604020202020204" charset="-78"/>
              </a:rPr>
              <a:t> dan </a:t>
            </a:r>
            <a:r>
              <a:rPr lang="en-US" sz="1050" dirty="0" err="1">
                <a:effectLst/>
                <a:latin typeface="Tajawal" panose="020B0604020202020204" charset="-78"/>
                <a:ea typeface="Calibri" panose="020F0502020204030204" pitchFamily="34" charset="0"/>
                <a:cs typeface="Tajawal" panose="020B0604020202020204" charset="-78"/>
              </a:rPr>
              <a:t>jaringan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telekomunikasi</a:t>
            </a:r>
            <a:r>
              <a:rPr lang="en-US" sz="1050" dirty="0">
                <a:effectLst/>
                <a:latin typeface="Tajawal" panose="020B0604020202020204" charset="-78"/>
                <a:ea typeface="Calibri" panose="020F0502020204030204" pitchFamily="34" charset="0"/>
                <a:cs typeface="Tajawal" panose="020B0604020202020204" charset="-78"/>
              </a:rPr>
              <a:t> demi </a:t>
            </a:r>
            <a:r>
              <a:rPr lang="en-US" sz="1050" dirty="0" err="1">
                <a:effectLst/>
                <a:latin typeface="Tajawal" panose="020B0604020202020204" charset="-78"/>
                <a:ea typeface="Calibri" panose="020F0502020204030204" pitchFamily="34" charset="0"/>
                <a:cs typeface="Tajawal" panose="020B0604020202020204" charset="-78"/>
              </a:rPr>
              <a:t>mendorong</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percepatan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pembangunan</a:t>
            </a:r>
            <a:r>
              <a:rPr lang="en-US" sz="1050" dirty="0">
                <a:effectLst/>
                <a:latin typeface="Tajawal" panose="020B0604020202020204" charset="-78"/>
                <a:ea typeface="Calibri" panose="020F0502020204030204" pitchFamily="34" charset="0"/>
                <a:cs typeface="Tajawal" panose="020B0604020202020204" charset="-78"/>
              </a:rPr>
              <a:t> negara. </a:t>
            </a:r>
            <a:r>
              <a:rPr lang="en-US" sz="1050" dirty="0" err="1">
                <a:effectLst/>
                <a:latin typeface="Tajawal" panose="020B0604020202020204" charset="-78"/>
                <a:ea typeface="Calibri" panose="020F0502020204030204" pitchFamily="34" charset="0"/>
                <a:cs typeface="Tajawal" panose="020B0604020202020204" charset="-78"/>
              </a:rPr>
              <a:t>Selain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itu</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Jepang</a:t>
            </a:r>
            <a:r>
              <a:rPr lang="en-US" sz="1050" dirty="0">
                <a:effectLst/>
                <a:latin typeface="Tajawal" panose="020B0604020202020204" charset="-78"/>
                <a:ea typeface="Calibri" panose="020F0502020204030204" pitchFamily="34" charset="0"/>
                <a:cs typeface="Tajawal" panose="020B0604020202020204" charset="-78"/>
              </a:rPr>
              <a:t> juga </a:t>
            </a:r>
            <a:r>
              <a:rPr lang="en-US" sz="1050" dirty="0" err="1">
                <a:effectLst/>
                <a:latin typeface="Tajawal" panose="020B0604020202020204" charset="-78"/>
                <a:ea typeface="Calibri" panose="020F0502020204030204" pitchFamily="34" charset="0"/>
                <a:cs typeface="Tajawal" panose="020B0604020202020204" charset="-78"/>
              </a:rPr>
              <a:t>menerapkan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sistem</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edukasi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Eropa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bagi</a:t>
            </a:r>
            <a:r>
              <a:rPr lang="en-US" sz="1050" dirty="0">
                <a:effectLst/>
                <a:latin typeface="Tajawal" panose="020B0604020202020204" charset="-78"/>
                <a:ea typeface="Calibri" panose="020F0502020204030204" pitchFamily="34" charset="0"/>
                <a:cs typeface="Tajawal" panose="020B0604020202020204" charset="-78"/>
              </a:rPr>
              <a:t> para pemuda </a:t>
            </a:r>
            <a:r>
              <a:rPr lang="en-US" sz="1050" dirty="0" err="1">
                <a:effectLst/>
                <a:latin typeface="Tajawal" panose="020B0604020202020204" charset="-78"/>
                <a:ea typeface="Calibri" panose="020F0502020204030204" pitchFamily="34" charset="0"/>
                <a:cs typeface="Tajawal" panose="020B0604020202020204" charset="-78"/>
              </a:rPr>
              <a:t>Jepang</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mengirim</a:t>
            </a:r>
            <a:r>
              <a:rPr lang="en-US" sz="1050" dirty="0">
                <a:effectLst/>
                <a:latin typeface="Tajawal" panose="020B0604020202020204" charset="-78"/>
                <a:ea typeface="Calibri" panose="020F0502020204030204" pitchFamily="34" charset="0"/>
                <a:cs typeface="Tajawal" panose="020B0604020202020204" charset="-78"/>
              </a:rPr>
              <a:t> para </a:t>
            </a:r>
            <a:r>
              <a:rPr lang="en-US" sz="1050" dirty="0" err="1">
                <a:effectLst/>
                <a:latin typeface="Tajawal" panose="020B0604020202020204" charset="-78"/>
                <a:ea typeface="Calibri" panose="020F0502020204030204" pitchFamily="34" charset="0"/>
                <a:cs typeface="Tajawal" panose="020B0604020202020204" charset="-78"/>
              </a:rPr>
              <a:t>pelajar</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ke</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luar</a:t>
            </a:r>
            <a:r>
              <a:rPr lang="en-US" sz="1050" dirty="0">
                <a:effectLst/>
                <a:latin typeface="Tajawal" panose="020B0604020202020204" charset="-78"/>
                <a:ea typeface="Calibri" panose="020F0502020204030204" pitchFamily="34" charset="0"/>
                <a:cs typeface="Tajawal" panose="020B0604020202020204" charset="-78"/>
              </a:rPr>
              <a:t> negeri </a:t>
            </a:r>
            <a:r>
              <a:rPr lang="en-US" sz="1050" dirty="0" err="1">
                <a:effectLst/>
                <a:latin typeface="Tajawal" panose="020B0604020202020204" charset="-78"/>
                <a:ea typeface="Calibri" panose="020F0502020204030204" pitchFamily="34" charset="0"/>
                <a:cs typeface="Tajawal" panose="020B0604020202020204" charset="-78"/>
              </a:rPr>
              <a:t>serta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mempekerjakan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lebih</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dari</a:t>
            </a:r>
            <a:r>
              <a:rPr lang="en-US" sz="1050" dirty="0">
                <a:effectLst/>
                <a:latin typeface="Tajawal" panose="020B0604020202020204" charset="-78"/>
                <a:ea typeface="Calibri" panose="020F0502020204030204" pitchFamily="34" charset="0"/>
                <a:cs typeface="Tajawal" panose="020B0604020202020204" charset="-78"/>
              </a:rPr>
              <a:t> 3000 </a:t>
            </a:r>
            <a:r>
              <a:rPr lang="en-US" sz="1050" dirty="0" err="1">
                <a:effectLst/>
                <a:latin typeface="Tajawal" panose="020B0604020202020204" charset="-78"/>
                <a:ea typeface="Calibri" panose="020F0502020204030204" pitchFamily="34" charset="0"/>
                <a:cs typeface="Tajawal" panose="020B0604020202020204" charset="-78"/>
              </a:rPr>
              <a:t>tenaga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pengajar</a:t>
            </a:r>
            <a:r>
              <a:rPr lang="en-US" sz="1050" dirty="0">
                <a:effectLst/>
                <a:latin typeface="Tajawal" panose="020B0604020202020204" charset="-78"/>
                <a:ea typeface="Calibri" panose="020F0502020204030204" pitchFamily="34" charset="0"/>
                <a:cs typeface="Tajawal" panose="020B0604020202020204" charset="-78"/>
              </a:rPr>
              <a:t> Barat yang </a:t>
            </a:r>
            <a:r>
              <a:rPr lang="en-US" sz="1050" dirty="0" err="1">
                <a:effectLst/>
                <a:latin typeface="Tajawal" panose="020B0604020202020204" charset="-78"/>
                <a:ea typeface="Calibri" panose="020F0502020204030204" pitchFamily="34" charset="0"/>
                <a:cs typeface="Tajawal" panose="020B0604020202020204" charset="-78"/>
              </a:rPr>
              <a:t>ahli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dalam</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bidang</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sains</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matematika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teknologi</a:t>
            </a:r>
            <a:r>
              <a:rPr lang="en-US" sz="1050" dirty="0">
                <a:effectLst/>
                <a:latin typeface="Tajawal" panose="020B0604020202020204" charset="-78"/>
                <a:ea typeface="Calibri" panose="020F0502020204030204" pitchFamily="34" charset="0"/>
                <a:cs typeface="Tajawal" panose="020B0604020202020204" charset="-78"/>
              </a:rPr>
              <a:t>, dan </a:t>
            </a:r>
            <a:r>
              <a:rPr lang="en-US" sz="1050" dirty="0" err="1">
                <a:effectLst/>
                <a:latin typeface="Tajawal" panose="020B0604020202020204" charset="-78"/>
                <a:ea typeface="Calibri" panose="020F0502020204030204" pitchFamily="34" charset="0"/>
                <a:cs typeface="Tajawal" panose="020B0604020202020204" charset="-78"/>
              </a:rPr>
              <a:t>bahasa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asing</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karena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dengan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adanya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populasi</a:t>
            </a:r>
            <a:r>
              <a:rPr lang="en-US" sz="1050" dirty="0">
                <a:effectLst/>
                <a:latin typeface="Tajawal" panose="020B0604020202020204" charset="-78"/>
                <a:ea typeface="Calibri" panose="020F0502020204030204" pitchFamily="34" charset="0"/>
                <a:cs typeface="Tajawal" panose="020B0604020202020204" charset="-78"/>
              </a:rPr>
              <a:t> yang </a:t>
            </a:r>
            <a:r>
              <a:rPr lang="en-US" sz="1050" dirty="0" err="1">
                <a:effectLst/>
                <a:latin typeface="Tajawal" panose="020B0604020202020204" charset="-78"/>
                <a:ea typeface="Calibri" panose="020F0502020204030204" pitchFamily="34" charset="0"/>
                <a:cs typeface="Tajawal" panose="020B0604020202020204" charset="-78"/>
              </a:rPr>
              <a:t>berpendidikan</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sektor</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industri</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dapat</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berkembang</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secara</a:t>
            </a:r>
            <a:r>
              <a:rPr lang="en-US" sz="1050" dirty="0">
                <a:effectLst/>
                <a:latin typeface="Tajawal" panose="020B0604020202020204" charset="-78"/>
                <a:ea typeface="Calibri" panose="020F0502020204030204" pitchFamily="34" charset="0"/>
                <a:cs typeface="Tajawal" panose="020B0604020202020204" charset="-78"/>
              </a:rPr>
              <a:t> </a:t>
            </a:r>
            <a:r>
              <a:rPr lang="en-US" sz="1050" dirty="0" err="1">
                <a:effectLst/>
                <a:latin typeface="Tajawal" panose="020B0604020202020204" charset="-78"/>
                <a:ea typeface="Calibri" panose="020F0502020204030204" pitchFamily="34" charset="0"/>
                <a:cs typeface="Tajawal" panose="020B0604020202020204" charset="-78"/>
              </a:rPr>
              <a:t>signifikan</a:t>
            </a:r>
            <a:r>
              <a:rPr lang="en-US" sz="1050" dirty="0">
                <a:effectLst/>
                <a:latin typeface="Tajawal" panose="020B0604020202020204" charset="-78"/>
                <a:ea typeface="Calibri" panose="020F0502020204030204" pitchFamily="34" charset="0"/>
                <a:cs typeface="Tajawal" panose="020B0604020202020204" charset="-78"/>
              </a:rPr>
              <a:t>.</a:t>
            </a:r>
            <a:endParaRPr lang="en-ID" sz="1050" dirty="0">
              <a:effectLst/>
              <a:latin typeface="Tajawal" panose="020B0604020202020204" charset="-78"/>
              <a:ea typeface="Calibri" panose="020F0502020204030204" pitchFamily="34" charset="0"/>
              <a:cs typeface="Tajawal" panose="020B0604020202020204" charset="-78"/>
            </a:endParaRPr>
          </a:p>
        </p:txBody>
      </p:sp>
      <p:pic>
        <p:nvPicPr>
          <p:cNvPr id="495" name="Google Shape;495;p31">
            <a:hlinkClick r:id="" action="ppaction://noaction"/>
          </p:cNvPr>
          <p:cNvPicPr preferRelativeResize="0"/>
          <p:nvPr/>
        </p:nvPicPr>
        <p:blipFill rotWithShape="1">
          <a:blip r:embed="rId3">
            <a:alphaModFix/>
          </a:blip>
          <a:srcRect t="465" b="475"/>
          <a:stretch/>
        </p:blipFill>
        <p:spPr>
          <a:xfrm>
            <a:off x="8446575" y="583474"/>
            <a:ext cx="265550" cy="258850"/>
          </a:xfrm>
          <a:prstGeom prst="rect">
            <a:avLst/>
          </a:prstGeom>
          <a:noFill/>
          <a:ln>
            <a:noFill/>
          </a:ln>
        </p:spPr>
      </p:pic>
      <p:pic>
        <p:nvPicPr>
          <p:cNvPr id="496" name="Google Shape;496;p3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97" name="Google Shape;497;p3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98" name="Google Shape;498;p3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99" name="Google Shape;499;p3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500" name="Google Shape;500;p3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501" name="Google Shape;501;p3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502" name="Google Shape;502;p3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503" name="Google Shape;503;p3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title"/>
          </p:nvPr>
        </p:nvSpPr>
        <p:spPr>
          <a:xfrm>
            <a:off x="1114050" y="361528"/>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ECONOMIC MIRACLE (PASCA-PDII)</a:t>
            </a:r>
            <a:endParaRPr dirty="0"/>
          </a:p>
        </p:txBody>
      </p:sp>
      <p:pic>
        <p:nvPicPr>
          <p:cNvPr id="495" name="Google Shape;495;p31">
            <a:hlinkClick r:id="" action="ppaction://noaction"/>
          </p:cNvPr>
          <p:cNvPicPr preferRelativeResize="0"/>
          <p:nvPr/>
        </p:nvPicPr>
        <p:blipFill rotWithShape="1">
          <a:blip r:embed="rId3">
            <a:alphaModFix/>
          </a:blip>
          <a:srcRect t="465" b="475"/>
          <a:stretch/>
        </p:blipFill>
        <p:spPr>
          <a:xfrm>
            <a:off x="8446575" y="583474"/>
            <a:ext cx="265550" cy="258850"/>
          </a:xfrm>
          <a:prstGeom prst="rect">
            <a:avLst/>
          </a:prstGeom>
          <a:noFill/>
          <a:ln>
            <a:noFill/>
          </a:ln>
        </p:spPr>
      </p:pic>
      <p:pic>
        <p:nvPicPr>
          <p:cNvPr id="496" name="Google Shape;496;p3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97" name="Google Shape;497;p3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98" name="Google Shape;498;p3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99" name="Google Shape;499;p3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500" name="Google Shape;500;p3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501" name="Google Shape;501;p3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502" name="Google Shape;502;p3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503" name="Google Shape;503;p3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grpSp>
        <p:nvGrpSpPr>
          <p:cNvPr id="13" name="Google Shape;634;p35">
            <a:extLst>
              <a:ext uri="{FF2B5EF4-FFF2-40B4-BE49-F238E27FC236}">
                <a16:creationId xmlns:a16="http://schemas.microsoft.com/office/drawing/2014/main" id="{5C32022A-B98C-499F-8ACC-F6CB92FDEC07}"/>
              </a:ext>
            </a:extLst>
          </p:cNvPr>
          <p:cNvGrpSpPr/>
          <p:nvPr/>
        </p:nvGrpSpPr>
        <p:grpSpPr>
          <a:xfrm>
            <a:off x="1766431" y="1291800"/>
            <a:ext cx="2731141" cy="2854898"/>
            <a:chOff x="5191200" y="1245725"/>
            <a:chExt cx="3232800" cy="3245400"/>
          </a:xfrm>
        </p:grpSpPr>
        <p:sp>
          <p:nvSpPr>
            <p:cNvPr id="14" name="Google Shape;635;p35">
              <a:extLst>
                <a:ext uri="{FF2B5EF4-FFF2-40B4-BE49-F238E27FC236}">
                  <a16:creationId xmlns:a16="http://schemas.microsoft.com/office/drawing/2014/main" id="{B45283F5-7653-4520-B43E-A0CF54F96D09}"/>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6;p35">
              <a:extLst>
                <a:ext uri="{FF2B5EF4-FFF2-40B4-BE49-F238E27FC236}">
                  <a16:creationId xmlns:a16="http://schemas.microsoft.com/office/drawing/2014/main" id="{575E7710-5A43-40CE-BB4B-C94B509CCA6B}"/>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37;p35">
              <a:extLst>
                <a:ext uri="{FF2B5EF4-FFF2-40B4-BE49-F238E27FC236}">
                  <a16:creationId xmlns:a16="http://schemas.microsoft.com/office/drawing/2014/main" id="{CF4DBA1A-4DCF-46A2-9565-EB3CF1E2CDD1}"/>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391;p28">
            <a:extLst>
              <a:ext uri="{FF2B5EF4-FFF2-40B4-BE49-F238E27FC236}">
                <a16:creationId xmlns:a16="http://schemas.microsoft.com/office/drawing/2014/main" id="{1C2E12D0-8E9D-4AF6-8212-E429F5B56F86}"/>
              </a:ext>
            </a:extLst>
          </p:cNvPr>
          <p:cNvSpPr txBox="1">
            <a:spLocks/>
          </p:cNvSpPr>
          <p:nvPr/>
        </p:nvSpPr>
        <p:spPr>
          <a:xfrm>
            <a:off x="1893029" y="2225375"/>
            <a:ext cx="2434422" cy="141096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Pasca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Perang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Dunia II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meluluhlantakkan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negaranya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memfokuskan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diri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untuk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memulihkan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kondisi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perekonomiannya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a:t>
            </a:r>
            <a:r>
              <a:rPr lang="en-US" sz="1200" b="1"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Revitalisasi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dipusatkan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pada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kapasitas</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industri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hancur</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akibat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kekalahan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dalam</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perang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dunia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membuat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banyak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investor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menarik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investasinya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Namun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pada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awal</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1960-an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mampu</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bangkit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dan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mengalami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perkembangan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pesat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melalui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produksi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sektor</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industri</a:t>
            </a:r>
            <a:endParaRPr lang="en-US" sz="1000" dirty="0">
              <a:solidFill>
                <a:schemeClr val="accent6">
                  <a:lumMod val="50000"/>
                </a:schemeClr>
              </a:solidFill>
              <a:latin typeface="Tajawal" panose="020B0604020202020204" charset="-78"/>
              <a:cs typeface="Tajawal" panose="020B0604020202020204" charset="-78"/>
            </a:endParaRPr>
          </a:p>
        </p:txBody>
      </p:sp>
      <p:pic>
        <p:nvPicPr>
          <p:cNvPr id="26" name="Google Shape;495;p31">
            <a:hlinkClick r:id="" action="ppaction://noaction"/>
            <a:extLst>
              <a:ext uri="{FF2B5EF4-FFF2-40B4-BE49-F238E27FC236}">
                <a16:creationId xmlns:a16="http://schemas.microsoft.com/office/drawing/2014/main" id="{CBA92F05-0B15-4974-B514-E5F30C918575}"/>
              </a:ext>
            </a:extLst>
          </p:cNvPr>
          <p:cNvPicPr preferRelativeResize="0"/>
          <p:nvPr/>
        </p:nvPicPr>
        <p:blipFill rotWithShape="1">
          <a:blip r:embed="rId3">
            <a:alphaModFix/>
          </a:blip>
          <a:srcRect t="465" b="475"/>
          <a:stretch/>
        </p:blipFill>
        <p:spPr>
          <a:xfrm>
            <a:off x="8479047" y="550513"/>
            <a:ext cx="265550" cy="258850"/>
          </a:xfrm>
          <a:prstGeom prst="rect">
            <a:avLst/>
          </a:prstGeom>
          <a:noFill/>
          <a:ln>
            <a:noFill/>
          </a:ln>
        </p:spPr>
      </p:pic>
      <p:pic>
        <p:nvPicPr>
          <p:cNvPr id="27" name="Google Shape;495;p31">
            <a:hlinkClick r:id="" action="ppaction://noaction"/>
            <a:extLst>
              <a:ext uri="{FF2B5EF4-FFF2-40B4-BE49-F238E27FC236}">
                <a16:creationId xmlns:a16="http://schemas.microsoft.com/office/drawing/2014/main" id="{E57509CA-FEDE-4A4C-9ADC-C3F9654B7C66}"/>
              </a:ext>
            </a:extLst>
          </p:cNvPr>
          <p:cNvPicPr preferRelativeResize="0"/>
          <p:nvPr/>
        </p:nvPicPr>
        <p:blipFill rotWithShape="1">
          <a:blip r:embed="rId3">
            <a:alphaModFix/>
          </a:blip>
          <a:srcRect t="465" b="475"/>
          <a:stretch/>
        </p:blipFill>
        <p:spPr>
          <a:xfrm>
            <a:off x="4158470" y="1363348"/>
            <a:ext cx="265550" cy="258850"/>
          </a:xfrm>
          <a:prstGeom prst="rect">
            <a:avLst/>
          </a:prstGeom>
          <a:noFill/>
          <a:ln>
            <a:noFill/>
          </a:ln>
        </p:spPr>
      </p:pic>
      <p:grpSp>
        <p:nvGrpSpPr>
          <p:cNvPr id="28" name="Google Shape;634;p35">
            <a:extLst>
              <a:ext uri="{FF2B5EF4-FFF2-40B4-BE49-F238E27FC236}">
                <a16:creationId xmlns:a16="http://schemas.microsoft.com/office/drawing/2014/main" id="{9E2752DF-66D8-4B38-9825-D2143FFD6951}"/>
              </a:ext>
            </a:extLst>
          </p:cNvPr>
          <p:cNvGrpSpPr/>
          <p:nvPr/>
        </p:nvGrpSpPr>
        <p:grpSpPr>
          <a:xfrm>
            <a:off x="5183026" y="1291800"/>
            <a:ext cx="2731141" cy="2854898"/>
            <a:chOff x="5191200" y="1245725"/>
            <a:chExt cx="3232800" cy="3245400"/>
          </a:xfrm>
        </p:grpSpPr>
        <p:sp>
          <p:nvSpPr>
            <p:cNvPr id="29" name="Google Shape;635;p35">
              <a:extLst>
                <a:ext uri="{FF2B5EF4-FFF2-40B4-BE49-F238E27FC236}">
                  <a16:creationId xmlns:a16="http://schemas.microsoft.com/office/drawing/2014/main" id="{6C7F3891-A30D-4BA7-B8AE-25EB27D20B1B}"/>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6;p35">
              <a:extLst>
                <a:ext uri="{FF2B5EF4-FFF2-40B4-BE49-F238E27FC236}">
                  <a16:creationId xmlns:a16="http://schemas.microsoft.com/office/drawing/2014/main" id="{5D3619D7-D3A9-4AB5-A135-FC8CF1D8A924}"/>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637;p35">
              <a:extLst>
                <a:ext uri="{FF2B5EF4-FFF2-40B4-BE49-F238E27FC236}">
                  <a16:creationId xmlns:a16="http://schemas.microsoft.com/office/drawing/2014/main" id="{3F7B3C7F-EA76-4DDB-84DE-026271A7203E}"/>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671ED326-9CCB-4F67-9DFB-BDEADA901876}"/>
              </a:ext>
            </a:extLst>
          </p:cNvPr>
          <p:cNvSpPr txBox="1"/>
          <p:nvPr/>
        </p:nvSpPr>
        <p:spPr>
          <a:xfrm>
            <a:off x="5229228" y="1693724"/>
            <a:ext cx="2638736" cy="2492990"/>
          </a:xfrm>
          <a:prstGeom prst="rect">
            <a:avLst/>
          </a:prstGeom>
          <a:noFill/>
        </p:spPr>
        <p:txBody>
          <a:bodyPr wrap="square">
            <a:spAutoFit/>
          </a:bodyPr>
          <a:lstStyle/>
          <a:p>
            <a:pPr algn="just">
              <a:spcAft>
                <a:spcPts val="800"/>
              </a:spcAft>
            </a:pP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Kemampuan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untuk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latin typeface="Tajawal" panose="020B0604020202020204" charset="-78"/>
                <a:ea typeface="Calibri" panose="020F0502020204030204" pitchFamily="34" charset="0"/>
                <a:cs typeface="Tajawal" panose="020B0604020202020204" charset="-78"/>
              </a:rPr>
              <a:t>bangkit</a:t>
            </a:r>
            <a:r>
              <a:rPr lang="en-US" sz="1200" dirty="0">
                <a:solidFill>
                  <a:schemeClr val="accent6">
                    <a:lumMod val="50000"/>
                  </a:schemeClr>
                </a:solidFill>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krisis</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dialaminya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dalam</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waktu</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relatif</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singkat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membuat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dunia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menyebut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peristiwa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dengan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i="1"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Japan’s Economic Miracle</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Kebangkitan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tidak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jauh</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peran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birokrasi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seperti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Ministry of International Industry (MITI), Ministry of Finance (MOF), dan Bank of Japan (BOF)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melakukan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banyak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intervensi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dalam</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membuat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kebijakan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ekonomi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khususnya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di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bidang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industri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a:t>
            </a:r>
            <a:endParaRPr lang="en-ID" sz="11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endParaRPr>
          </a:p>
        </p:txBody>
      </p:sp>
      <p:pic>
        <p:nvPicPr>
          <p:cNvPr id="34" name="Google Shape;495;p31">
            <a:hlinkClick r:id="" action="ppaction://noaction"/>
            <a:extLst>
              <a:ext uri="{FF2B5EF4-FFF2-40B4-BE49-F238E27FC236}">
                <a16:creationId xmlns:a16="http://schemas.microsoft.com/office/drawing/2014/main" id="{A8CB9295-53CD-4672-8EB1-2E35475D7D49}"/>
              </a:ext>
            </a:extLst>
          </p:cNvPr>
          <p:cNvPicPr preferRelativeResize="0"/>
          <p:nvPr/>
        </p:nvPicPr>
        <p:blipFill rotWithShape="1">
          <a:blip r:embed="rId3">
            <a:alphaModFix/>
          </a:blip>
          <a:srcRect t="465" b="475"/>
          <a:stretch/>
        </p:blipFill>
        <p:spPr>
          <a:xfrm>
            <a:off x="7575065" y="1363348"/>
            <a:ext cx="265550" cy="258850"/>
          </a:xfrm>
          <a:prstGeom prst="rect">
            <a:avLst/>
          </a:prstGeom>
          <a:noFill/>
          <a:ln>
            <a:noFill/>
          </a:ln>
        </p:spPr>
      </p:pic>
    </p:spTree>
    <p:extLst>
      <p:ext uri="{BB962C8B-B14F-4D97-AF65-F5344CB8AC3E}">
        <p14:creationId xmlns:p14="http://schemas.microsoft.com/office/powerpoint/2010/main" val="273391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8"/>
          <p:cNvSpPr txBox="1">
            <a:spLocks noGrp="1"/>
          </p:cNvSpPr>
          <p:nvPr>
            <p:ph type="title"/>
          </p:nvPr>
        </p:nvSpPr>
        <p:spPr>
          <a:xfrm>
            <a:off x="1453867" y="2363119"/>
            <a:ext cx="6879265" cy="76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KEBIJAKAN INDUSTRI</a:t>
            </a:r>
            <a:endParaRPr dirty="0"/>
          </a:p>
        </p:txBody>
      </p:sp>
      <p:grpSp>
        <p:nvGrpSpPr>
          <p:cNvPr id="689" name="Google Shape;689;p38"/>
          <p:cNvGrpSpPr/>
          <p:nvPr/>
        </p:nvGrpSpPr>
        <p:grpSpPr>
          <a:xfrm>
            <a:off x="2418350" y="3251300"/>
            <a:ext cx="4950300" cy="1725900"/>
            <a:chOff x="2418350" y="3251300"/>
            <a:chExt cx="4950300" cy="1725900"/>
          </a:xfrm>
        </p:grpSpPr>
        <p:sp>
          <p:nvSpPr>
            <p:cNvPr id="690" name="Google Shape;690;p38"/>
            <p:cNvSpPr/>
            <p:nvPr/>
          </p:nvSpPr>
          <p:spPr>
            <a:xfrm>
              <a:off x="2418350" y="3708200"/>
              <a:ext cx="4950300" cy="1269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2418350" y="3251300"/>
              <a:ext cx="49503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6880425" y="32513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38"/>
          <p:cNvSpPr txBox="1">
            <a:spLocks noGrp="1"/>
          </p:cNvSpPr>
          <p:nvPr>
            <p:ph type="subTitle" idx="1"/>
          </p:nvPr>
        </p:nvSpPr>
        <p:spPr>
          <a:xfrm>
            <a:off x="3159975" y="3992000"/>
            <a:ext cx="34830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KEBIJAKAN INDUSTRI JEPANG DAN IJEPA</a:t>
            </a:r>
            <a:endParaRPr dirty="0"/>
          </a:p>
        </p:txBody>
      </p:sp>
      <p:sp>
        <p:nvSpPr>
          <p:cNvPr id="694" name="Google Shape;694;p38"/>
          <p:cNvSpPr txBox="1">
            <a:spLocks noGrp="1"/>
          </p:cNvSpPr>
          <p:nvPr>
            <p:ph type="title" idx="2"/>
          </p:nvPr>
        </p:nvSpPr>
        <p:spPr>
          <a:xfrm>
            <a:off x="4244000" y="1256362"/>
            <a:ext cx="1299000" cy="106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02.</a:t>
            </a:r>
            <a:endParaRPr dirty="0"/>
          </a:p>
        </p:txBody>
      </p:sp>
      <p:pic>
        <p:nvPicPr>
          <p:cNvPr id="695" name="Google Shape;695;p38">
            <a:hlinkClick r:id="" action="ppaction://noaction"/>
          </p:cNvPr>
          <p:cNvPicPr preferRelativeResize="0"/>
          <p:nvPr/>
        </p:nvPicPr>
        <p:blipFill rotWithShape="1">
          <a:blip r:embed="rId3">
            <a:alphaModFix/>
          </a:blip>
          <a:srcRect t="465" b="475"/>
          <a:stretch/>
        </p:blipFill>
        <p:spPr>
          <a:xfrm>
            <a:off x="7533725" y="496125"/>
            <a:ext cx="265550" cy="258850"/>
          </a:xfrm>
          <a:prstGeom prst="rect">
            <a:avLst/>
          </a:prstGeom>
          <a:noFill/>
          <a:ln>
            <a:noFill/>
          </a:ln>
        </p:spPr>
      </p:pic>
      <p:pic>
        <p:nvPicPr>
          <p:cNvPr id="696" name="Google Shape;696;p38">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697" name="Google Shape;697;p38">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698" name="Google Shape;698;p38">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699" name="Google Shape;699;p38">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700" name="Google Shape;700;p38">
            <a:hlinkClick r:id="" action="ppaction://noaction"/>
          </p:cNvPr>
          <p:cNvPicPr preferRelativeResize="0"/>
          <p:nvPr/>
        </p:nvPicPr>
        <p:blipFill rotWithShape="1">
          <a:blip r:embed="rId3">
            <a:alphaModFix/>
          </a:blip>
          <a:srcRect t="465" b="475"/>
          <a:stretch/>
        </p:blipFill>
        <p:spPr>
          <a:xfrm>
            <a:off x="6991700" y="3350325"/>
            <a:ext cx="265550" cy="258850"/>
          </a:xfrm>
          <a:prstGeom prst="rect">
            <a:avLst/>
          </a:prstGeom>
          <a:noFill/>
          <a:ln>
            <a:noFill/>
          </a:ln>
        </p:spPr>
      </p:pic>
      <p:sp>
        <p:nvSpPr>
          <p:cNvPr id="701" name="Google Shape;701;p38">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702" name="Google Shape;702;p38">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703" name="Google Shape;703;p38">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704" name="Google Shape;704;p38">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title"/>
          </p:nvPr>
        </p:nvSpPr>
        <p:spPr>
          <a:xfrm>
            <a:off x="1114050" y="361528"/>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KEBIJAKAN INDUSTRI JEPANG</a:t>
            </a:r>
            <a:endParaRPr dirty="0"/>
          </a:p>
        </p:txBody>
      </p:sp>
      <p:pic>
        <p:nvPicPr>
          <p:cNvPr id="495" name="Google Shape;495;p31">
            <a:hlinkClick r:id="" action="ppaction://noaction"/>
          </p:cNvPr>
          <p:cNvPicPr preferRelativeResize="0"/>
          <p:nvPr/>
        </p:nvPicPr>
        <p:blipFill rotWithShape="1">
          <a:blip r:embed="rId3">
            <a:alphaModFix/>
          </a:blip>
          <a:srcRect t="465" b="475"/>
          <a:stretch/>
        </p:blipFill>
        <p:spPr>
          <a:xfrm>
            <a:off x="8446575" y="583474"/>
            <a:ext cx="265550" cy="258850"/>
          </a:xfrm>
          <a:prstGeom prst="rect">
            <a:avLst/>
          </a:prstGeom>
          <a:noFill/>
          <a:ln>
            <a:noFill/>
          </a:ln>
        </p:spPr>
      </p:pic>
      <p:pic>
        <p:nvPicPr>
          <p:cNvPr id="496" name="Google Shape;496;p3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97" name="Google Shape;497;p3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98" name="Google Shape;498;p3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99" name="Google Shape;499;p3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500" name="Google Shape;500;p3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501" name="Google Shape;501;p3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502" name="Google Shape;502;p3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503" name="Google Shape;503;p31">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grpSp>
        <p:nvGrpSpPr>
          <p:cNvPr id="13" name="Google Shape;634;p35">
            <a:extLst>
              <a:ext uri="{FF2B5EF4-FFF2-40B4-BE49-F238E27FC236}">
                <a16:creationId xmlns:a16="http://schemas.microsoft.com/office/drawing/2014/main" id="{5C32022A-B98C-499F-8ACC-F6CB92FDEC07}"/>
              </a:ext>
            </a:extLst>
          </p:cNvPr>
          <p:cNvGrpSpPr/>
          <p:nvPr/>
        </p:nvGrpSpPr>
        <p:grpSpPr>
          <a:xfrm>
            <a:off x="1488156" y="1148988"/>
            <a:ext cx="3083844" cy="3429662"/>
            <a:chOff x="5191200" y="1245725"/>
            <a:chExt cx="3232800" cy="3245400"/>
          </a:xfrm>
        </p:grpSpPr>
        <p:sp>
          <p:nvSpPr>
            <p:cNvPr id="14" name="Google Shape;635;p35">
              <a:extLst>
                <a:ext uri="{FF2B5EF4-FFF2-40B4-BE49-F238E27FC236}">
                  <a16:creationId xmlns:a16="http://schemas.microsoft.com/office/drawing/2014/main" id="{B45283F5-7653-4520-B43E-A0CF54F96D09}"/>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36;p35">
              <a:extLst>
                <a:ext uri="{FF2B5EF4-FFF2-40B4-BE49-F238E27FC236}">
                  <a16:creationId xmlns:a16="http://schemas.microsoft.com/office/drawing/2014/main" id="{575E7710-5A43-40CE-BB4B-C94B509CCA6B}"/>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37;p35">
              <a:extLst>
                <a:ext uri="{FF2B5EF4-FFF2-40B4-BE49-F238E27FC236}">
                  <a16:creationId xmlns:a16="http://schemas.microsoft.com/office/drawing/2014/main" id="{CF4DBA1A-4DCF-46A2-9565-EB3CF1E2CDD1}"/>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391;p28">
            <a:extLst>
              <a:ext uri="{FF2B5EF4-FFF2-40B4-BE49-F238E27FC236}">
                <a16:creationId xmlns:a16="http://schemas.microsoft.com/office/drawing/2014/main" id="{1C2E12D0-8E9D-4AF6-8212-E429F5B56F86}"/>
              </a:ext>
            </a:extLst>
          </p:cNvPr>
          <p:cNvSpPr txBox="1">
            <a:spLocks/>
          </p:cNvSpPr>
          <p:nvPr/>
        </p:nvSpPr>
        <p:spPr>
          <a:xfrm>
            <a:off x="1589280" y="2456263"/>
            <a:ext cx="2890886" cy="1336532"/>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a:buNone/>
            </a:pPr>
            <a:r>
              <a:rPr lang="en-US" sz="1200" dirty="0" err="1">
                <a:solidFill>
                  <a:schemeClr val="accent6">
                    <a:lumMod val="50000"/>
                  </a:schemeClr>
                </a:solidFill>
                <a:latin typeface="Tajawal" panose="020B0604020202020204" charset="-78"/>
                <a:cs typeface="Tajawal" panose="020B0604020202020204" charset="-78"/>
              </a:rPr>
              <a:t>Kebijakan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industri</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Jepang</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adalah</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sistem</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rumit</a:t>
            </a:r>
            <a:r>
              <a:rPr lang="en-US" sz="1200" dirty="0">
                <a:solidFill>
                  <a:schemeClr val="accent6">
                    <a:lumMod val="50000"/>
                  </a:schemeClr>
                </a:solidFill>
                <a:latin typeface="Tajawal" panose="020B0604020202020204" charset="-78"/>
                <a:cs typeface="Tajawal" panose="020B0604020202020204" charset="-78"/>
              </a:rPr>
              <a:t> yang </a:t>
            </a:r>
            <a:r>
              <a:rPr lang="en-US" sz="1200" dirty="0" err="1">
                <a:solidFill>
                  <a:schemeClr val="accent6">
                    <a:lumMod val="50000"/>
                  </a:schemeClr>
                </a:solidFill>
                <a:latin typeface="Tajawal" panose="020B0604020202020204" charset="-78"/>
                <a:cs typeface="Tajawal" panose="020B0604020202020204" charset="-78"/>
              </a:rPr>
              <a:t>diciptakan</a:t>
            </a:r>
            <a:r>
              <a:rPr lang="en-US" sz="1200" dirty="0">
                <a:solidFill>
                  <a:schemeClr val="accent6">
                    <a:lumMod val="50000"/>
                  </a:schemeClr>
                </a:solidFill>
                <a:latin typeface="Tajawal" panose="020B0604020202020204" charset="-78"/>
                <a:cs typeface="Tajawal" panose="020B0604020202020204" charset="-78"/>
              </a:rPr>
              <a:t> oleh </a:t>
            </a:r>
            <a:r>
              <a:rPr lang="en-US" sz="1200" dirty="0" err="1">
                <a:solidFill>
                  <a:schemeClr val="accent6">
                    <a:lumMod val="50000"/>
                  </a:schemeClr>
                </a:solidFill>
                <a:latin typeface="Tajawal" panose="020B0604020202020204" charset="-78"/>
                <a:cs typeface="Tajawal" panose="020B0604020202020204" charset="-78"/>
              </a:rPr>
              <a:t>pemerintah</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Jepang</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setelah</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Perang</a:t>
            </a:r>
            <a:r>
              <a:rPr lang="en-US" sz="1200" dirty="0">
                <a:solidFill>
                  <a:schemeClr val="accent6">
                    <a:lumMod val="50000"/>
                  </a:schemeClr>
                </a:solidFill>
                <a:latin typeface="Tajawal" panose="020B0604020202020204" charset="-78"/>
                <a:cs typeface="Tajawal" panose="020B0604020202020204" charset="-78"/>
              </a:rPr>
              <a:t> Dunia II dan </a:t>
            </a:r>
            <a:r>
              <a:rPr lang="en-US" sz="1200" dirty="0" err="1">
                <a:solidFill>
                  <a:schemeClr val="accent6">
                    <a:lumMod val="50000"/>
                  </a:schemeClr>
                </a:solidFill>
                <a:latin typeface="Tajawal" panose="020B0604020202020204" charset="-78"/>
                <a:cs typeface="Tajawal" panose="020B0604020202020204" charset="-78"/>
              </a:rPr>
              <a:t>khususnya</a:t>
            </a:r>
            <a:r>
              <a:rPr lang="en-US" sz="1200" dirty="0">
                <a:solidFill>
                  <a:schemeClr val="accent6">
                    <a:lumMod val="50000"/>
                  </a:schemeClr>
                </a:solidFill>
                <a:latin typeface="Tajawal" panose="020B0604020202020204" charset="-78"/>
                <a:cs typeface="Tajawal" panose="020B0604020202020204" charset="-78"/>
              </a:rPr>
              <a:t> pada </a:t>
            </a:r>
            <a:r>
              <a:rPr lang="en-US" sz="1200" dirty="0" err="1">
                <a:solidFill>
                  <a:schemeClr val="accent6">
                    <a:lumMod val="50000"/>
                  </a:schemeClr>
                </a:solidFill>
                <a:latin typeface="Tajawal" panose="020B0604020202020204" charset="-78"/>
                <a:cs typeface="Tajawal" panose="020B0604020202020204" charset="-78"/>
              </a:rPr>
              <a:t>tahun</a:t>
            </a:r>
            <a:r>
              <a:rPr lang="en-US" sz="1200" dirty="0">
                <a:solidFill>
                  <a:schemeClr val="accent6">
                    <a:lumMod val="50000"/>
                  </a:schemeClr>
                </a:solidFill>
                <a:latin typeface="Tajawal" panose="020B0604020202020204" charset="-78"/>
                <a:cs typeface="Tajawal" panose="020B0604020202020204" charset="-78"/>
              </a:rPr>
              <a:t> 1950-an dan 1960-an. </a:t>
            </a:r>
            <a:r>
              <a:rPr lang="en-US" sz="1200" dirty="0" err="1">
                <a:solidFill>
                  <a:schemeClr val="accent6">
                    <a:lumMod val="50000"/>
                  </a:schemeClr>
                </a:solidFill>
                <a:latin typeface="Tajawal" panose="020B0604020202020204" charset="-78"/>
                <a:cs typeface="Tajawal" panose="020B0604020202020204" charset="-78"/>
              </a:rPr>
              <a:t>Tujuannya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adalah</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untuk</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mempromosikan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perkembangan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industri</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dengan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bekerja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sama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erat</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dengan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perusahaan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swasta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Tujuan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lainnya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adalah</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untuk</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mengalihkan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sumber</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daya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ke</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industri</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tertentu</a:t>
            </a:r>
            <a:r>
              <a:rPr lang="en-US" sz="1200" dirty="0">
                <a:solidFill>
                  <a:schemeClr val="accent6">
                    <a:lumMod val="50000"/>
                  </a:schemeClr>
                </a:solidFill>
                <a:latin typeface="Tajawal" panose="020B0604020202020204" charset="-78"/>
                <a:cs typeface="Tajawal" panose="020B0604020202020204" charset="-78"/>
              </a:rPr>
              <a:t> agar </a:t>
            </a:r>
            <a:r>
              <a:rPr lang="en-US" sz="1200" dirty="0" err="1">
                <a:solidFill>
                  <a:schemeClr val="accent6">
                    <a:lumMod val="50000"/>
                  </a:schemeClr>
                </a:solidFill>
                <a:latin typeface="Tajawal" panose="020B0604020202020204" charset="-78"/>
                <a:cs typeface="Tajawal" panose="020B0604020202020204" charset="-78"/>
              </a:rPr>
              <a:t>mendapatkan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keunggulan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kompetitif</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internasional</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bagi</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Jepang</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Kebijakan</a:t>
            </a:r>
            <a:r>
              <a:rPr lang="en-US" sz="1200" dirty="0">
                <a:solidFill>
                  <a:schemeClr val="accent6">
                    <a:lumMod val="50000"/>
                  </a:schemeClr>
                </a:solidFill>
                <a:latin typeface="Tajawal" panose="020B0604020202020204" charset="-78"/>
                <a:cs typeface="Tajawal" panose="020B0604020202020204" charset="-78"/>
              </a:rPr>
              <a:t> dan </a:t>
            </a:r>
            <a:r>
              <a:rPr lang="en-US" sz="1200" dirty="0" err="1">
                <a:solidFill>
                  <a:schemeClr val="accent6">
                    <a:lumMod val="50000"/>
                  </a:schemeClr>
                </a:solidFill>
                <a:latin typeface="Tajawal" panose="020B0604020202020204" charset="-78"/>
                <a:cs typeface="Tajawal" panose="020B0604020202020204" charset="-78"/>
              </a:rPr>
              <a:t>metode</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digunakan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terutama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untuk</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meningkatkan</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produktivitas</a:t>
            </a:r>
            <a:r>
              <a:rPr lang="en-US" sz="1200" dirty="0">
                <a:solidFill>
                  <a:schemeClr val="accent6">
                    <a:lumMod val="50000"/>
                  </a:schemeClr>
                </a:solidFill>
                <a:latin typeface="Tajawal" panose="020B0604020202020204" charset="-78"/>
                <a:cs typeface="Tajawal" panose="020B0604020202020204" charset="-78"/>
              </a:rPr>
              <a:t> input dan </a:t>
            </a:r>
            <a:r>
              <a:rPr lang="en-US" sz="1200" dirty="0" err="1">
                <a:solidFill>
                  <a:schemeClr val="accent6">
                    <a:lumMod val="50000"/>
                  </a:schemeClr>
                </a:solidFill>
                <a:latin typeface="Tajawal" panose="020B0604020202020204" charset="-78"/>
                <a:cs typeface="Tajawal" panose="020B0604020202020204" charset="-78"/>
              </a:rPr>
              <a:t>untuk</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mempengaruhi</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secara</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langsung</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atau</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tidak</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langsung</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investasi</a:t>
            </a:r>
            <a:r>
              <a:rPr lang="en-US" sz="1200" dirty="0">
                <a:solidFill>
                  <a:schemeClr val="accent6">
                    <a:lumMod val="50000"/>
                  </a:schemeClr>
                </a:solidFill>
                <a:latin typeface="Tajawal" panose="020B0604020202020204" charset="-78"/>
                <a:cs typeface="Tajawal" panose="020B0604020202020204" charset="-78"/>
              </a:rPr>
              <a:t> </a:t>
            </a:r>
            <a:r>
              <a:rPr lang="en-US" sz="1200" dirty="0" err="1">
                <a:solidFill>
                  <a:schemeClr val="accent6">
                    <a:lumMod val="50000"/>
                  </a:schemeClr>
                </a:solidFill>
                <a:latin typeface="Tajawal" panose="020B0604020202020204" charset="-78"/>
                <a:cs typeface="Tajawal" panose="020B0604020202020204" charset="-78"/>
              </a:rPr>
              <a:t>industri</a:t>
            </a:r>
            <a:r>
              <a:rPr lang="en-US" sz="1200" dirty="0">
                <a:solidFill>
                  <a:schemeClr val="accent6">
                    <a:lumMod val="50000"/>
                  </a:schemeClr>
                </a:solidFill>
                <a:latin typeface="Tajawal" panose="020B0604020202020204" charset="-78"/>
                <a:cs typeface="Tajawal" panose="020B0604020202020204" charset="-78"/>
              </a:rPr>
              <a:t>.</a:t>
            </a:r>
          </a:p>
        </p:txBody>
      </p:sp>
      <p:pic>
        <p:nvPicPr>
          <p:cNvPr id="26" name="Google Shape;495;p31">
            <a:hlinkClick r:id="" action="ppaction://noaction"/>
            <a:extLst>
              <a:ext uri="{FF2B5EF4-FFF2-40B4-BE49-F238E27FC236}">
                <a16:creationId xmlns:a16="http://schemas.microsoft.com/office/drawing/2014/main" id="{CBA92F05-0B15-4974-B514-E5F30C918575}"/>
              </a:ext>
            </a:extLst>
          </p:cNvPr>
          <p:cNvPicPr preferRelativeResize="0"/>
          <p:nvPr/>
        </p:nvPicPr>
        <p:blipFill rotWithShape="1">
          <a:blip r:embed="rId3">
            <a:alphaModFix/>
          </a:blip>
          <a:srcRect t="465" b="475"/>
          <a:stretch/>
        </p:blipFill>
        <p:spPr>
          <a:xfrm>
            <a:off x="8479047" y="550513"/>
            <a:ext cx="265550" cy="258850"/>
          </a:xfrm>
          <a:prstGeom prst="rect">
            <a:avLst/>
          </a:prstGeom>
          <a:noFill/>
          <a:ln>
            <a:noFill/>
          </a:ln>
        </p:spPr>
      </p:pic>
      <p:pic>
        <p:nvPicPr>
          <p:cNvPr id="27" name="Google Shape;495;p31">
            <a:hlinkClick r:id="" action="ppaction://noaction"/>
            <a:extLst>
              <a:ext uri="{FF2B5EF4-FFF2-40B4-BE49-F238E27FC236}">
                <a16:creationId xmlns:a16="http://schemas.microsoft.com/office/drawing/2014/main" id="{E57509CA-FEDE-4A4C-9ADC-C3F9654B7C66}"/>
              </a:ext>
            </a:extLst>
          </p:cNvPr>
          <p:cNvPicPr preferRelativeResize="0"/>
          <p:nvPr/>
        </p:nvPicPr>
        <p:blipFill rotWithShape="1">
          <a:blip r:embed="rId3">
            <a:alphaModFix/>
          </a:blip>
          <a:srcRect t="465" b="475"/>
          <a:stretch/>
        </p:blipFill>
        <p:spPr>
          <a:xfrm>
            <a:off x="4190666" y="1261025"/>
            <a:ext cx="265550" cy="258850"/>
          </a:xfrm>
          <a:prstGeom prst="rect">
            <a:avLst/>
          </a:prstGeom>
          <a:noFill/>
          <a:ln>
            <a:noFill/>
          </a:ln>
        </p:spPr>
      </p:pic>
      <p:grpSp>
        <p:nvGrpSpPr>
          <p:cNvPr id="31" name="Google Shape;634;p35">
            <a:extLst>
              <a:ext uri="{FF2B5EF4-FFF2-40B4-BE49-F238E27FC236}">
                <a16:creationId xmlns:a16="http://schemas.microsoft.com/office/drawing/2014/main" id="{50AE318A-954E-420C-A182-492A2783C1EA}"/>
              </a:ext>
            </a:extLst>
          </p:cNvPr>
          <p:cNvGrpSpPr/>
          <p:nvPr/>
        </p:nvGrpSpPr>
        <p:grpSpPr>
          <a:xfrm>
            <a:off x="5201578" y="1148988"/>
            <a:ext cx="3083844" cy="3429662"/>
            <a:chOff x="5191200" y="1245725"/>
            <a:chExt cx="3232800" cy="3245400"/>
          </a:xfrm>
        </p:grpSpPr>
        <p:sp>
          <p:nvSpPr>
            <p:cNvPr id="32" name="Google Shape;635;p35">
              <a:extLst>
                <a:ext uri="{FF2B5EF4-FFF2-40B4-BE49-F238E27FC236}">
                  <a16:creationId xmlns:a16="http://schemas.microsoft.com/office/drawing/2014/main" id="{4A8FD61C-65A4-4268-BE1B-4920DDC97577}"/>
                </a:ext>
              </a:extLst>
            </p:cNvPr>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636;p35">
              <a:extLst>
                <a:ext uri="{FF2B5EF4-FFF2-40B4-BE49-F238E27FC236}">
                  <a16:creationId xmlns:a16="http://schemas.microsoft.com/office/drawing/2014/main" id="{8DD1313A-191A-4077-A8BB-309F7874E24D}"/>
                </a:ext>
              </a:extLst>
            </p:cNvPr>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637;p35">
              <a:extLst>
                <a:ext uri="{FF2B5EF4-FFF2-40B4-BE49-F238E27FC236}">
                  <a16:creationId xmlns:a16="http://schemas.microsoft.com/office/drawing/2014/main" id="{1DC0A659-499D-4646-9575-CF1CC31D1A44}"/>
                </a:ext>
              </a:extLst>
            </p:cNvPr>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a:extLst>
              <a:ext uri="{FF2B5EF4-FFF2-40B4-BE49-F238E27FC236}">
                <a16:creationId xmlns:a16="http://schemas.microsoft.com/office/drawing/2014/main" id="{F1163491-D8A5-4E8B-B123-0E6B15678818}"/>
              </a:ext>
            </a:extLst>
          </p:cNvPr>
          <p:cNvSpPr txBox="1"/>
          <p:nvPr/>
        </p:nvSpPr>
        <p:spPr>
          <a:xfrm>
            <a:off x="5268913" y="1685036"/>
            <a:ext cx="2949173" cy="2492990"/>
          </a:xfrm>
          <a:prstGeom prst="rect">
            <a:avLst/>
          </a:prstGeom>
          <a:noFill/>
        </p:spPr>
        <p:txBody>
          <a:bodyPr wrap="square">
            <a:spAutoFit/>
          </a:bodyPr>
          <a:lstStyle/>
          <a:p>
            <a:pPr algn="just">
              <a:spcBef>
                <a:spcPts val="600"/>
              </a:spcBef>
              <a:spcAft>
                <a:spcPts val="600"/>
              </a:spcAft>
            </a:pP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Mekanisme</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yang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digunakan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oleh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pemerintah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Jepang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untuk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mempengaruhi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perekonomian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biasanya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terkait</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dengan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perdagangan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pasar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tenaga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kerja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persaingan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dan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insentif</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pajak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Alih-alih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memproduksi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berbagai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macam</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barang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Jepang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memilih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beberapa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area di mana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mereka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dapat</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mengembangkan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barang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berkualitas</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tinggi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untuk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diproduksi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dalam</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jumlah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besar</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dengan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harga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bersaing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Contoh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yang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bagus</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adalah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industri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kamera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yang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sejak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tahun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1960-an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didominasi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oleh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Jepang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a:t>
            </a:r>
            <a:endParaRPr lang="en-ID"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endParaRPr>
          </a:p>
        </p:txBody>
      </p:sp>
      <p:pic>
        <p:nvPicPr>
          <p:cNvPr id="37" name="Google Shape;495;p31">
            <a:hlinkClick r:id="" action="ppaction://noaction"/>
            <a:extLst>
              <a:ext uri="{FF2B5EF4-FFF2-40B4-BE49-F238E27FC236}">
                <a16:creationId xmlns:a16="http://schemas.microsoft.com/office/drawing/2014/main" id="{913CB43A-1FFC-491E-B60D-83695895781F}"/>
              </a:ext>
            </a:extLst>
          </p:cNvPr>
          <p:cNvPicPr preferRelativeResize="0"/>
          <p:nvPr/>
        </p:nvPicPr>
        <p:blipFill rotWithShape="1">
          <a:blip r:embed="rId3">
            <a:alphaModFix/>
          </a:blip>
          <a:srcRect t="465" b="475"/>
          <a:stretch/>
        </p:blipFill>
        <p:spPr>
          <a:xfrm>
            <a:off x="7919675" y="1261025"/>
            <a:ext cx="265550" cy="258850"/>
          </a:xfrm>
          <a:prstGeom prst="rect">
            <a:avLst/>
          </a:prstGeom>
          <a:noFill/>
          <a:ln>
            <a:noFill/>
          </a:ln>
        </p:spPr>
      </p:pic>
    </p:spTree>
    <p:extLst>
      <p:ext uri="{BB962C8B-B14F-4D97-AF65-F5344CB8AC3E}">
        <p14:creationId xmlns:p14="http://schemas.microsoft.com/office/powerpoint/2010/main" val="96343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7">
            <a:hlinkClick r:id="" action="ppaction://noaction"/>
          </p:cNvPr>
          <p:cNvPicPr preferRelativeResize="0"/>
          <p:nvPr/>
        </p:nvPicPr>
        <p:blipFill rotWithShape="1">
          <a:blip r:embed="rId3">
            <a:alphaModFix/>
          </a:blip>
          <a:srcRect t="465" b="475"/>
          <a:stretch/>
        </p:blipFill>
        <p:spPr>
          <a:xfrm>
            <a:off x="7472087" y="478225"/>
            <a:ext cx="265550" cy="258850"/>
          </a:xfrm>
          <a:prstGeom prst="rect">
            <a:avLst/>
          </a:prstGeom>
          <a:noFill/>
          <a:ln>
            <a:noFill/>
          </a:ln>
        </p:spPr>
      </p:pic>
      <p:sp>
        <p:nvSpPr>
          <p:cNvPr id="371" name="Google Shape;371;p27"/>
          <p:cNvSpPr txBox="1">
            <a:spLocks noGrp="1"/>
          </p:cNvSpPr>
          <p:nvPr>
            <p:ph type="title"/>
          </p:nvPr>
        </p:nvSpPr>
        <p:spPr>
          <a:xfrm>
            <a:off x="1610885" y="186750"/>
            <a:ext cx="6581554"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000" dirty="0"/>
              <a:t>KEBIJAKAN INDUSTRI JEPANG</a:t>
            </a:r>
            <a:endParaRPr sz="2000" dirty="0"/>
          </a:p>
        </p:txBody>
      </p:sp>
      <p:sp>
        <p:nvSpPr>
          <p:cNvPr id="372" name="Google Shape;372;p27"/>
          <p:cNvSpPr txBox="1">
            <a:spLocks noGrp="1"/>
          </p:cNvSpPr>
          <p:nvPr>
            <p:ph type="subTitle" idx="1"/>
          </p:nvPr>
        </p:nvSpPr>
        <p:spPr>
          <a:xfrm>
            <a:off x="1812983" y="2341213"/>
            <a:ext cx="5791879" cy="897600"/>
          </a:xfrm>
          <a:prstGeom prst="rect">
            <a:avLst/>
          </a:prstGeom>
        </p:spPr>
        <p:txBody>
          <a:bodyPr spcFirstLastPara="1" wrap="square" lIns="0" tIns="0" rIns="0" bIns="0" anchor="ctr" anchorCtr="0">
            <a:noAutofit/>
          </a:bodyPr>
          <a:lstStyle/>
          <a:p>
            <a:pPr algn="just">
              <a:lnSpc>
                <a:spcPct val="150000"/>
              </a:lnSpc>
              <a:spcBef>
                <a:spcPts val="600"/>
              </a:spcBef>
              <a:spcAft>
                <a:spcPts val="600"/>
              </a:spcAft>
            </a:pP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Sejak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akhir</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1970-an,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pemerintah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sangat</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mendorong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pengembangan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industri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knowledge-intensive.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Dukungan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pemerintah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untuk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penelitian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dan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pengembangan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tumbuh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pesat</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pada 1980-an, dan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proyek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pengembangan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industri-pemerintah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bersama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yang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besar</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dalam</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komputer</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dan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robotika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dimulai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Pada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saat</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yang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sama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pemerintah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mendorong</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penurunan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terkelola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industri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yang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bermasalah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secara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kompetitif</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termasuk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tekstil</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pembuatan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kapal</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dan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pupuk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kimia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melalui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langkah-langkah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seperti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keringanan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pajak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bagi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perusahaan</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yang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melatih</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kembali</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pekerja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untuk</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bekerja</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pada </a:t>
            </a:r>
            <a:r>
              <a:rPr lang="en-US" sz="1200" dirty="0" err="1">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tugas-tugas</a:t>
            </a:r>
            <a:r>
              <a:rPr lang="en-US"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rPr>
              <a:t> lain.</a:t>
            </a:r>
            <a:endParaRPr lang="en-ID" sz="1200" dirty="0">
              <a:solidFill>
                <a:schemeClr val="accent6">
                  <a:lumMod val="50000"/>
                </a:schemeClr>
              </a:solidFill>
              <a:effectLst/>
              <a:latin typeface="Tajawal" panose="020B0604020202020204" charset="-78"/>
              <a:ea typeface="Times New Roman" panose="02020603050405020304" pitchFamily="18" charset="0"/>
              <a:cs typeface="Tajawal" panose="020B0604020202020204" charset="-78"/>
            </a:endParaRPr>
          </a:p>
        </p:txBody>
      </p:sp>
      <p:pic>
        <p:nvPicPr>
          <p:cNvPr id="377" name="Google Shape;377;p27">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378" name="Google Shape;378;p27">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379" name="Google Shape;379;p27">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380" name="Google Shape;380;p27">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381" name="Google Shape;381;p27">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382" name="Google Shape;382;p27">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383" name="Google Shape;383;p27">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384" name="Google Shape;384;p27">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365251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49"/>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800" dirty="0"/>
              <a:t>Indonesia-Japan Economic Partnership Agreement (IJEPA)</a:t>
            </a:r>
            <a:endParaRPr sz="1800" dirty="0"/>
          </a:p>
        </p:txBody>
      </p:sp>
      <p:sp>
        <p:nvSpPr>
          <p:cNvPr id="1311" name="Google Shape;1311;p49"/>
          <p:cNvSpPr txBox="1"/>
          <p:nvPr/>
        </p:nvSpPr>
        <p:spPr>
          <a:xfrm flipH="1">
            <a:off x="1496189" y="2226163"/>
            <a:ext cx="6601711" cy="1505688"/>
          </a:xfrm>
          <a:prstGeom prst="rect">
            <a:avLst/>
          </a:prstGeom>
          <a:noFill/>
          <a:ln>
            <a:noFill/>
          </a:ln>
        </p:spPr>
        <p:txBody>
          <a:bodyPr spcFirstLastPara="1" wrap="square" lIns="0" tIns="0" rIns="0" bIns="0" anchor="ctr" anchorCtr="0">
            <a:noAutofit/>
          </a:bodyPr>
          <a:lstStyle/>
          <a:p>
            <a:pPr algn="just">
              <a:lnSpc>
                <a:spcPct val="150000"/>
              </a:lnSpc>
              <a:spcAft>
                <a:spcPts val="800"/>
              </a:spcAft>
            </a:pP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IJEPA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merupakan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sebuah</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kesepakatan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atas</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kerjasama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ekonomi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bilateral Indonesia dan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bertujuan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untuk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mempererat</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hubungan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ekonomi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kedua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negara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melalui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pembukaan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akses</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pasar,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fasilitasi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dan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kerjasama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Untuk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sektor</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industri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IJEPA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menerapkan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kerjasama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dengan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sebuah</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skema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khusus</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bernama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User Specific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DutyFree</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Scheme (USDFS)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yaitu</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pembebasan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bea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masuk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khusus</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untuk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produk-produk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pembangunan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dalam</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sektor</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industri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bagi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dengan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timbal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balik</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sebuah</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program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kerjasama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teknis</a:t>
            </a:r>
            <a:r>
              <a:rPr lang="en-US" sz="1200" b="1"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dinamakan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MIDEC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atau</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Manufacturing Industry Development Center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bertujuan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meningkatkan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daya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saing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industri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manufaktur</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di Indonesia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melalui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bantuan</a:t>
            </a:r>
            <a:r>
              <a:rPr lang="en-US" sz="1200" i="1"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studi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dasar</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pelatihan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tenaga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kerja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serta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i="1"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technical assistance</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yang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diberikan</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secara</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langsung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oleh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teknisi</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 professional </a:t>
            </a:r>
            <a:r>
              <a:rPr lang="en-US" sz="1200" dirty="0" err="1">
                <a:solidFill>
                  <a:schemeClr val="accent6">
                    <a:lumMod val="50000"/>
                  </a:schemeClr>
                </a:solidFill>
                <a:effectLst/>
                <a:latin typeface="Tajawal" panose="020B0604020202020204" charset="-78"/>
                <a:ea typeface="Calibri" panose="020F0502020204030204" pitchFamily="34" charset="0"/>
                <a:cs typeface="Tajawal" panose="020B0604020202020204" charset="-78"/>
              </a:rPr>
              <a:t>Jepang</a:t>
            </a:r>
            <a:r>
              <a:rPr lang="en-US"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rPr>
              <a:t>.</a:t>
            </a:r>
            <a:endParaRPr lang="en-ID" sz="1200" dirty="0">
              <a:solidFill>
                <a:schemeClr val="accent6">
                  <a:lumMod val="50000"/>
                </a:schemeClr>
              </a:solidFill>
              <a:effectLst/>
              <a:latin typeface="Tajawal" panose="020B0604020202020204" charset="-78"/>
              <a:ea typeface="Calibri" panose="020F0502020204030204" pitchFamily="34" charset="0"/>
              <a:cs typeface="Tajawal" panose="020B0604020202020204" charset="-78"/>
            </a:endParaRPr>
          </a:p>
        </p:txBody>
      </p:sp>
      <p:pic>
        <p:nvPicPr>
          <p:cNvPr id="1312" name="Google Shape;1312;p49">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313" name="Google Shape;1313;p49">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314" name="Google Shape;1314;p49">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315" name="Google Shape;1315;p49">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316" name="Google Shape;1316;p49">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317" name="Google Shape;1317;p49">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18" name="Google Shape;1318;p49">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19" name="Google Shape;1319;p49">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20" name="Google Shape;1320;p49">
            <a:hlinkClick r:id="rId11" action="ppaction://hlinksldjump"/>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grpSp>
        <p:nvGrpSpPr>
          <p:cNvPr id="16" name="Google Shape;392;p28">
            <a:extLst>
              <a:ext uri="{FF2B5EF4-FFF2-40B4-BE49-F238E27FC236}">
                <a16:creationId xmlns:a16="http://schemas.microsoft.com/office/drawing/2014/main" id="{D66CFF3D-CB4D-4A09-B664-61B2DDBECE10}"/>
              </a:ext>
            </a:extLst>
          </p:cNvPr>
          <p:cNvGrpSpPr/>
          <p:nvPr/>
        </p:nvGrpSpPr>
        <p:grpSpPr>
          <a:xfrm>
            <a:off x="4138879" y="1224271"/>
            <a:ext cx="1418253" cy="366775"/>
            <a:chOff x="4192325" y="1565187"/>
            <a:chExt cx="1418253" cy="366775"/>
          </a:xfrm>
        </p:grpSpPr>
        <p:grpSp>
          <p:nvGrpSpPr>
            <p:cNvPr id="17" name="Google Shape;393;p28">
              <a:extLst>
                <a:ext uri="{FF2B5EF4-FFF2-40B4-BE49-F238E27FC236}">
                  <a16:creationId xmlns:a16="http://schemas.microsoft.com/office/drawing/2014/main" id="{61A0CB47-4D3D-4713-91FF-EEDD91AA8208}"/>
                </a:ext>
              </a:extLst>
            </p:cNvPr>
            <p:cNvGrpSpPr/>
            <p:nvPr/>
          </p:nvGrpSpPr>
          <p:grpSpPr>
            <a:xfrm>
              <a:off x="4750600" y="1565187"/>
              <a:ext cx="301703" cy="366775"/>
              <a:chOff x="4551450" y="2523500"/>
              <a:chExt cx="274775" cy="334100"/>
            </a:xfrm>
          </p:grpSpPr>
          <p:sp>
            <p:nvSpPr>
              <p:cNvPr id="40" name="Google Shape;394;p28">
                <a:extLst>
                  <a:ext uri="{FF2B5EF4-FFF2-40B4-BE49-F238E27FC236}">
                    <a16:creationId xmlns:a16="http://schemas.microsoft.com/office/drawing/2014/main" id="{49742D8A-78F0-4AFA-B94F-3DC85F519247}"/>
                  </a:ext>
                </a:extLst>
              </p:cNvPr>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5;p28">
                <a:extLst>
                  <a:ext uri="{FF2B5EF4-FFF2-40B4-BE49-F238E27FC236}">
                    <a16:creationId xmlns:a16="http://schemas.microsoft.com/office/drawing/2014/main" id="{59DE3699-2D62-4488-80FB-4FE5FD39BD7F}"/>
                  </a:ext>
                </a:extLst>
              </p:cNvPr>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6;p28">
                <a:extLst>
                  <a:ext uri="{FF2B5EF4-FFF2-40B4-BE49-F238E27FC236}">
                    <a16:creationId xmlns:a16="http://schemas.microsoft.com/office/drawing/2014/main" id="{6C6C3A83-59D4-421A-A025-084FED220C85}"/>
                  </a:ext>
                </a:extLst>
              </p:cNvPr>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7;p28">
                <a:extLst>
                  <a:ext uri="{FF2B5EF4-FFF2-40B4-BE49-F238E27FC236}">
                    <a16:creationId xmlns:a16="http://schemas.microsoft.com/office/drawing/2014/main" id="{FBF1E76F-AB1D-4881-8064-9EAF4311219F}"/>
                  </a:ext>
                </a:extLst>
              </p:cNvPr>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8;p28">
                <a:extLst>
                  <a:ext uri="{FF2B5EF4-FFF2-40B4-BE49-F238E27FC236}">
                    <a16:creationId xmlns:a16="http://schemas.microsoft.com/office/drawing/2014/main" id="{05A6F028-9648-4259-92B7-37C444E8BF2E}"/>
                  </a:ext>
                </a:extLst>
              </p:cNvPr>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9;p28">
                <a:extLst>
                  <a:ext uri="{FF2B5EF4-FFF2-40B4-BE49-F238E27FC236}">
                    <a16:creationId xmlns:a16="http://schemas.microsoft.com/office/drawing/2014/main" id="{75BC348B-6284-45C6-9746-C280C1ED827D}"/>
                  </a:ext>
                </a:extLst>
              </p:cNvPr>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0;p28">
                <a:extLst>
                  <a:ext uri="{FF2B5EF4-FFF2-40B4-BE49-F238E27FC236}">
                    <a16:creationId xmlns:a16="http://schemas.microsoft.com/office/drawing/2014/main" id="{7B2EE050-A66B-4255-AED5-610653FD11D0}"/>
                  </a:ext>
                </a:extLst>
              </p:cNvPr>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1;p28">
                <a:extLst>
                  <a:ext uri="{FF2B5EF4-FFF2-40B4-BE49-F238E27FC236}">
                    <a16:creationId xmlns:a16="http://schemas.microsoft.com/office/drawing/2014/main" id="{89151197-8389-43BC-B859-1F0B56CFB506}"/>
                  </a:ext>
                </a:extLst>
              </p:cNvPr>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2;p28">
                <a:extLst>
                  <a:ext uri="{FF2B5EF4-FFF2-40B4-BE49-F238E27FC236}">
                    <a16:creationId xmlns:a16="http://schemas.microsoft.com/office/drawing/2014/main" id="{5EC3CA07-EFFB-4943-A6CA-3F4033914390}"/>
                  </a:ext>
                </a:extLst>
              </p:cNvPr>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3;p28">
                <a:extLst>
                  <a:ext uri="{FF2B5EF4-FFF2-40B4-BE49-F238E27FC236}">
                    <a16:creationId xmlns:a16="http://schemas.microsoft.com/office/drawing/2014/main" id="{56F62E69-DAD9-4D12-AC50-7EEB9C8117BA}"/>
                  </a:ext>
                </a:extLst>
              </p:cNvPr>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04;p28">
              <a:extLst>
                <a:ext uri="{FF2B5EF4-FFF2-40B4-BE49-F238E27FC236}">
                  <a16:creationId xmlns:a16="http://schemas.microsoft.com/office/drawing/2014/main" id="{5E612EE3-5EBE-4D6F-B5A2-A40F8DC2A325}"/>
                </a:ext>
              </a:extLst>
            </p:cNvPr>
            <p:cNvGrpSpPr/>
            <p:nvPr/>
          </p:nvGrpSpPr>
          <p:grpSpPr>
            <a:xfrm>
              <a:off x="5308875" y="1565187"/>
              <a:ext cx="301703" cy="366775"/>
              <a:chOff x="4551450" y="2523500"/>
              <a:chExt cx="274775" cy="334100"/>
            </a:xfrm>
          </p:grpSpPr>
          <p:sp>
            <p:nvSpPr>
              <p:cNvPr id="30" name="Google Shape;405;p28">
                <a:extLst>
                  <a:ext uri="{FF2B5EF4-FFF2-40B4-BE49-F238E27FC236}">
                    <a16:creationId xmlns:a16="http://schemas.microsoft.com/office/drawing/2014/main" id="{05D98473-D325-4A33-B198-1A122EE86B1F}"/>
                  </a:ext>
                </a:extLst>
              </p:cNvPr>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6;p28">
                <a:extLst>
                  <a:ext uri="{FF2B5EF4-FFF2-40B4-BE49-F238E27FC236}">
                    <a16:creationId xmlns:a16="http://schemas.microsoft.com/office/drawing/2014/main" id="{89AFA85F-3548-42D4-91F9-23203A2D0D7B}"/>
                  </a:ext>
                </a:extLst>
              </p:cNvPr>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07;p28">
                <a:extLst>
                  <a:ext uri="{FF2B5EF4-FFF2-40B4-BE49-F238E27FC236}">
                    <a16:creationId xmlns:a16="http://schemas.microsoft.com/office/drawing/2014/main" id="{6F6D69C5-7C6E-417C-8B5E-A968B2948C6A}"/>
                  </a:ext>
                </a:extLst>
              </p:cNvPr>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08;p28">
                <a:extLst>
                  <a:ext uri="{FF2B5EF4-FFF2-40B4-BE49-F238E27FC236}">
                    <a16:creationId xmlns:a16="http://schemas.microsoft.com/office/drawing/2014/main" id="{5AC04A3E-2EFE-43DC-B713-C8D0F139F038}"/>
                  </a:ext>
                </a:extLst>
              </p:cNvPr>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09;p28">
                <a:extLst>
                  <a:ext uri="{FF2B5EF4-FFF2-40B4-BE49-F238E27FC236}">
                    <a16:creationId xmlns:a16="http://schemas.microsoft.com/office/drawing/2014/main" id="{B313450C-BB48-4D10-B46B-8B8BD03300FD}"/>
                  </a:ext>
                </a:extLst>
              </p:cNvPr>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0;p28">
                <a:extLst>
                  <a:ext uri="{FF2B5EF4-FFF2-40B4-BE49-F238E27FC236}">
                    <a16:creationId xmlns:a16="http://schemas.microsoft.com/office/drawing/2014/main" id="{995B97B2-192A-4EE7-9ECE-50986789AE26}"/>
                  </a:ext>
                </a:extLst>
              </p:cNvPr>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1;p28">
                <a:extLst>
                  <a:ext uri="{FF2B5EF4-FFF2-40B4-BE49-F238E27FC236}">
                    <a16:creationId xmlns:a16="http://schemas.microsoft.com/office/drawing/2014/main" id="{A05A60BD-6EB5-458B-8FF2-85D2540BC834}"/>
                  </a:ext>
                </a:extLst>
              </p:cNvPr>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2;p28">
                <a:extLst>
                  <a:ext uri="{FF2B5EF4-FFF2-40B4-BE49-F238E27FC236}">
                    <a16:creationId xmlns:a16="http://schemas.microsoft.com/office/drawing/2014/main" id="{47E57C66-FD95-40DD-8C8B-62F5A0D0CD98}"/>
                  </a:ext>
                </a:extLst>
              </p:cNvPr>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3;p28">
                <a:extLst>
                  <a:ext uri="{FF2B5EF4-FFF2-40B4-BE49-F238E27FC236}">
                    <a16:creationId xmlns:a16="http://schemas.microsoft.com/office/drawing/2014/main" id="{FD168222-EE0D-43FC-BF95-9095134EEED9}"/>
                  </a:ext>
                </a:extLst>
              </p:cNvPr>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p28">
                <a:extLst>
                  <a:ext uri="{FF2B5EF4-FFF2-40B4-BE49-F238E27FC236}">
                    <a16:creationId xmlns:a16="http://schemas.microsoft.com/office/drawing/2014/main" id="{ED414122-973D-4955-9ED0-E2F9F928D448}"/>
                  </a:ext>
                </a:extLst>
              </p:cNvPr>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415;p28">
              <a:extLst>
                <a:ext uri="{FF2B5EF4-FFF2-40B4-BE49-F238E27FC236}">
                  <a16:creationId xmlns:a16="http://schemas.microsoft.com/office/drawing/2014/main" id="{8AFE8265-70BB-4EE4-AC0F-A65811306D06}"/>
                </a:ext>
              </a:extLst>
            </p:cNvPr>
            <p:cNvGrpSpPr/>
            <p:nvPr/>
          </p:nvGrpSpPr>
          <p:grpSpPr>
            <a:xfrm>
              <a:off x="4192325" y="1565187"/>
              <a:ext cx="301703" cy="366775"/>
              <a:chOff x="4192325" y="1565187"/>
              <a:chExt cx="301703" cy="366775"/>
            </a:xfrm>
          </p:grpSpPr>
          <p:sp>
            <p:nvSpPr>
              <p:cNvPr id="20" name="Google Shape;416;p28">
                <a:extLst>
                  <a:ext uri="{FF2B5EF4-FFF2-40B4-BE49-F238E27FC236}">
                    <a16:creationId xmlns:a16="http://schemas.microsoft.com/office/drawing/2014/main" id="{D02EDB4F-1BF9-42D4-B8AB-6AACE1F65ECF}"/>
                  </a:ext>
                </a:extLst>
              </p:cNvPr>
              <p:cNvSpPr/>
              <p:nvPr/>
            </p:nvSpPr>
            <p:spPr>
              <a:xfrm>
                <a:off x="4192325" y="1565187"/>
                <a:ext cx="294127" cy="366775"/>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7;p28">
                <a:extLst>
                  <a:ext uri="{FF2B5EF4-FFF2-40B4-BE49-F238E27FC236}">
                    <a16:creationId xmlns:a16="http://schemas.microsoft.com/office/drawing/2014/main" id="{F95F69B6-5D48-4510-8015-CA07C34D481E}"/>
                  </a:ext>
                </a:extLst>
              </p:cNvPr>
              <p:cNvSpPr/>
              <p:nvPr/>
            </p:nvSpPr>
            <p:spPr>
              <a:xfrm>
                <a:off x="4255241" y="1756149"/>
                <a:ext cx="175872" cy="25002"/>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8;p28">
                <a:extLst>
                  <a:ext uri="{FF2B5EF4-FFF2-40B4-BE49-F238E27FC236}">
                    <a16:creationId xmlns:a16="http://schemas.microsoft.com/office/drawing/2014/main" id="{9715441A-418E-479F-9161-DB7764DB6F06}"/>
                  </a:ext>
                </a:extLst>
              </p:cNvPr>
              <p:cNvSpPr/>
              <p:nvPr/>
            </p:nvSpPr>
            <p:spPr>
              <a:xfrm>
                <a:off x="4343163" y="1565187"/>
                <a:ext cx="150865" cy="366775"/>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9;p28">
                <a:extLst>
                  <a:ext uri="{FF2B5EF4-FFF2-40B4-BE49-F238E27FC236}">
                    <a16:creationId xmlns:a16="http://schemas.microsoft.com/office/drawing/2014/main" id="{48D98AF7-4B55-4D7B-9324-F26D6782C6EA}"/>
                  </a:ext>
                </a:extLst>
              </p:cNvPr>
              <p:cNvSpPr/>
              <p:nvPr/>
            </p:nvSpPr>
            <p:spPr>
              <a:xfrm>
                <a:off x="4343163" y="1756149"/>
                <a:ext cx="87950" cy="25002"/>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0;p28">
                <a:extLst>
                  <a:ext uri="{FF2B5EF4-FFF2-40B4-BE49-F238E27FC236}">
                    <a16:creationId xmlns:a16="http://schemas.microsoft.com/office/drawing/2014/main" id="{06941902-0572-464A-8C7C-A328D9979E7C}"/>
                  </a:ext>
                </a:extLst>
              </p:cNvPr>
              <p:cNvSpPr/>
              <p:nvPr/>
            </p:nvSpPr>
            <p:spPr>
              <a:xfrm>
                <a:off x="4267730" y="1806346"/>
                <a:ext cx="150893" cy="25249"/>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1;p28">
                <a:extLst>
                  <a:ext uri="{FF2B5EF4-FFF2-40B4-BE49-F238E27FC236}">
                    <a16:creationId xmlns:a16="http://schemas.microsoft.com/office/drawing/2014/main" id="{8FE1FCFD-2E7D-40F6-AD74-0A3AF6F2DFB4}"/>
                  </a:ext>
                </a:extLst>
              </p:cNvPr>
              <p:cNvSpPr/>
              <p:nvPr/>
            </p:nvSpPr>
            <p:spPr>
              <a:xfrm>
                <a:off x="4343163" y="1806346"/>
                <a:ext cx="75460" cy="25249"/>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2;p28">
                <a:extLst>
                  <a:ext uri="{FF2B5EF4-FFF2-40B4-BE49-F238E27FC236}">
                    <a16:creationId xmlns:a16="http://schemas.microsoft.com/office/drawing/2014/main" id="{FBC2D2FF-A296-443E-A700-E4F458F5DAFF}"/>
                  </a:ext>
                </a:extLst>
              </p:cNvPr>
              <p:cNvSpPr/>
              <p:nvPr/>
            </p:nvSpPr>
            <p:spPr>
              <a:xfrm>
                <a:off x="4280220" y="1856543"/>
                <a:ext cx="125913" cy="25249"/>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3;p28">
                <a:extLst>
                  <a:ext uri="{FF2B5EF4-FFF2-40B4-BE49-F238E27FC236}">
                    <a16:creationId xmlns:a16="http://schemas.microsoft.com/office/drawing/2014/main" id="{BBCDE75C-0035-49DA-9447-41160C3F8E02}"/>
                  </a:ext>
                </a:extLst>
              </p:cNvPr>
              <p:cNvSpPr/>
              <p:nvPr/>
            </p:nvSpPr>
            <p:spPr>
              <a:xfrm>
                <a:off x="4343163" y="1856543"/>
                <a:ext cx="62970" cy="25249"/>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4;p28">
                <a:extLst>
                  <a:ext uri="{FF2B5EF4-FFF2-40B4-BE49-F238E27FC236}">
                    <a16:creationId xmlns:a16="http://schemas.microsoft.com/office/drawing/2014/main" id="{EDFFE2D0-4E33-476D-89B1-FCA58F2500B5}"/>
                  </a:ext>
                </a:extLst>
              </p:cNvPr>
              <p:cNvSpPr/>
              <p:nvPr/>
            </p:nvSpPr>
            <p:spPr>
              <a:xfrm>
                <a:off x="4292216" y="1628283"/>
                <a:ext cx="102389" cy="83103"/>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5;p28">
                <a:extLst>
                  <a:ext uri="{FF2B5EF4-FFF2-40B4-BE49-F238E27FC236}">
                    <a16:creationId xmlns:a16="http://schemas.microsoft.com/office/drawing/2014/main" id="{ABD13C70-FF01-4AA6-8F39-ED73D8D3552E}"/>
                  </a:ext>
                </a:extLst>
              </p:cNvPr>
              <p:cNvSpPr/>
              <p:nvPr/>
            </p:nvSpPr>
            <p:spPr>
              <a:xfrm>
                <a:off x="4343163" y="1628283"/>
                <a:ext cx="51194" cy="83103"/>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36363351"/>
      </p:ext>
    </p:extLst>
  </p:cSld>
  <p:clrMapOvr>
    <a:masterClrMapping/>
  </p:clrMapOvr>
</p:sld>
</file>

<file path=ppt/theme/theme1.xml><?xml version="1.0" encoding="utf-8"?>
<a:theme xmlns:a="http://schemas.openxmlformats.org/drawingml/2006/main" name="Cute Lovely Interface by Slidesgo">
  <a:themeElements>
    <a:clrScheme name="Simple Light">
      <a:dk1>
        <a:srgbClr val="7376EC"/>
      </a:dk1>
      <a:lt1>
        <a:srgbClr val="CBCDF7"/>
      </a:lt1>
      <a:dk2>
        <a:srgbClr val="595959"/>
      </a:dk2>
      <a:lt2>
        <a:srgbClr val="FFFFFF"/>
      </a:lt2>
      <a:accent1>
        <a:srgbClr val="FFCCC2"/>
      </a:accent1>
      <a:accent2>
        <a:srgbClr val="7376EC"/>
      </a:accent2>
      <a:accent3>
        <a:srgbClr val="FFFFFF"/>
      </a:accent3>
      <a:accent4>
        <a:srgbClr val="FFCCC2"/>
      </a:accent4>
      <a:accent5>
        <a:srgbClr val="7376EC"/>
      </a:accent5>
      <a:accent6>
        <a:srgbClr val="FFFFFF"/>
      </a:accent6>
      <a:hlink>
        <a:srgbClr val="7376E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1254</Words>
  <Application>Microsoft Office PowerPoint</Application>
  <PresentationFormat>On-screen Show (16:9)</PresentationFormat>
  <Paragraphs>143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Tajawal</vt:lpstr>
      <vt:lpstr>Bebas Neue</vt:lpstr>
      <vt:lpstr>Livvic</vt:lpstr>
      <vt:lpstr>Arial</vt:lpstr>
      <vt:lpstr>Raleway Thin</vt:lpstr>
      <vt:lpstr>Roboto Condensed Light</vt:lpstr>
      <vt:lpstr>Raleway</vt:lpstr>
      <vt:lpstr>Cute Lovely Interface by Slidesgo</vt:lpstr>
      <vt:lpstr>PERTUMBUHAN SEKTOR INDUSTRI INDONESIA SEBAGAI DAMPAK EKSPANSI INDUSTRI JEPANG</vt:lpstr>
      <vt:lpstr>KELOMPOK 7</vt:lpstr>
      <vt:lpstr>SEJARAH PERKEMBANGAN EKONOMI JEPANG</vt:lpstr>
      <vt:lpstr>RESTORASI MEIJI (PRA-PDII)</vt:lpstr>
      <vt:lpstr>ECONOMIC MIRACLE (PASCA-PDII)</vt:lpstr>
      <vt:lpstr>KEBIJAKAN INDUSTRI</vt:lpstr>
      <vt:lpstr>KEBIJAKAN INDUSTRI JEPANG</vt:lpstr>
      <vt:lpstr>KEBIJAKAN INDUSTRI JEPANG</vt:lpstr>
      <vt:lpstr>Indonesia-Japan Economic Partnership Agreement (IJEPA)</vt:lpstr>
      <vt:lpstr>EKSPANSI INDUSTRI</vt:lpstr>
      <vt:lpstr>SEJARAH INDUSTRIALISASI JEPANG</vt:lpstr>
      <vt:lpstr>INDUSTRI ROBOT</vt:lpstr>
      <vt:lpstr>Pada akhir tahun 1960an, Jepang yang sebelumnya mengalami devisit neraca pembayaran mengalami surplus yang terus menerus seiring dengan pertumbuhan ekonomi yang pesat dari industri berat dan petrokimia. Melalui pertumbuhan dana-dana surplus tersebut, Jepang mulai menginvestasikan dana-dana surplusnya keluar Jepang termasuk Indonesia. Dana-dana surplus tersebut diinvestasikan untuk mendapat sumber daya alam yang bertujuan untuk mencukupi kebutuhan industri, mengambil keuntungan dari tenaga kerja yang murah diluar Jepang, serta mencari lahan industri yang semakin sulit ditemukan di Jepang. Hal tersebutlah yang mendorong ekspansi industri Jepang ke negara-negara lain termasuk Indonesia.</vt:lpstr>
      <vt:lpstr>INDUSTRI JEPANG DI INDONESIA</vt:lpstr>
      <vt:lpstr>DAMPAK EKSPANSI INDUSTRI JEPANG BAGI INDONESIA</vt:lpstr>
      <vt:lpstr>DAMPAK BAGI INDONESIA</vt:lpstr>
      <vt:lpstr>CONTOH KASUS: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CUTE LOVELY INTERFACE</dc:title>
  <cp:lastModifiedBy>B. NARISWARI A.</cp:lastModifiedBy>
  <cp:revision>36</cp:revision>
  <dcterms:modified xsi:type="dcterms:W3CDTF">2021-06-01T14:50:02Z</dcterms:modified>
</cp:coreProperties>
</file>