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2525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23628" y="1441767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723628" y="3765867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723628" y="6089967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70627" y="357833"/>
            <a:ext cx="6840855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2525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298" y="3797608"/>
            <a:ext cx="16973403" cy="556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9629" y="1006475"/>
            <a:ext cx="578929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7795" algn="l"/>
              </a:tabLst>
            </a:pPr>
            <a:r>
              <a:rPr dirty="0" sz="7500" spc="160" b="1">
                <a:solidFill>
                  <a:srgbClr val="000000"/>
                </a:solidFill>
                <a:latin typeface="Noto Sans"/>
                <a:cs typeface="Noto Sans"/>
              </a:rPr>
              <a:t>Kelompok</a:t>
            </a:r>
            <a:r>
              <a:rPr dirty="0" sz="7500" spc="160" b="1">
                <a:solidFill>
                  <a:srgbClr val="000000"/>
                </a:solidFill>
                <a:latin typeface="Noto Sans"/>
                <a:cs typeface="Noto Sans"/>
              </a:rPr>
              <a:t>	</a:t>
            </a:r>
            <a:r>
              <a:rPr dirty="0" sz="7500" spc="105" b="1">
                <a:solidFill>
                  <a:srgbClr val="000000"/>
                </a:solidFill>
                <a:latin typeface="Noto Sans"/>
                <a:cs typeface="Noto Sans"/>
              </a:rPr>
              <a:t>9</a:t>
            </a:r>
            <a:endParaRPr sz="7500">
              <a:latin typeface="Noto Sans"/>
              <a:cs typeface="Noto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3112" y="2997198"/>
            <a:ext cx="180975" cy="3000375"/>
            <a:chOff x="3203112" y="2997198"/>
            <a:chExt cx="180975" cy="3000375"/>
          </a:xfrm>
        </p:grpSpPr>
        <p:sp>
          <p:nvSpPr>
            <p:cNvPr id="5" name="object 5"/>
            <p:cNvSpPr/>
            <p:nvPr/>
          </p:nvSpPr>
          <p:spPr>
            <a:xfrm>
              <a:off x="3203112" y="2997198"/>
              <a:ext cx="180975" cy="180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3112" y="3702048"/>
              <a:ext cx="180975" cy="180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03112" y="5111748"/>
              <a:ext cx="180975" cy="180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03112" y="5816598"/>
              <a:ext cx="180975" cy="180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15763" y="2657466"/>
            <a:ext cx="10368915" cy="592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60855">
              <a:lnSpc>
                <a:spcPct val="115599"/>
              </a:lnSpc>
              <a:spcBef>
                <a:spcPts val="100"/>
              </a:spcBef>
            </a:pPr>
            <a:r>
              <a:rPr dirty="0" sz="4000" spc="-25">
                <a:latin typeface="Noto Sans"/>
                <a:cs typeface="Noto Sans"/>
              </a:rPr>
              <a:t>Yesava </a:t>
            </a:r>
            <a:r>
              <a:rPr dirty="0" sz="4000" spc="-20">
                <a:latin typeface="Noto Sans"/>
                <a:cs typeface="Noto Sans"/>
              </a:rPr>
              <a:t>Paulihon </a:t>
            </a:r>
            <a:r>
              <a:rPr dirty="0" sz="4000" spc="-25">
                <a:latin typeface="Noto Sans"/>
                <a:cs typeface="Noto Sans"/>
              </a:rPr>
              <a:t>Martin </a:t>
            </a:r>
            <a:r>
              <a:rPr dirty="0" sz="4000" spc="-5">
                <a:latin typeface="Noto Sans"/>
                <a:cs typeface="Noto Sans"/>
              </a:rPr>
              <a:t>1810412122  </a:t>
            </a:r>
            <a:r>
              <a:rPr dirty="0" sz="4000" spc="-25">
                <a:latin typeface="Noto Sans"/>
                <a:cs typeface="Noto Sans"/>
              </a:rPr>
              <a:t>Zakin Mohammad Fadhlurrahman  </a:t>
            </a:r>
            <a:r>
              <a:rPr dirty="0" sz="4000" spc="-5">
                <a:latin typeface="Noto Sans"/>
                <a:cs typeface="Noto Sans"/>
              </a:rPr>
              <a:t>1810412140</a:t>
            </a:r>
            <a:endParaRPr sz="4000">
              <a:latin typeface="Noto Sans"/>
              <a:cs typeface="Noto Sans"/>
            </a:endParaRPr>
          </a:p>
          <a:p>
            <a:pPr marL="12700" marR="3424554">
              <a:lnSpc>
                <a:spcPct val="115599"/>
              </a:lnSpc>
            </a:pPr>
            <a:r>
              <a:rPr dirty="0" sz="4000" spc="-25">
                <a:latin typeface="Noto Sans"/>
                <a:cs typeface="Noto Sans"/>
              </a:rPr>
              <a:t>Rayhard </a:t>
            </a:r>
            <a:r>
              <a:rPr dirty="0" sz="4000" spc="-20">
                <a:latin typeface="Noto Sans"/>
                <a:cs typeface="Noto Sans"/>
              </a:rPr>
              <a:t>Edward </a:t>
            </a:r>
            <a:r>
              <a:rPr dirty="0" sz="4000" spc="-5">
                <a:latin typeface="Noto Sans"/>
                <a:cs typeface="Noto Sans"/>
              </a:rPr>
              <a:t>1810412206  </a:t>
            </a:r>
            <a:r>
              <a:rPr dirty="0" sz="4000" spc="-20">
                <a:latin typeface="Noto Sans"/>
                <a:cs typeface="Noto Sans"/>
              </a:rPr>
              <a:t>Joel Fariz </a:t>
            </a:r>
            <a:r>
              <a:rPr dirty="0" sz="4000" spc="-25">
                <a:latin typeface="Noto Sans"/>
                <a:cs typeface="Noto Sans"/>
              </a:rPr>
              <a:t>Nair</a:t>
            </a:r>
            <a:r>
              <a:rPr dirty="0" sz="4000" spc="-5">
                <a:latin typeface="Noto Sans"/>
                <a:cs typeface="Noto Sans"/>
              </a:rPr>
              <a:t> 1810412119</a:t>
            </a:r>
            <a:endParaRPr sz="4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0">
              <a:latin typeface="Noto Sans"/>
              <a:cs typeface="Noto Sans"/>
            </a:endParaRPr>
          </a:p>
          <a:p>
            <a:pPr marL="1839595" marR="5080" indent="-1139825">
              <a:lnSpc>
                <a:spcPct val="116700"/>
              </a:lnSpc>
              <a:tabLst>
                <a:tab pos="4899660" algn="l"/>
                <a:tab pos="5309870" algn="l"/>
                <a:tab pos="6604000" algn="l"/>
                <a:tab pos="7383145" algn="l"/>
                <a:tab pos="9336405" algn="l"/>
              </a:tabLst>
            </a:pPr>
            <a:r>
              <a:rPr dirty="0" sz="4500" spc="-45">
                <a:latin typeface="Noto Sans"/>
                <a:cs typeface="Noto Sans"/>
              </a:rPr>
              <a:t>Perkembangan</a:t>
            </a:r>
            <a:r>
              <a:rPr dirty="0" sz="4500" spc="-45">
                <a:latin typeface="Noto Sans"/>
                <a:cs typeface="Noto Sans"/>
              </a:rPr>
              <a:t>	</a:t>
            </a:r>
            <a:r>
              <a:rPr dirty="0" sz="4500" spc="-20">
                <a:latin typeface="Noto Sans"/>
                <a:cs typeface="Noto Sans"/>
              </a:rPr>
              <a:t>Ekonomi</a:t>
            </a:r>
            <a:r>
              <a:rPr dirty="0" sz="4500" spc="-20">
                <a:latin typeface="Noto Sans"/>
                <a:cs typeface="Noto Sans"/>
              </a:rPr>
              <a:t>	</a:t>
            </a:r>
            <a:r>
              <a:rPr dirty="0" sz="4500" spc="-70">
                <a:latin typeface="Noto Sans"/>
                <a:cs typeface="Noto Sans"/>
              </a:rPr>
              <a:t>Jepang</a:t>
            </a:r>
            <a:r>
              <a:rPr dirty="0" sz="4500" spc="-70">
                <a:latin typeface="Noto Sans"/>
                <a:cs typeface="Noto Sans"/>
              </a:rPr>
              <a:t>	</a:t>
            </a:r>
            <a:r>
              <a:rPr dirty="0" sz="4500" spc="-15">
                <a:latin typeface="Noto Sans"/>
                <a:cs typeface="Noto Sans"/>
              </a:rPr>
              <a:t>dan  </a:t>
            </a:r>
            <a:r>
              <a:rPr dirty="0" sz="4500" spc="-45">
                <a:latin typeface="Noto Sans"/>
                <a:cs typeface="Noto Sans"/>
              </a:rPr>
              <a:t>Implikasinya	</a:t>
            </a:r>
            <a:r>
              <a:rPr dirty="0" sz="4500" spc="-90">
                <a:latin typeface="Noto Sans"/>
                <a:cs typeface="Noto Sans"/>
              </a:rPr>
              <a:t>Bagi	</a:t>
            </a:r>
            <a:r>
              <a:rPr dirty="0" sz="4500" spc="-45">
                <a:latin typeface="Noto Sans"/>
                <a:cs typeface="Noto Sans"/>
              </a:rPr>
              <a:t>Indonesia</a:t>
            </a:r>
            <a:endParaRPr sz="45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0944" y="1150937"/>
            <a:ext cx="12743180" cy="81597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15"/>
              </a:spcBef>
            </a:pPr>
            <a:r>
              <a:rPr dirty="0" sz="3300" spc="-50">
                <a:latin typeface="Noto Sans"/>
                <a:cs typeface="Noto Sans"/>
              </a:rPr>
              <a:t>Jepang </a:t>
            </a:r>
            <a:r>
              <a:rPr dirty="0" sz="3300" spc="-15">
                <a:latin typeface="Noto Sans"/>
                <a:cs typeface="Noto Sans"/>
              </a:rPr>
              <a:t>adalah salah </a:t>
            </a:r>
            <a:r>
              <a:rPr dirty="0" sz="3300" spc="-20">
                <a:latin typeface="Noto Sans"/>
                <a:cs typeface="Noto Sans"/>
              </a:rPr>
              <a:t>satu </a:t>
            </a:r>
            <a:r>
              <a:rPr dirty="0" sz="3300" spc="-15">
                <a:latin typeface="Noto Sans"/>
                <a:cs typeface="Noto Sans"/>
              </a:rPr>
              <a:t>ekonomi terbesar dan </a:t>
            </a:r>
            <a:r>
              <a:rPr dirty="0" sz="3300" spc="-50">
                <a:latin typeface="Noto Sans"/>
                <a:cs typeface="Noto Sans"/>
              </a:rPr>
              <a:t>paling </a:t>
            </a:r>
            <a:r>
              <a:rPr dirty="0" sz="3300" spc="-20">
                <a:latin typeface="Noto Sans"/>
                <a:cs typeface="Noto Sans"/>
              </a:rPr>
              <a:t>maju</a:t>
            </a:r>
            <a:r>
              <a:rPr dirty="0" sz="3300" spc="190">
                <a:latin typeface="Noto Sans"/>
                <a:cs typeface="Noto Sans"/>
              </a:rPr>
              <a:t> </a:t>
            </a:r>
            <a:r>
              <a:rPr dirty="0" sz="3300" spc="-15">
                <a:latin typeface="Noto Sans"/>
                <a:cs typeface="Noto Sans"/>
              </a:rPr>
              <a:t>di</a:t>
            </a:r>
            <a:endParaRPr sz="3300">
              <a:latin typeface="Noto Sans"/>
              <a:cs typeface="Noto Sans"/>
            </a:endParaRPr>
          </a:p>
          <a:p>
            <a:pPr algn="just" marL="12700" marR="5080">
              <a:lnSpc>
                <a:spcPct val="115500"/>
              </a:lnSpc>
            </a:pPr>
            <a:r>
              <a:rPr dirty="0" sz="3300" spc="-15">
                <a:latin typeface="Noto Sans"/>
                <a:cs typeface="Noto Sans"/>
              </a:rPr>
              <a:t>dunia. </a:t>
            </a:r>
            <a:r>
              <a:rPr dirty="0" sz="3300" spc="-20">
                <a:latin typeface="Noto Sans"/>
                <a:cs typeface="Noto Sans"/>
              </a:rPr>
              <a:t>Mereka memiliki </a:t>
            </a:r>
            <a:r>
              <a:rPr dirty="0" sz="3300" spc="-55">
                <a:latin typeface="Noto Sans"/>
                <a:cs typeface="Noto Sans"/>
              </a:rPr>
              <a:t>tenaga </a:t>
            </a:r>
            <a:r>
              <a:rPr dirty="0" sz="3300" spc="-20">
                <a:latin typeface="Noto Sans"/>
                <a:cs typeface="Noto Sans"/>
              </a:rPr>
              <a:t>kerja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20">
                <a:latin typeface="Noto Sans"/>
                <a:cs typeface="Noto Sans"/>
              </a:rPr>
              <a:t>terdidik </a:t>
            </a:r>
            <a:r>
              <a:rPr dirty="0" sz="3300" spc="-15">
                <a:latin typeface="Noto Sans"/>
                <a:cs typeface="Noto Sans"/>
              </a:rPr>
              <a:t>dan </a:t>
            </a:r>
            <a:r>
              <a:rPr dirty="0" sz="3300" spc="-20">
                <a:latin typeface="Noto Sans"/>
                <a:cs typeface="Noto Sans"/>
              </a:rPr>
              <a:t>rajin </a:t>
            </a:r>
            <a:r>
              <a:rPr dirty="0" sz="3300" spc="-15">
                <a:latin typeface="Noto Sans"/>
                <a:cs typeface="Noto Sans"/>
              </a:rPr>
              <a:t>serta  kehidupan </a:t>
            </a:r>
            <a:r>
              <a:rPr dirty="0" sz="3300" spc="-20">
                <a:latin typeface="Noto Sans"/>
                <a:cs typeface="Noto Sans"/>
              </a:rPr>
              <a:t>mereka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60">
                <a:latin typeface="Noto Sans"/>
                <a:cs typeface="Noto Sans"/>
              </a:rPr>
              <a:t>tergolong </a:t>
            </a:r>
            <a:r>
              <a:rPr dirty="0" sz="3300" spc="-20">
                <a:latin typeface="Noto Sans"/>
                <a:cs typeface="Noto Sans"/>
              </a:rPr>
              <a:t>makmur menjadikannya </a:t>
            </a:r>
            <a:r>
              <a:rPr dirty="0" sz="3300" spc="-15">
                <a:latin typeface="Noto Sans"/>
                <a:cs typeface="Noto Sans"/>
              </a:rPr>
              <a:t>salah  </a:t>
            </a:r>
            <a:r>
              <a:rPr dirty="0" sz="3300" spc="-20">
                <a:latin typeface="Noto Sans"/>
                <a:cs typeface="Noto Sans"/>
              </a:rPr>
              <a:t>satu </a:t>
            </a:r>
            <a:r>
              <a:rPr dirty="0" sz="3300" spc="-15">
                <a:latin typeface="Noto Sans"/>
                <a:cs typeface="Noto Sans"/>
              </a:rPr>
              <a:t>produsen pasar terbesar di</a:t>
            </a:r>
            <a:r>
              <a:rPr dirty="0" sz="3300" spc="65">
                <a:latin typeface="Noto Sans"/>
                <a:cs typeface="Noto Sans"/>
              </a:rPr>
              <a:t> </a:t>
            </a:r>
            <a:r>
              <a:rPr dirty="0" sz="3300" spc="-15">
                <a:latin typeface="Noto Sans"/>
                <a:cs typeface="Noto Sans"/>
              </a:rPr>
              <a:t>dunia.</a:t>
            </a:r>
            <a:endParaRPr sz="3300">
              <a:latin typeface="Noto Sans"/>
              <a:cs typeface="Noto Sans"/>
            </a:endParaRPr>
          </a:p>
          <a:p>
            <a:pPr marL="12700" marR="1169670">
              <a:lnSpc>
                <a:spcPct val="115500"/>
              </a:lnSpc>
            </a:pPr>
            <a:r>
              <a:rPr dirty="0" sz="3300" spc="-15">
                <a:latin typeface="Noto Sans"/>
                <a:cs typeface="Noto Sans"/>
              </a:rPr>
              <a:t>Contoh </a:t>
            </a:r>
            <a:r>
              <a:rPr dirty="0" sz="3300" spc="-35">
                <a:latin typeface="Noto Sans"/>
                <a:cs typeface="Noto Sans"/>
              </a:rPr>
              <a:t>perkembangan </a:t>
            </a:r>
            <a:r>
              <a:rPr dirty="0" sz="3300" spc="-15">
                <a:latin typeface="Noto Sans"/>
                <a:cs typeface="Noto Sans"/>
              </a:rPr>
              <a:t>dari </a:t>
            </a:r>
            <a:r>
              <a:rPr dirty="0" sz="3300" spc="-50">
                <a:latin typeface="Noto Sans"/>
                <a:cs typeface="Noto Sans"/>
              </a:rPr>
              <a:t>Jepang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50">
                <a:latin typeface="Noto Sans"/>
                <a:cs typeface="Noto Sans"/>
              </a:rPr>
              <a:t>paling </a:t>
            </a:r>
            <a:r>
              <a:rPr dirty="0" sz="3300" spc="-25">
                <a:latin typeface="Noto Sans"/>
                <a:cs typeface="Noto Sans"/>
              </a:rPr>
              <a:t>kita </a:t>
            </a:r>
            <a:r>
              <a:rPr dirty="0" sz="3300" spc="-20">
                <a:latin typeface="Noto Sans"/>
                <a:cs typeface="Noto Sans"/>
              </a:rPr>
              <a:t>ketahui  </a:t>
            </a:r>
            <a:r>
              <a:rPr dirty="0" sz="3300" spc="-15">
                <a:latin typeface="Noto Sans"/>
                <a:cs typeface="Noto Sans"/>
              </a:rPr>
              <a:t>adalah </a:t>
            </a:r>
            <a:r>
              <a:rPr dirty="0" sz="3300" spc="-20">
                <a:latin typeface="Noto Sans"/>
                <a:cs typeface="Noto Sans"/>
              </a:rPr>
              <a:t>manufaktur telah </a:t>
            </a:r>
            <a:r>
              <a:rPr dirty="0" sz="3300" spc="-15">
                <a:latin typeface="Noto Sans"/>
                <a:cs typeface="Noto Sans"/>
              </a:rPr>
              <a:t>menjadi </a:t>
            </a:r>
            <a:r>
              <a:rPr dirty="0" sz="3300" spc="-20">
                <a:latin typeface="Noto Sans"/>
                <a:cs typeface="Noto Sans"/>
              </a:rPr>
              <a:t>ciri utama </a:t>
            </a:r>
            <a:r>
              <a:rPr dirty="0" sz="3300" spc="-15">
                <a:latin typeface="Noto Sans"/>
                <a:cs typeface="Noto Sans"/>
              </a:rPr>
              <a:t>pertumbuhan  ekonomi </a:t>
            </a:r>
            <a:r>
              <a:rPr dirty="0" sz="3300" spc="-50">
                <a:latin typeface="Noto Sans"/>
                <a:cs typeface="Noto Sans"/>
              </a:rPr>
              <a:t>Jepang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50">
                <a:latin typeface="Noto Sans"/>
                <a:cs typeface="Noto Sans"/>
              </a:rPr>
              <a:t>paling </a:t>
            </a:r>
            <a:r>
              <a:rPr dirty="0" sz="3300" spc="-20">
                <a:latin typeface="Noto Sans"/>
                <a:cs typeface="Noto Sans"/>
              </a:rPr>
              <a:t>luar </a:t>
            </a:r>
            <a:r>
              <a:rPr dirty="0" sz="3300" spc="-25">
                <a:latin typeface="Noto Sans"/>
                <a:cs typeface="Noto Sans"/>
              </a:rPr>
              <a:t>biasa, </a:t>
            </a:r>
            <a:r>
              <a:rPr dirty="0" sz="3300" spc="-15">
                <a:latin typeface="Noto Sans"/>
                <a:cs typeface="Noto Sans"/>
              </a:rPr>
              <a:t>dan </a:t>
            </a:r>
            <a:r>
              <a:rPr dirty="0" sz="3300" spc="-20">
                <a:latin typeface="Noto Sans"/>
                <a:cs typeface="Noto Sans"/>
              </a:rPr>
              <a:t>terkenal </a:t>
            </a:r>
            <a:r>
              <a:rPr dirty="0" sz="3300" spc="-15">
                <a:latin typeface="Noto Sans"/>
                <a:cs typeface="Noto Sans"/>
              </a:rPr>
              <a:t>secara  internasional.</a:t>
            </a:r>
            <a:endParaRPr sz="3300">
              <a:latin typeface="Noto Sans"/>
              <a:cs typeface="Noto Sans"/>
            </a:endParaRPr>
          </a:p>
          <a:p>
            <a:pPr marL="12700" marR="27305">
              <a:lnSpc>
                <a:spcPct val="115500"/>
              </a:lnSpc>
            </a:pPr>
            <a:r>
              <a:rPr dirty="0" sz="3300" spc="-20">
                <a:latin typeface="Noto Sans"/>
                <a:cs typeface="Noto Sans"/>
              </a:rPr>
              <a:t>Namun </a:t>
            </a:r>
            <a:r>
              <a:rPr dirty="0" sz="3300" spc="-50">
                <a:latin typeface="Noto Sans"/>
                <a:cs typeface="Noto Sans"/>
              </a:rPr>
              <a:t>dengan </a:t>
            </a:r>
            <a:r>
              <a:rPr dirty="0" sz="3300" spc="-20">
                <a:latin typeface="Noto Sans"/>
                <a:cs typeface="Noto Sans"/>
              </a:rPr>
              <a:t>kemajuan manufaktur </a:t>
            </a:r>
            <a:r>
              <a:rPr dirty="0" sz="3300" spc="-15">
                <a:latin typeface="Noto Sans"/>
                <a:cs typeface="Noto Sans"/>
              </a:rPr>
              <a:t>dari </a:t>
            </a:r>
            <a:r>
              <a:rPr dirty="0" sz="3300" spc="-50">
                <a:latin typeface="Noto Sans"/>
                <a:cs typeface="Noto Sans"/>
              </a:rPr>
              <a:t>negara </a:t>
            </a:r>
            <a:r>
              <a:rPr dirty="0" sz="3300" spc="-20">
                <a:latin typeface="Noto Sans"/>
                <a:cs typeface="Noto Sans"/>
              </a:rPr>
              <a:t>lain misalnya  </a:t>
            </a:r>
            <a:r>
              <a:rPr dirty="0" sz="3300" spc="-15">
                <a:latin typeface="Noto Sans"/>
                <a:cs typeface="Noto Sans"/>
              </a:rPr>
              <a:t>China dan Korea Selatan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15">
                <a:latin typeface="Noto Sans"/>
                <a:cs typeface="Noto Sans"/>
              </a:rPr>
              <a:t>berada dalam </a:t>
            </a:r>
            <a:r>
              <a:rPr dirty="0" sz="3300" spc="-25">
                <a:latin typeface="Noto Sans"/>
                <a:cs typeface="Noto Sans"/>
              </a:rPr>
              <a:t>kawasannya, </a:t>
            </a:r>
            <a:r>
              <a:rPr dirty="0" sz="3300" spc="-50">
                <a:latin typeface="Noto Sans"/>
                <a:cs typeface="Noto Sans"/>
              </a:rPr>
              <a:t>Jepang  </a:t>
            </a:r>
            <a:r>
              <a:rPr dirty="0" sz="3300" spc="-55">
                <a:latin typeface="Noto Sans"/>
                <a:cs typeface="Noto Sans"/>
              </a:rPr>
              <a:t>menggunakan </a:t>
            </a:r>
            <a:r>
              <a:rPr dirty="0" sz="3300" spc="-15">
                <a:latin typeface="Noto Sans"/>
                <a:cs typeface="Noto Sans"/>
              </a:rPr>
              <a:t>reformasi ekonomi dan liberalisasi </a:t>
            </a:r>
            <a:r>
              <a:rPr dirty="0" sz="3300" spc="-55">
                <a:latin typeface="Noto Sans"/>
                <a:cs typeface="Noto Sans"/>
              </a:rPr>
              <a:t>perdagangan,  </a:t>
            </a:r>
            <a:r>
              <a:rPr dirty="0" sz="3300" spc="-70">
                <a:latin typeface="Noto Sans"/>
                <a:cs typeface="Noto Sans"/>
              </a:rPr>
              <a:t>yang </a:t>
            </a:r>
            <a:r>
              <a:rPr dirty="0" sz="3300" spc="-15">
                <a:latin typeface="Noto Sans"/>
                <a:cs typeface="Noto Sans"/>
              </a:rPr>
              <a:t>bertujuan </a:t>
            </a:r>
            <a:r>
              <a:rPr dirty="0" sz="3300" spc="-20">
                <a:latin typeface="Noto Sans"/>
                <a:cs typeface="Noto Sans"/>
              </a:rPr>
              <a:t>untuk membuat </a:t>
            </a:r>
            <a:r>
              <a:rPr dirty="0" sz="3300" spc="-15">
                <a:latin typeface="Noto Sans"/>
                <a:cs typeface="Noto Sans"/>
              </a:rPr>
              <a:t>ekonomi lebih </a:t>
            </a:r>
            <a:r>
              <a:rPr dirty="0" sz="3300" spc="-20">
                <a:latin typeface="Noto Sans"/>
                <a:cs typeface="Noto Sans"/>
              </a:rPr>
              <a:t>terbuka </a:t>
            </a:r>
            <a:r>
              <a:rPr dirty="0" sz="3300" spc="-15">
                <a:latin typeface="Noto Sans"/>
                <a:cs typeface="Noto Sans"/>
              </a:rPr>
              <a:t>dan  </a:t>
            </a:r>
            <a:r>
              <a:rPr dirty="0" sz="3300" spc="-25">
                <a:latin typeface="Noto Sans"/>
                <a:cs typeface="Noto Sans"/>
              </a:rPr>
              <a:t>fleksibel, </a:t>
            </a:r>
            <a:r>
              <a:rPr dirty="0" sz="3300" spc="-20">
                <a:latin typeface="Noto Sans"/>
                <a:cs typeface="Noto Sans"/>
              </a:rPr>
              <a:t>akan </a:t>
            </a:r>
            <a:r>
              <a:rPr dirty="0" sz="3300" spc="-15">
                <a:latin typeface="Noto Sans"/>
                <a:cs typeface="Noto Sans"/>
              </a:rPr>
              <a:t>menjadi </a:t>
            </a:r>
            <a:r>
              <a:rPr dirty="0" sz="3300" spc="-45">
                <a:latin typeface="Noto Sans"/>
                <a:cs typeface="Noto Sans"/>
              </a:rPr>
              <a:t>penting </a:t>
            </a:r>
            <a:r>
              <a:rPr dirty="0" sz="3300" spc="-15">
                <a:latin typeface="Noto Sans"/>
                <a:cs typeface="Noto Sans"/>
              </a:rPr>
              <a:t>dalam </a:t>
            </a:r>
            <a:r>
              <a:rPr dirty="0" sz="3300" spc="-20">
                <a:latin typeface="Noto Sans"/>
                <a:cs typeface="Noto Sans"/>
              </a:rPr>
              <a:t>membantu</a:t>
            </a:r>
            <a:r>
              <a:rPr dirty="0" sz="3300" spc="120">
                <a:latin typeface="Noto Sans"/>
                <a:cs typeface="Noto Sans"/>
              </a:rPr>
              <a:t> </a:t>
            </a:r>
            <a:r>
              <a:rPr dirty="0" sz="3300" spc="-50">
                <a:latin typeface="Noto Sans"/>
                <a:cs typeface="Noto Sans"/>
              </a:rPr>
              <a:t>Jepang</a:t>
            </a:r>
            <a:endParaRPr sz="33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3300" spc="-40">
                <a:latin typeface="Noto Sans"/>
                <a:cs typeface="Noto Sans"/>
              </a:rPr>
              <a:t>mengatasi</a:t>
            </a:r>
            <a:r>
              <a:rPr dirty="0" sz="3300" spc="-5">
                <a:latin typeface="Noto Sans"/>
                <a:cs typeface="Noto Sans"/>
              </a:rPr>
              <a:t> </a:t>
            </a:r>
            <a:r>
              <a:rPr dirty="0" sz="3300" spc="-35">
                <a:latin typeface="Noto Sans"/>
                <a:cs typeface="Noto Sans"/>
              </a:rPr>
              <a:t>tantangannya.</a:t>
            </a:r>
            <a:endParaRPr sz="3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7999" cy="10286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0550" y="4271009"/>
              <a:ext cx="238125" cy="238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0550" y="6118859"/>
              <a:ext cx="238125" cy="238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0550" y="7042784"/>
              <a:ext cx="238125" cy="238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4820" marR="5080">
              <a:lnSpc>
                <a:spcPct val="116599"/>
              </a:lnSpc>
              <a:spcBef>
                <a:spcPts val="100"/>
              </a:spcBef>
            </a:pPr>
            <a:r>
              <a:rPr dirty="0" spc="-60"/>
              <a:t>Pengeboman </a:t>
            </a:r>
            <a:r>
              <a:rPr dirty="0" spc="-20"/>
              <a:t>oleh </a:t>
            </a:r>
            <a:r>
              <a:rPr dirty="0" spc="-35"/>
              <a:t>sekutu </a:t>
            </a:r>
            <a:r>
              <a:rPr dirty="0" spc="-55"/>
              <a:t>menghancurkan </a:t>
            </a:r>
            <a:r>
              <a:rPr dirty="0" spc="-35"/>
              <a:t>kekayaan  </a:t>
            </a:r>
            <a:r>
              <a:rPr dirty="0" spc="-25"/>
              <a:t>nasional</a:t>
            </a:r>
            <a:r>
              <a:rPr dirty="0" spc="-10"/>
              <a:t> </a:t>
            </a:r>
            <a:r>
              <a:rPr dirty="0" spc="-70"/>
              <a:t>jepang-</a:t>
            </a:r>
          </a:p>
          <a:p>
            <a:pPr marL="464820" marR="1943100">
              <a:lnSpc>
                <a:spcPct val="116599"/>
              </a:lnSpc>
            </a:pPr>
            <a:r>
              <a:rPr dirty="0" spc="-25"/>
              <a:t>Produksi </a:t>
            </a:r>
            <a:r>
              <a:rPr dirty="0" spc="-30"/>
              <a:t>industry </a:t>
            </a:r>
            <a:r>
              <a:rPr dirty="0" spc="-25"/>
              <a:t>merosot pada </a:t>
            </a:r>
            <a:r>
              <a:rPr dirty="0" spc="-75"/>
              <a:t>Agustus </a:t>
            </a:r>
            <a:r>
              <a:rPr dirty="0" spc="-5"/>
              <a:t>1945  </a:t>
            </a:r>
            <a:r>
              <a:rPr dirty="0" spc="-25"/>
              <a:t>Krisis </a:t>
            </a:r>
            <a:r>
              <a:rPr dirty="0" spc="-85"/>
              <a:t>Pangan </a:t>
            </a:r>
            <a:r>
              <a:rPr dirty="0" spc="-25"/>
              <a:t>pada </a:t>
            </a:r>
            <a:r>
              <a:rPr dirty="0" spc="-5"/>
              <a:t>1945 </a:t>
            </a:r>
            <a:r>
              <a:rPr dirty="0" spc="-25"/>
              <a:t>sampai</a:t>
            </a:r>
            <a:r>
              <a:rPr dirty="0" spc="100"/>
              <a:t> </a:t>
            </a:r>
            <a:r>
              <a:rPr dirty="0" spc="-5"/>
              <a:t>1946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49217" y="854075"/>
            <a:ext cx="13389610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77440" marR="5080" indent="-2365375">
              <a:lnSpc>
                <a:spcPct val="116700"/>
              </a:lnSpc>
              <a:spcBef>
                <a:spcPts val="95"/>
              </a:spcBef>
              <a:tabLst>
                <a:tab pos="3473450" algn="l"/>
                <a:tab pos="6428105" algn="l"/>
                <a:tab pos="8335009" algn="l"/>
                <a:tab pos="8928735" algn="l"/>
                <a:tab pos="9657715" algn="l"/>
              </a:tabLst>
            </a:pPr>
            <a:r>
              <a:rPr dirty="0" sz="6000" spc="95" b="1">
                <a:solidFill>
                  <a:srgbClr val="000000"/>
                </a:solidFill>
                <a:latin typeface="Noto Sans"/>
                <a:cs typeface="Noto Sans"/>
              </a:rPr>
              <a:t>Dampak</a:t>
            </a:r>
            <a:r>
              <a:rPr dirty="0" sz="6000" spc="95" b="1">
                <a:solidFill>
                  <a:srgbClr val="000000"/>
                </a:solidFill>
                <a:latin typeface="Noto Sans"/>
                <a:cs typeface="Noto Sans"/>
              </a:rPr>
              <a:t>	</a:t>
            </a:r>
            <a:r>
              <a:rPr dirty="0" sz="6000" spc="50" b="1">
                <a:solidFill>
                  <a:srgbClr val="000000"/>
                </a:solidFill>
                <a:latin typeface="Noto Sans"/>
                <a:cs typeface="Noto Sans"/>
              </a:rPr>
              <a:t>Perang</a:t>
            </a:r>
            <a:r>
              <a:rPr dirty="0" sz="6000" spc="50" b="1">
                <a:solidFill>
                  <a:srgbClr val="000000"/>
                </a:solidFill>
                <a:latin typeface="Noto Sans"/>
                <a:cs typeface="Noto Sans"/>
              </a:rPr>
              <a:t>	</a:t>
            </a:r>
            <a:r>
              <a:rPr dirty="0" sz="6000" spc="65" b="1">
                <a:solidFill>
                  <a:srgbClr val="000000"/>
                </a:solidFill>
                <a:latin typeface="Noto Sans"/>
                <a:cs typeface="Noto Sans"/>
              </a:rPr>
              <a:t>Dunia</a:t>
            </a:r>
            <a:r>
              <a:rPr dirty="0" sz="6000" spc="65" b="1">
                <a:solidFill>
                  <a:srgbClr val="000000"/>
                </a:solidFill>
                <a:latin typeface="Noto Sans"/>
                <a:cs typeface="Noto Sans"/>
              </a:rPr>
              <a:t>	</a:t>
            </a:r>
            <a:r>
              <a:rPr dirty="0" sz="6000" spc="-250" b="1">
                <a:solidFill>
                  <a:srgbClr val="000000"/>
                </a:solidFill>
                <a:latin typeface="Noto Sans"/>
                <a:cs typeface="Noto Sans"/>
              </a:rPr>
              <a:t>II</a:t>
            </a:r>
            <a:r>
              <a:rPr dirty="0" sz="6000" spc="-250" b="1">
                <a:solidFill>
                  <a:srgbClr val="000000"/>
                </a:solidFill>
                <a:latin typeface="Noto Sans"/>
                <a:cs typeface="Noto Sans"/>
              </a:rPr>
              <a:t>	</a:t>
            </a:r>
            <a:r>
              <a:rPr dirty="0" sz="6000" spc="80" b="1">
                <a:solidFill>
                  <a:srgbClr val="000000"/>
                </a:solidFill>
                <a:latin typeface="Noto Sans"/>
                <a:cs typeface="Noto Sans"/>
              </a:rPr>
              <a:t>Terhadap  </a:t>
            </a:r>
            <a:r>
              <a:rPr dirty="0" sz="6000" spc="114" b="1">
                <a:solidFill>
                  <a:srgbClr val="000000"/>
                </a:solidFill>
                <a:latin typeface="Noto Sans"/>
                <a:cs typeface="Noto Sans"/>
              </a:rPr>
              <a:t>Perekonomian	</a:t>
            </a:r>
            <a:r>
              <a:rPr dirty="0" sz="6000" spc="60" b="1">
                <a:solidFill>
                  <a:srgbClr val="000000"/>
                </a:solidFill>
                <a:latin typeface="Noto Sans"/>
                <a:cs typeface="Noto Sans"/>
              </a:rPr>
              <a:t>Jepang</a:t>
            </a:r>
            <a:endParaRPr sz="6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951" y="828670"/>
            <a:ext cx="17234535" cy="2501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848475" marR="5080" indent="-6836409">
              <a:lnSpc>
                <a:spcPct val="116100"/>
              </a:lnSpc>
              <a:spcBef>
                <a:spcPts val="95"/>
              </a:spcBef>
            </a:pPr>
            <a:r>
              <a:rPr dirty="0" sz="7000" spc="130" b="1">
                <a:solidFill>
                  <a:srgbClr val="000000"/>
                </a:solidFill>
                <a:latin typeface="Noto Sans"/>
                <a:cs typeface="Noto Sans"/>
              </a:rPr>
              <a:t>Perekonomian </a:t>
            </a:r>
            <a:r>
              <a:rPr dirty="0" sz="7000" spc="70" b="1">
                <a:solidFill>
                  <a:srgbClr val="000000"/>
                </a:solidFill>
                <a:latin typeface="Noto Sans"/>
                <a:cs typeface="Noto Sans"/>
              </a:rPr>
              <a:t>Jepang </a:t>
            </a:r>
            <a:r>
              <a:rPr dirty="0" sz="7000" spc="150" b="1">
                <a:solidFill>
                  <a:srgbClr val="000000"/>
                </a:solidFill>
                <a:latin typeface="Noto Sans"/>
                <a:cs typeface="Noto Sans"/>
              </a:rPr>
              <a:t>Setelah</a:t>
            </a:r>
            <a:r>
              <a:rPr dirty="0" sz="7000" spc="-275" b="1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7000" spc="55" b="1">
                <a:solidFill>
                  <a:srgbClr val="000000"/>
                </a:solidFill>
                <a:latin typeface="Noto Sans"/>
                <a:cs typeface="Noto Sans"/>
              </a:rPr>
              <a:t>Perang  </a:t>
            </a:r>
            <a:r>
              <a:rPr dirty="0" sz="7000" spc="75" b="1">
                <a:solidFill>
                  <a:srgbClr val="000000"/>
                </a:solidFill>
                <a:latin typeface="Noto Sans"/>
                <a:cs typeface="Noto Sans"/>
              </a:rPr>
              <a:t>Dunia</a:t>
            </a:r>
            <a:r>
              <a:rPr dirty="0" sz="7000" spc="-10" b="1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7000" spc="-290" b="1">
                <a:solidFill>
                  <a:srgbClr val="000000"/>
                </a:solidFill>
                <a:latin typeface="Noto Sans"/>
                <a:cs typeface="Noto Sans"/>
              </a:rPr>
              <a:t>II</a:t>
            </a:r>
            <a:endParaRPr sz="7000">
              <a:latin typeface="Noto Sans"/>
              <a:cs typeface="Noto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0550" y="4249734"/>
            <a:ext cx="238125" cy="4857750"/>
            <a:chOff x="590550" y="4249734"/>
            <a:chExt cx="238125" cy="4857750"/>
          </a:xfrm>
        </p:grpSpPr>
        <p:sp>
          <p:nvSpPr>
            <p:cNvPr id="5" name="object 5"/>
            <p:cNvSpPr/>
            <p:nvPr/>
          </p:nvSpPr>
          <p:spPr>
            <a:xfrm>
              <a:off x="590550" y="4249734"/>
              <a:ext cx="238125" cy="238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0550" y="7945434"/>
              <a:ext cx="238125" cy="238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550" y="8869359"/>
              <a:ext cx="238125" cy="238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4820" marR="5080">
              <a:lnSpc>
                <a:spcPct val="116599"/>
              </a:lnSpc>
              <a:spcBef>
                <a:spcPts val="100"/>
              </a:spcBef>
            </a:pPr>
            <a:r>
              <a:rPr dirty="0" spc="-25"/>
              <a:t>General </a:t>
            </a:r>
            <a:r>
              <a:rPr dirty="0" spc="-65"/>
              <a:t>Agreement </a:t>
            </a:r>
            <a:r>
              <a:rPr dirty="0" spc="-20"/>
              <a:t>on </a:t>
            </a:r>
            <a:r>
              <a:rPr dirty="0" spc="-30"/>
              <a:t>Tariff </a:t>
            </a:r>
            <a:r>
              <a:rPr dirty="0" spc="-25"/>
              <a:t>and Trade (GATT) </a:t>
            </a:r>
            <a:r>
              <a:rPr dirty="0" spc="-114"/>
              <a:t>yang  </a:t>
            </a:r>
            <a:r>
              <a:rPr dirty="0" spc="-30"/>
              <a:t>dibentuk berdasarkan </a:t>
            </a:r>
            <a:r>
              <a:rPr dirty="0" spc="-110"/>
              <a:t>anggapan </a:t>
            </a:r>
            <a:r>
              <a:rPr dirty="0" spc="-30"/>
              <a:t>bahwa </a:t>
            </a:r>
            <a:r>
              <a:rPr dirty="0" spc="-90"/>
              <a:t>perdagangan  </a:t>
            </a:r>
            <a:r>
              <a:rPr dirty="0" spc="-20"/>
              <a:t>bebas </a:t>
            </a:r>
            <a:r>
              <a:rPr dirty="0" spc="-30"/>
              <a:t>adalah sarana </a:t>
            </a:r>
            <a:r>
              <a:rPr dirty="0" spc="-35"/>
              <a:t>terbaik </a:t>
            </a:r>
            <a:r>
              <a:rPr dirty="0" spc="-40"/>
              <a:t>untuk </a:t>
            </a:r>
            <a:r>
              <a:rPr dirty="0" spc="-65"/>
              <a:t>meningkatkan  </a:t>
            </a:r>
            <a:r>
              <a:rPr dirty="0" spc="-30"/>
              <a:t>kesejahteraan</a:t>
            </a:r>
            <a:r>
              <a:rPr dirty="0" spc="-10"/>
              <a:t> </a:t>
            </a:r>
            <a:r>
              <a:rPr dirty="0" spc="-35"/>
              <a:t>rakyat.</a:t>
            </a:r>
          </a:p>
          <a:p>
            <a:pPr marL="464820" marR="2926080">
              <a:lnSpc>
                <a:spcPct val="116599"/>
              </a:lnSpc>
            </a:pPr>
            <a:r>
              <a:rPr dirty="0" spc="-80"/>
              <a:t>Jepang </a:t>
            </a:r>
            <a:r>
              <a:rPr dirty="0" spc="-30"/>
              <a:t>mampu </a:t>
            </a:r>
            <a:r>
              <a:rPr dirty="0" spc="-65"/>
              <a:t>bersaing </a:t>
            </a:r>
            <a:r>
              <a:rPr dirty="0" spc="-80"/>
              <a:t>dengan </a:t>
            </a:r>
            <a:r>
              <a:rPr dirty="0" spc="-85"/>
              <a:t>negara </a:t>
            </a:r>
            <a:r>
              <a:rPr dirty="0" spc="-30"/>
              <a:t>lain  Membudayakan system </a:t>
            </a:r>
            <a:r>
              <a:rPr dirty="0" spc="-35"/>
              <a:t>kerja</a:t>
            </a:r>
            <a:r>
              <a:rPr dirty="0" spc="40"/>
              <a:t> </a:t>
            </a:r>
            <a:r>
              <a:rPr dirty="0" spc="-30"/>
              <a:t>kelompok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0090" y="2"/>
            <a:ext cx="768665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87428"/>
            <a:ext cx="6736080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 spc="-375" b="1">
                <a:solidFill>
                  <a:srgbClr val="000000"/>
                </a:solidFill>
                <a:latin typeface="Verdana"/>
                <a:cs typeface="Verdana"/>
              </a:rPr>
              <a:t>Jepang </a:t>
            </a:r>
            <a:r>
              <a:rPr dirty="0" sz="6300" spc="-570" b="1">
                <a:solidFill>
                  <a:srgbClr val="000000"/>
                </a:solidFill>
                <a:latin typeface="Verdana"/>
                <a:cs typeface="Verdana"/>
              </a:rPr>
              <a:t>Masa</a:t>
            </a:r>
            <a:r>
              <a:rPr dirty="0" sz="6300" spc="-153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6300" spc="-525" b="1">
                <a:solidFill>
                  <a:srgbClr val="000000"/>
                </a:solidFill>
                <a:latin typeface="Verdana"/>
                <a:cs typeface="Verdana"/>
              </a:rPr>
              <a:t>Kini</a:t>
            </a:r>
            <a:endParaRPr sz="63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201302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79501" y="2909234"/>
            <a:ext cx="6774180" cy="490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latin typeface="Arial"/>
                <a:cs typeface="Arial"/>
              </a:rPr>
              <a:t>Negara yang paling tinggi  tingkat pemerataan hasil-hasil  pembangunannya.</a:t>
            </a:r>
            <a:endParaRPr sz="4000">
              <a:latin typeface="Arial"/>
              <a:cs typeface="Arial"/>
            </a:endParaRPr>
          </a:p>
          <a:p>
            <a:pPr marL="12700" marR="173355">
              <a:lnSpc>
                <a:spcPct val="100000"/>
              </a:lnSpc>
            </a:pPr>
            <a:r>
              <a:rPr dirty="0" sz="4000" spc="-5">
                <a:latin typeface="Arial"/>
                <a:cs typeface="Arial"/>
              </a:rPr>
              <a:t>Menjadi ‘tangan kanan’ AS di  Asia</a:t>
            </a:r>
            <a:endParaRPr sz="4000">
              <a:latin typeface="Arial"/>
              <a:cs typeface="Arial"/>
            </a:endParaRPr>
          </a:p>
          <a:p>
            <a:pPr marL="12700" marR="201930">
              <a:lnSpc>
                <a:spcPct val="100000"/>
              </a:lnSpc>
            </a:pPr>
            <a:r>
              <a:rPr dirty="0" sz="4000" spc="-5">
                <a:latin typeface="Arial"/>
                <a:cs typeface="Arial"/>
              </a:rPr>
              <a:t>Industri ekspor utama adalah  otomotif dan elektronik  konsumen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5030101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4000" y="6249301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3461" y="9253545"/>
            <a:ext cx="7925434" cy="0"/>
          </a:xfrm>
          <a:custGeom>
            <a:avLst/>
            <a:gdLst/>
            <a:ahLst/>
            <a:cxnLst/>
            <a:rect l="l" t="t" r="r" b="b"/>
            <a:pathLst>
              <a:path w="7925434" h="0">
                <a:moveTo>
                  <a:pt x="0" y="0"/>
                </a:moveTo>
                <a:lnTo>
                  <a:pt x="7924853" y="0"/>
                </a:lnTo>
              </a:path>
            </a:pathLst>
          </a:custGeom>
          <a:ln w="9525">
            <a:solidFill>
              <a:srgbClr val="B5897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65231"/>
            <a:ext cx="10107930" cy="2159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0" spc="-530" b="1">
                <a:solidFill>
                  <a:srgbClr val="4F33C3"/>
                </a:solidFill>
                <a:latin typeface="Verdana"/>
                <a:cs typeface="Verdana"/>
              </a:rPr>
              <a:t>Lika-Liku</a:t>
            </a:r>
            <a:r>
              <a:rPr dirty="0" sz="7000" spc="-810" b="1">
                <a:solidFill>
                  <a:srgbClr val="4F33C3"/>
                </a:solidFill>
                <a:latin typeface="Verdana"/>
                <a:cs typeface="Verdana"/>
              </a:rPr>
              <a:t> </a:t>
            </a:r>
            <a:r>
              <a:rPr dirty="0" sz="7000" spc="-645" b="1">
                <a:solidFill>
                  <a:srgbClr val="4F33C3"/>
                </a:solidFill>
                <a:latin typeface="Verdana"/>
                <a:cs typeface="Verdana"/>
              </a:rPr>
              <a:t>Pertumbuhan  </a:t>
            </a:r>
            <a:r>
              <a:rPr dirty="0" sz="7000" spc="-660" b="1">
                <a:solidFill>
                  <a:srgbClr val="4F33C3"/>
                </a:solidFill>
                <a:latin typeface="Verdana"/>
                <a:cs typeface="Verdana"/>
              </a:rPr>
              <a:t>Perekonomian</a:t>
            </a:r>
            <a:r>
              <a:rPr dirty="0" sz="7000" spc="-745" b="1">
                <a:solidFill>
                  <a:srgbClr val="4F33C3"/>
                </a:solidFill>
                <a:latin typeface="Verdana"/>
                <a:cs typeface="Verdana"/>
              </a:rPr>
              <a:t> </a:t>
            </a:r>
            <a:r>
              <a:rPr dirty="0" sz="7000" spc="-545" b="1">
                <a:solidFill>
                  <a:srgbClr val="4F33C3"/>
                </a:solidFill>
                <a:latin typeface="Verdana"/>
                <a:cs typeface="Verdana"/>
              </a:rPr>
              <a:t>Jepang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3294587"/>
            <a:ext cx="4847590" cy="5970905"/>
          </a:xfrm>
          <a:custGeom>
            <a:avLst/>
            <a:gdLst/>
            <a:ahLst/>
            <a:cxnLst/>
            <a:rect l="l" t="t" r="r" b="b"/>
            <a:pathLst>
              <a:path w="4847590" h="5970905">
                <a:moveTo>
                  <a:pt x="4478472" y="5970359"/>
                </a:moveTo>
                <a:lnTo>
                  <a:pt x="368660" y="5970359"/>
                </a:lnTo>
                <a:lnTo>
                  <a:pt x="322508" y="5967481"/>
                </a:lnTo>
                <a:lnTo>
                  <a:pt x="278040" y="5959082"/>
                </a:lnTo>
                <a:lnTo>
                  <a:pt x="235607" y="5945509"/>
                </a:lnTo>
                <a:lnTo>
                  <a:pt x="195557" y="5927112"/>
                </a:lnTo>
                <a:lnTo>
                  <a:pt x="158240" y="5904239"/>
                </a:lnTo>
                <a:lnTo>
                  <a:pt x="124005" y="5877240"/>
                </a:lnTo>
                <a:lnTo>
                  <a:pt x="93201" y="5846464"/>
                </a:lnTo>
                <a:lnTo>
                  <a:pt x="66178" y="5812259"/>
                </a:lnTo>
                <a:lnTo>
                  <a:pt x="43286" y="5774976"/>
                </a:lnTo>
                <a:lnTo>
                  <a:pt x="24872" y="5734962"/>
                </a:lnTo>
                <a:lnTo>
                  <a:pt x="11287" y="5692566"/>
                </a:lnTo>
                <a:lnTo>
                  <a:pt x="2880" y="5648138"/>
                </a:lnTo>
                <a:lnTo>
                  <a:pt x="0" y="5602027"/>
                </a:lnTo>
                <a:lnTo>
                  <a:pt x="0" y="368331"/>
                </a:lnTo>
                <a:lnTo>
                  <a:pt x="2880" y="322220"/>
                </a:lnTo>
                <a:lnTo>
                  <a:pt x="11287" y="277792"/>
                </a:lnTo>
                <a:lnTo>
                  <a:pt x="24872" y="235397"/>
                </a:lnTo>
                <a:lnTo>
                  <a:pt x="43286" y="195383"/>
                </a:lnTo>
                <a:lnTo>
                  <a:pt x="66178" y="158099"/>
                </a:lnTo>
                <a:lnTo>
                  <a:pt x="93201" y="123894"/>
                </a:lnTo>
                <a:lnTo>
                  <a:pt x="124005" y="93118"/>
                </a:lnTo>
                <a:lnTo>
                  <a:pt x="158240" y="66119"/>
                </a:lnTo>
                <a:lnTo>
                  <a:pt x="195557" y="43247"/>
                </a:lnTo>
                <a:lnTo>
                  <a:pt x="235607" y="24850"/>
                </a:lnTo>
                <a:lnTo>
                  <a:pt x="278040" y="11277"/>
                </a:lnTo>
                <a:lnTo>
                  <a:pt x="322508" y="2877"/>
                </a:lnTo>
                <a:lnTo>
                  <a:pt x="368660" y="0"/>
                </a:lnTo>
                <a:lnTo>
                  <a:pt x="4478472" y="0"/>
                </a:lnTo>
                <a:lnTo>
                  <a:pt x="4524624" y="2877"/>
                </a:lnTo>
                <a:lnTo>
                  <a:pt x="4569092" y="11277"/>
                </a:lnTo>
                <a:lnTo>
                  <a:pt x="4611525" y="24850"/>
                </a:lnTo>
                <a:lnTo>
                  <a:pt x="4651575" y="43247"/>
                </a:lnTo>
                <a:lnTo>
                  <a:pt x="4688892" y="66119"/>
                </a:lnTo>
                <a:lnTo>
                  <a:pt x="4723127" y="93118"/>
                </a:lnTo>
                <a:lnTo>
                  <a:pt x="4753931" y="123894"/>
                </a:lnTo>
                <a:lnTo>
                  <a:pt x="4780953" y="158099"/>
                </a:lnTo>
                <a:lnTo>
                  <a:pt x="4803846" y="195383"/>
                </a:lnTo>
                <a:lnTo>
                  <a:pt x="4822260" y="235397"/>
                </a:lnTo>
                <a:lnTo>
                  <a:pt x="4835845" y="277792"/>
                </a:lnTo>
                <a:lnTo>
                  <a:pt x="4844252" y="322220"/>
                </a:lnTo>
                <a:lnTo>
                  <a:pt x="4847132" y="368331"/>
                </a:lnTo>
                <a:lnTo>
                  <a:pt x="4847132" y="5602027"/>
                </a:lnTo>
                <a:lnTo>
                  <a:pt x="4844252" y="5648138"/>
                </a:lnTo>
                <a:lnTo>
                  <a:pt x="4835845" y="5692566"/>
                </a:lnTo>
                <a:lnTo>
                  <a:pt x="4822260" y="5734962"/>
                </a:lnTo>
                <a:lnTo>
                  <a:pt x="4803846" y="5774976"/>
                </a:lnTo>
                <a:lnTo>
                  <a:pt x="4780953" y="5812259"/>
                </a:lnTo>
                <a:lnTo>
                  <a:pt x="4753931" y="5846464"/>
                </a:lnTo>
                <a:lnTo>
                  <a:pt x="4723127" y="5877240"/>
                </a:lnTo>
                <a:lnTo>
                  <a:pt x="4688892" y="5904239"/>
                </a:lnTo>
                <a:lnTo>
                  <a:pt x="4651575" y="5927112"/>
                </a:lnTo>
                <a:lnTo>
                  <a:pt x="4611525" y="5945509"/>
                </a:lnTo>
                <a:lnTo>
                  <a:pt x="4569092" y="5959082"/>
                </a:lnTo>
                <a:lnTo>
                  <a:pt x="4524624" y="5967481"/>
                </a:lnTo>
                <a:lnTo>
                  <a:pt x="4478472" y="5970359"/>
                </a:lnTo>
                <a:close/>
              </a:path>
            </a:pathLst>
          </a:custGeom>
          <a:solidFill>
            <a:srgbClr val="4F33C3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25249" y="3294587"/>
            <a:ext cx="4847590" cy="5970905"/>
          </a:xfrm>
          <a:custGeom>
            <a:avLst/>
            <a:gdLst/>
            <a:ahLst/>
            <a:cxnLst/>
            <a:rect l="l" t="t" r="r" b="b"/>
            <a:pathLst>
              <a:path w="4847590" h="5970905">
                <a:moveTo>
                  <a:pt x="4478472" y="5970359"/>
                </a:moveTo>
                <a:lnTo>
                  <a:pt x="368660" y="5970359"/>
                </a:lnTo>
                <a:lnTo>
                  <a:pt x="322508" y="5967481"/>
                </a:lnTo>
                <a:lnTo>
                  <a:pt x="278040" y="5959082"/>
                </a:lnTo>
                <a:lnTo>
                  <a:pt x="235607" y="5945509"/>
                </a:lnTo>
                <a:lnTo>
                  <a:pt x="195557" y="5927112"/>
                </a:lnTo>
                <a:lnTo>
                  <a:pt x="158240" y="5904239"/>
                </a:lnTo>
                <a:lnTo>
                  <a:pt x="124005" y="5877240"/>
                </a:lnTo>
                <a:lnTo>
                  <a:pt x="93201" y="5846464"/>
                </a:lnTo>
                <a:lnTo>
                  <a:pt x="66178" y="5812259"/>
                </a:lnTo>
                <a:lnTo>
                  <a:pt x="43286" y="5774976"/>
                </a:lnTo>
                <a:lnTo>
                  <a:pt x="24872" y="5734962"/>
                </a:lnTo>
                <a:lnTo>
                  <a:pt x="11287" y="5692566"/>
                </a:lnTo>
                <a:lnTo>
                  <a:pt x="2880" y="5648138"/>
                </a:lnTo>
                <a:lnTo>
                  <a:pt x="0" y="5602027"/>
                </a:lnTo>
                <a:lnTo>
                  <a:pt x="0" y="368331"/>
                </a:lnTo>
                <a:lnTo>
                  <a:pt x="2880" y="322220"/>
                </a:lnTo>
                <a:lnTo>
                  <a:pt x="11287" y="277792"/>
                </a:lnTo>
                <a:lnTo>
                  <a:pt x="24872" y="235397"/>
                </a:lnTo>
                <a:lnTo>
                  <a:pt x="43286" y="195383"/>
                </a:lnTo>
                <a:lnTo>
                  <a:pt x="66178" y="158099"/>
                </a:lnTo>
                <a:lnTo>
                  <a:pt x="93201" y="123894"/>
                </a:lnTo>
                <a:lnTo>
                  <a:pt x="124005" y="93118"/>
                </a:lnTo>
                <a:lnTo>
                  <a:pt x="158240" y="66119"/>
                </a:lnTo>
                <a:lnTo>
                  <a:pt x="195557" y="43247"/>
                </a:lnTo>
                <a:lnTo>
                  <a:pt x="235607" y="24850"/>
                </a:lnTo>
                <a:lnTo>
                  <a:pt x="278040" y="11277"/>
                </a:lnTo>
                <a:lnTo>
                  <a:pt x="322508" y="2877"/>
                </a:lnTo>
                <a:lnTo>
                  <a:pt x="368660" y="0"/>
                </a:lnTo>
                <a:lnTo>
                  <a:pt x="4478472" y="0"/>
                </a:lnTo>
                <a:lnTo>
                  <a:pt x="4524624" y="2877"/>
                </a:lnTo>
                <a:lnTo>
                  <a:pt x="4569092" y="11277"/>
                </a:lnTo>
                <a:lnTo>
                  <a:pt x="4611525" y="24850"/>
                </a:lnTo>
                <a:lnTo>
                  <a:pt x="4651575" y="43247"/>
                </a:lnTo>
                <a:lnTo>
                  <a:pt x="4688892" y="66119"/>
                </a:lnTo>
                <a:lnTo>
                  <a:pt x="4723127" y="93118"/>
                </a:lnTo>
                <a:lnTo>
                  <a:pt x="4753931" y="123894"/>
                </a:lnTo>
                <a:lnTo>
                  <a:pt x="4780953" y="158099"/>
                </a:lnTo>
                <a:lnTo>
                  <a:pt x="4803846" y="195383"/>
                </a:lnTo>
                <a:lnTo>
                  <a:pt x="4822260" y="235397"/>
                </a:lnTo>
                <a:lnTo>
                  <a:pt x="4835845" y="277792"/>
                </a:lnTo>
                <a:lnTo>
                  <a:pt x="4844252" y="322220"/>
                </a:lnTo>
                <a:lnTo>
                  <a:pt x="4847132" y="368331"/>
                </a:lnTo>
                <a:lnTo>
                  <a:pt x="4847132" y="5602027"/>
                </a:lnTo>
                <a:lnTo>
                  <a:pt x="4844252" y="5648138"/>
                </a:lnTo>
                <a:lnTo>
                  <a:pt x="4835845" y="5692566"/>
                </a:lnTo>
                <a:lnTo>
                  <a:pt x="4822260" y="5734962"/>
                </a:lnTo>
                <a:lnTo>
                  <a:pt x="4803846" y="5774976"/>
                </a:lnTo>
                <a:lnTo>
                  <a:pt x="4780953" y="5812259"/>
                </a:lnTo>
                <a:lnTo>
                  <a:pt x="4753931" y="5846464"/>
                </a:lnTo>
                <a:lnTo>
                  <a:pt x="4723127" y="5877240"/>
                </a:lnTo>
                <a:lnTo>
                  <a:pt x="4688892" y="5904239"/>
                </a:lnTo>
                <a:lnTo>
                  <a:pt x="4651575" y="5927112"/>
                </a:lnTo>
                <a:lnTo>
                  <a:pt x="4611525" y="5945509"/>
                </a:lnTo>
                <a:lnTo>
                  <a:pt x="4569092" y="5959082"/>
                </a:lnTo>
                <a:lnTo>
                  <a:pt x="4524624" y="5967481"/>
                </a:lnTo>
                <a:lnTo>
                  <a:pt x="4478472" y="5970359"/>
                </a:lnTo>
                <a:close/>
              </a:path>
            </a:pathLst>
          </a:custGeom>
          <a:solidFill>
            <a:srgbClr val="4F33C3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21797" y="3294587"/>
            <a:ext cx="4847590" cy="5970905"/>
          </a:xfrm>
          <a:custGeom>
            <a:avLst/>
            <a:gdLst/>
            <a:ahLst/>
            <a:cxnLst/>
            <a:rect l="l" t="t" r="r" b="b"/>
            <a:pathLst>
              <a:path w="4847590" h="5970905">
                <a:moveTo>
                  <a:pt x="4478472" y="5970359"/>
                </a:moveTo>
                <a:lnTo>
                  <a:pt x="368660" y="5970359"/>
                </a:lnTo>
                <a:lnTo>
                  <a:pt x="322508" y="5967481"/>
                </a:lnTo>
                <a:lnTo>
                  <a:pt x="278040" y="5959082"/>
                </a:lnTo>
                <a:lnTo>
                  <a:pt x="235607" y="5945509"/>
                </a:lnTo>
                <a:lnTo>
                  <a:pt x="195557" y="5927112"/>
                </a:lnTo>
                <a:lnTo>
                  <a:pt x="158240" y="5904239"/>
                </a:lnTo>
                <a:lnTo>
                  <a:pt x="124005" y="5877240"/>
                </a:lnTo>
                <a:lnTo>
                  <a:pt x="93201" y="5846464"/>
                </a:lnTo>
                <a:lnTo>
                  <a:pt x="66178" y="5812259"/>
                </a:lnTo>
                <a:lnTo>
                  <a:pt x="43286" y="5774976"/>
                </a:lnTo>
                <a:lnTo>
                  <a:pt x="24872" y="5734962"/>
                </a:lnTo>
                <a:lnTo>
                  <a:pt x="11287" y="5692566"/>
                </a:lnTo>
                <a:lnTo>
                  <a:pt x="2880" y="5648138"/>
                </a:lnTo>
                <a:lnTo>
                  <a:pt x="0" y="5602027"/>
                </a:lnTo>
                <a:lnTo>
                  <a:pt x="0" y="368331"/>
                </a:lnTo>
                <a:lnTo>
                  <a:pt x="2880" y="322220"/>
                </a:lnTo>
                <a:lnTo>
                  <a:pt x="11287" y="277792"/>
                </a:lnTo>
                <a:lnTo>
                  <a:pt x="24872" y="235397"/>
                </a:lnTo>
                <a:lnTo>
                  <a:pt x="43286" y="195383"/>
                </a:lnTo>
                <a:lnTo>
                  <a:pt x="66178" y="158099"/>
                </a:lnTo>
                <a:lnTo>
                  <a:pt x="93201" y="123894"/>
                </a:lnTo>
                <a:lnTo>
                  <a:pt x="124005" y="93118"/>
                </a:lnTo>
                <a:lnTo>
                  <a:pt x="158240" y="66119"/>
                </a:lnTo>
                <a:lnTo>
                  <a:pt x="195557" y="43247"/>
                </a:lnTo>
                <a:lnTo>
                  <a:pt x="235607" y="24850"/>
                </a:lnTo>
                <a:lnTo>
                  <a:pt x="278040" y="11277"/>
                </a:lnTo>
                <a:lnTo>
                  <a:pt x="322508" y="2877"/>
                </a:lnTo>
                <a:lnTo>
                  <a:pt x="368660" y="0"/>
                </a:lnTo>
                <a:lnTo>
                  <a:pt x="4478472" y="0"/>
                </a:lnTo>
                <a:lnTo>
                  <a:pt x="4524624" y="2877"/>
                </a:lnTo>
                <a:lnTo>
                  <a:pt x="4569092" y="11277"/>
                </a:lnTo>
                <a:lnTo>
                  <a:pt x="4611525" y="24850"/>
                </a:lnTo>
                <a:lnTo>
                  <a:pt x="4651575" y="43247"/>
                </a:lnTo>
                <a:lnTo>
                  <a:pt x="4688892" y="66119"/>
                </a:lnTo>
                <a:lnTo>
                  <a:pt x="4723127" y="93118"/>
                </a:lnTo>
                <a:lnTo>
                  <a:pt x="4753931" y="123894"/>
                </a:lnTo>
                <a:lnTo>
                  <a:pt x="4780953" y="158099"/>
                </a:lnTo>
                <a:lnTo>
                  <a:pt x="4803846" y="195383"/>
                </a:lnTo>
                <a:lnTo>
                  <a:pt x="4822260" y="235397"/>
                </a:lnTo>
                <a:lnTo>
                  <a:pt x="4835845" y="277792"/>
                </a:lnTo>
                <a:lnTo>
                  <a:pt x="4844252" y="322220"/>
                </a:lnTo>
                <a:lnTo>
                  <a:pt x="4847132" y="368331"/>
                </a:lnTo>
                <a:lnTo>
                  <a:pt x="4847132" y="5602027"/>
                </a:lnTo>
                <a:lnTo>
                  <a:pt x="4844252" y="5648138"/>
                </a:lnTo>
                <a:lnTo>
                  <a:pt x="4835845" y="5692566"/>
                </a:lnTo>
                <a:lnTo>
                  <a:pt x="4822260" y="5734962"/>
                </a:lnTo>
                <a:lnTo>
                  <a:pt x="4803846" y="5774976"/>
                </a:lnTo>
                <a:lnTo>
                  <a:pt x="4780953" y="5812259"/>
                </a:lnTo>
                <a:lnTo>
                  <a:pt x="4753931" y="5846464"/>
                </a:lnTo>
                <a:lnTo>
                  <a:pt x="4723127" y="5877240"/>
                </a:lnTo>
                <a:lnTo>
                  <a:pt x="4688892" y="5904239"/>
                </a:lnTo>
                <a:lnTo>
                  <a:pt x="4651575" y="5927112"/>
                </a:lnTo>
                <a:lnTo>
                  <a:pt x="4611525" y="5945509"/>
                </a:lnTo>
                <a:lnTo>
                  <a:pt x="4569092" y="5959082"/>
                </a:lnTo>
                <a:lnTo>
                  <a:pt x="4524624" y="5967481"/>
                </a:lnTo>
                <a:lnTo>
                  <a:pt x="4478472" y="5970359"/>
                </a:lnTo>
                <a:close/>
              </a:path>
            </a:pathLst>
          </a:custGeom>
          <a:solidFill>
            <a:srgbClr val="4F33C3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63790" y="5061457"/>
            <a:ext cx="3437254" cy="3759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25">
                <a:solidFill>
                  <a:srgbClr val="4F33C3"/>
                </a:solidFill>
                <a:latin typeface="Arial"/>
                <a:cs typeface="Arial"/>
              </a:rPr>
              <a:t>Perkembangan  </a:t>
            </a:r>
            <a:r>
              <a:rPr dirty="0" sz="3000" spc="70">
                <a:solidFill>
                  <a:srgbClr val="4F33C3"/>
                </a:solidFill>
                <a:latin typeface="Arial"/>
                <a:cs typeface="Arial"/>
              </a:rPr>
              <a:t>perekonomian  </a:t>
            </a:r>
            <a:r>
              <a:rPr dirty="0" sz="3000" spc="40">
                <a:solidFill>
                  <a:srgbClr val="4F33C3"/>
                </a:solidFill>
                <a:latin typeface="Arial"/>
                <a:cs typeface="Arial"/>
              </a:rPr>
              <a:t>Jepang </a:t>
            </a:r>
            <a:r>
              <a:rPr dirty="0" sz="3000" spc="10">
                <a:solidFill>
                  <a:srgbClr val="4F33C3"/>
                </a:solidFill>
                <a:latin typeface="Arial"/>
                <a:cs typeface="Arial"/>
              </a:rPr>
              <a:t>juga  </a:t>
            </a:r>
            <a:r>
              <a:rPr dirty="0" sz="3000" spc="45">
                <a:solidFill>
                  <a:srgbClr val="4F33C3"/>
                </a:solidFill>
                <a:latin typeface="Arial"/>
                <a:cs typeface="Arial"/>
              </a:rPr>
              <a:t>mengalami </a:t>
            </a:r>
            <a:r>
              <a:rPr dirty="0" sz="3000" spc="30">
                <a:solidFill>
                  <a:srgbClr val="4F33C3"/>
                </a:solidFill>
                <a:latin typeface="Arial"/>
                <a:cs typeface="Arial"/>
              </a:rPr>
              <a:t>kendala  </a:t>
            </a:r>
            <a:r>
              <a:rPr dirty="0" sz="3000" spc="110">
                <a:solidFill>
                  <a:srgbClr val="4F33C3"/>
                </a:solidFill>
                <a:latin typeface="Arial"/>
                <a:cs typeface="Arial"/>
              </a:rPr>
              <a:t>terkait </a:t>
            </a:r>
            <a:r>
              <a:rPr dirty="0" sz="3000" spc="95">
                <a:solidFill>
                  <a:srgbClr val="4F33C3"/>
                </a:solidFill>
                <a:latin typeface="Arial"/>
                <a:cs typeface="Arial"/>
              </a:rPr>
              <a:t>terbatasnya  </a:t>
            </a:r>
            <a:r>
              <a:rPr dirty="0" sz="3000" spc="45">
                <a:solidFill>
                  <a:srgbClr val="4F33C3"/>
                </a:solidFill>
                <a:latin typeface="Arial"/>
                <a:cs typeface="Arial"/>
              </a:rPr>
              <a:t>jumlah </a:t>
            </a:r>
            <a:r>
              <a:rPr dirty="0" sz="3000" spc="50">
                <a:solidFill>
                  <a:srgbClr val="4F33C3"/>
                </a:solidFill>
                <a:latin typeface="Arial"/>
                <a:cs typeface="Arial"/>
              </a:rPr>
              <a:t>tenaga</a:t>
            </a:r>
            <a:r>
              <a:rPr dirty="0" sz="3000" spc="-190">
                <a:solidFill>
                  <a:srgbClr val="4F33C3"/>
                </a:solidFill>
                <a:latin typeface="Arial"/>
                <a:cs typeface="Arial"/>
              </a:rPr>
              <a:t> </a:t>
            </a:r>
            <a:r>
              <a:rPr dirty="0" sz="3000" spc="30">
                <a:solidFill>
                  <a:srgbClr val="4F33C3"/>
                </a:solidFill>
                <a:latin typeface="Arial"/>
                <a:cs typeface="Arial"/>
              </a:rPr>
              <a:t>kerja  </a:t>
            </a:r>
            <a:r>
              <a:rPr dirty="0" sz="3000" spc="35">
                <a:solidFill>
                  <a:srgbClr val="4F33C3"/>
                </a:solidFill>
                <a:latin typeface="Arial"/>
                <a:cs typeface="Arial"/>
              </a:rPr>
              <a:t>yang</a:t>
            </a:r>
            <a:r>
              <a:rPr dirty="0" sz="3000" spc="-45">
                <a:solidFill>
                  <a:srgbClr val="4F33C3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4F33C3"/>
                </a:solidFill>
                <a:latin typeface="Arial"/>
                <a:cs typeface="Arial"/>
              </a:rPr>
              <a:t>ada.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76503" y="349887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448732" y="504824"/>
                </a:moveTo>
                <a:lnTo>
                  <a:pt x="56091" y="504824"/>
                </a:lnTo>
                <a:lnTo>
                  <a:pt x="34253" y="500418"/>
                </a:lnTo>
                <a:lnTo>
                  <a:pt x="16424" y="488400"/>
                </a:lnTo>
                <a:lnTo>
                  <a:pt x="4406" y="470571"/>
                </a:lnTo>
                <a:lnTo>
                  <a:pt x="0" y="448732"/>
                </a:lnTo>
                <a:lnTo>
                  <a:pt x="0" y="98160"/>
                </a:lnTo>
                <a:lnTo>
                  <a:pt x="51744" y="15284"/>
                </a:lnTo>
                <a:lnTo>
                  <a:pt x="84137" y="0"/>
                </a:lnTo>
                <a:lnTo>
                  <a:pt x="420687" y="0"/>
                </a:lnTo>
                <a:lnTo>
                  <a:pt x="463740" y="28045"/>
                </a:lnTo>
                <a:lnTo>
                  <a:pt x="82454" y="28045"/>
                </a:lnTo>
                <a:lnTo>
                  <a:pt x="59597" y="56091"/>
                </a:lnTo>
                <a:lnTo>
                  <a:pt x="486861" y="56091"/>
                </a:lnTo>
                <a:lnTo>
                  <a:pt x="492063" y="62401"/>
                </a:lnTo>
                <a:lnTo>
                  <a:pt x="497429" y="70217"/>
                </a:lnTo>
                <a:lnTo>
                  <a:pt x="501441" y="78861"/>
                </a:lnTo>
                <a:lnTo>
                  <a:pt x="503954" y="88215"/>
                </a:lnTo>
                <a:lnTo>
                  <a:pt x="504824" y="98160"/>
                </a:lnTo>
                <a:lnTo>
                  <a:pt x="504824" y="196320"/>
                </a:lnTo>
                <a:lnTo>
                  <a:pt x="196320" y="196320"/>
                </a:lnTo>
                <a:lnTo>
                  <a:pt x="196320" y="252412"/>
                </a:lnTo>
                <a:lnTo>
                  <a:pt x="98160" y="252412"/>
                </a:lnTo>
                <a:lnTo>
                  <a:pt x="252412" y="406664"/>
                </a:lnTo>
                <a:lnTo>
                  <a:pt x="504824" y="406664"/>
                </a:lnTo>
                <a:lnTo>
                  <a:pt x="504824" y="448732"/>
                </a:lnTo>
                <a:lnTo>
                  <a:pt x="500418" y="470571"/>
                </a:lnTo>
                <a:lnTo>
                  <a:pt x="488400" y="488400"/>
                </a:lnTo>
                <a:lnTo>
                  <a:pt x="470571" y="500418"/>
                </a:lnTo>
                <a:lnTo>
                  <a:pt x="448732" y="504824"/>
                </a:lnTo>
                <a:close/>
              </a:path>
              <a:path w="504825" h="504825">
                <a:moveTo>
                  <a:pt x="486861" y="56091"/>
                </a:moveTo>
                <a:lnTo>
                  <a:pt x="445227" y="56091"/>
                </a:lnTo>
                <a:lnTo>
                  <a:pt x="419004" y="28045"/>
                </a:lnTo>
                <a:lnTo>
                  <a:pt x="463740" y="28045"/>
                </a:lnTo>
                <a:lnTo>
                  <a:pt x="486861" y="56091"/>
                </a:lnTo>
                <a:close/>
              </a:path>
              <a:path w="504825" h="504825">
                <a:moveTo>
                  <a:pt x="504824" y="406664"/>
                </a:moveTo>
                <a:lnTo>
                  <a:pt x="252412" y="406664"/>
                </a:lnTo>
                <a:lnTo>
                  <a:pt x="406664" y="252412"/>
                </a:lnTo>
                <a:lnTo>
                  <a:pt x="308503" y="252412"/>
                </a:lnTo>
                <a:lnTo>
                  <a:pt x="308503" y="196320"/>
                </a:lnTo>
                <a:lnTo>
                  <a:pt x="504824" y="196320"/>
                </a:lnTo>
                <a:lnTo>
                  <a:pt x="504824" y="406664"/>
                </a:lnTo>
                <a:close/>
              </a:path>
            </a:pathLst>
          </a:custGeom>
          <a:solidFill>
            <a:srgbClr val="79C7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60350" y="5060185"/>
            <a:ext cx="3684270" cy="362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2900" spc="-40">
                <a:solidFill>
                  <a:srgbClr val="4F33C3"/>
                </a:solidFill>
                <a:latin typeface="Arial"/>
                <a:cs typeface="Arial"/>
              </a:rPr>
              <a:t>Pada </a:t>
            </a:r>
            <a:r>
              <a:rPr dirty="0" sz="2900" spc="-15">
                <a:solidFill>
                  <a:srgbClr val="4F33C3"/>
                </a:solidFill>
                <a:latin typeface="Arial"/>
                <a:cs typeface="Arial"/>
              </a:rPr>
              <a:t>Tahun </a:t>
            </a:r>
            <a:r>
              <a:rPr dirty="0" sz="2900" spc="-25">
                <a:solidFill>
                  <a:srgbClr val="4F33C3"/>
                </a:solidFill>
                <a:latin typeface="Arial"/>
                <a:cs typeface="Arial"/>
              </a:rPr>
              <a:t>2019  </a:t>
            </a:r>
            <a:r>
              <a:rPr dirty="0" sz="2900" spc="80">
                <a:solidFill>
                  <a:srgbClr val="4F33C3"/>
                </a:solidFill>
                <a:latin typeface="Arial"/>
                <a:cs typeface="Arial"/>
              </a:rPr>
              <a:t>Menurut</a:t>
            </a:r>
            <a:r>
              <a:rPr dirty="0" sz="2900" spc="-60">
                <a:solidFill>
                  <a:srgbClr val="4F33C3"/>
                </a:solidFill>
                <a:latin typeface="Arial"/>
                <a:cs typeface="Arial"/>
              </a:rPr>
              <a:t> </a:t>
            </a:r>
            <a:r>
              <a:rPr dirty="0" sz="2900" spc="55">
                <a:solidFill>
                  <a:srgbClr val="4F33C3"/>
                </a:solidFill>
                <a:latin typeface="Arial"/>
                <a:cs typeface="Arial"/>
              </a:rPr>
              <a:t>International  </a:t>
            </a:r>
            <a:r>
              <a:rPr dirty="0" sz="2900" spc="85">
                <a:solidFill>
                  <a:srgbClr val="4F33C3"/>
                </a:solidFill>
                <a:latin typeface="Arial"/>
                <a:cs typeface="Arial"/>
              </a:rPr>
              <a:t>Monetary </a:t>
            </a:r>
            <a:r>
              <a:rPr dirty="0" sz="2900" spc="15">
                <a:solidFill>
                  <a:srgbClr val="4F33C3"/>
                </a:solidFill>
                <a:latin typeface="Arial"/>
                <a:cs typeface="Arial"/>
              </a:rPr>
              <a:t>Fund </a:t>
            </a:r>
            <a:r>
              <a:rPr dirty="0" sz="2900" spc="-25">
                <a:solidFill>
                  <a:srgbClr val="4F33C3"/>
                </a:solidFill>
                <a:latin typeface="Arial"/>
                <a:cs typeface="Arial"/>
              </a:rPr>
              <a:t>(IMF)  </a:t>
            </a:r>
            <a:r>
              <a:rPr dirty="0" sz="2900" spc="100">
                <a:solidFill>
                  <a:srgbClr val="4F33C3"/>
                </a:solidFill>
                <a:latin typeface="Arial"/>
                <a:cs typeface="Arial"/>
              </a:rPr>
              <a:t>pertumbuhan  </a:t>
            </a:r>
            <a:r>
              <a:rPr dirty="0" sz="2900" spc="65">
                <a:solidFill>
                  <a:srgbClr val="4F33C3"/>
                </a:solidFill>
                <a:latin typeface="Arial"/>
                <a:cs typeface="Arial"/>
              </a:rPr>
              <a:t>perekonomian  </a:t>
            </a:r>
            <a:r>
              <a:rPr dirty="0" sz="2900" spc="35">
                <a:solidFill>
                  <a:srgbClr val="4F33C3"/>
                </a:solidFill>
                <a:latin typeface="Arial"/>
                <a:cs typeface="Arial"/>
              </a:rPr>
              <a:t>mengalami </a:t>
            </a:r>
            <a:r>
              <a:rPr dirty="0" sz="2900" spc="5">
                <a:solidFill>
                  <a:srgbClr val="4F33C3"/>
                </a:solidFill>
                <a:latin typeface="Arial"/>
                <a:cs typeface="Arial"/>
              </a:rPr>
              <a:t>kenaikan  </a:t>
            </a:r>
            <a:r>
              <a:rPr dirty="0" sz="2900" spc="60">
                <a:solidFill>
                  <a:srgbClr val="4F33C3"/>
                </a:solidFill>
                <a:latin typeface="Arial"/>
                <a:cs typeface="Arial"/>
              </a:rPr>
              <a:t>sekitar</a:t>
            </a:r>
            <a:r>
              <a:rPr dirty="0" sz="2900" spc="-45">
                <a:solidFill>
                  <a:srgbClr val="4F33C3"/>
                </a:solidFill>
                <a:latin typeface="Arial"/>
                <a:cs typeface="Arial"/>
              </a:rPr>
              <a:t> </a:t>
            </a:r>
            <a:r>
              <a:rPr dirty="0" sz="2900" spc="-465">
                <a:solidFill>
                  <a:srgbClr val="4F33C3"/>
                </a:solidFill>
                <a:latin typeface="Arial"/>
                <a:cs typeface="Arial"/>
              </a:rPr>
              <a:t>1.1%.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73061" y="3498898"/>
            <a:ext cx="409575" cy="504825"/>
          </a:xfrm>
          <a:custGeom>
            <a:avLst/>
            <a:gdLst/>
            <a:ahLst/>
            <a:cxnLst/>
            <a:rect l="l" t="t" r="r" b="b"/>
            <a:pathLst>
              <a:path w="409575" h="504825">
                <a:moveTo>
                  <a:pt x="358378" y="504824"/>
                </a:moveTo>
                <a:lnTo>
                  <a:pt x="51196" y="504824"/>
                </a:lnTo>
                <a:lnTo>
                  <a:pt x="31318" y="500841"/>
                </a:lnTo>
                <a:lnTo>
                  <a:pt x="15039" y="489995"/>
                </a:lnTo>
                <a:lnTo>
                  <a:pt x="4039" y="473943"/>
                </a:lnTo>
                <a:lnTo>
                  <a:pt x="0" y="454341"/>
                </a:lnTo>
                <a:lnTo>
                  <a:pt x="511" y="151447"/>
                </a:lnTo>
                <a:lnTo>
                  <a:pt x="153590" y="0"/>
                </a:lnTo>
                <a:lnTo>
                  <a:pt x="358378" y="0"/>
                </a:lnTo>
                <a:lnTo>
                  <a:pt x="378257" y="3983"/>
                </a:lnTo>
                <a:lnTo>
                  <a:pt x="394536" y="14829"/>
                </a:lnTo>
                <a:lnTo>
                  <a:pt x="405535" y="30881"/>
                </a:lnTo>
                <a:lnTo>
                  <a:pt x="409575" y="50482"/>
                </a:lnTo>
                <a:lnTo>
                  <a:pt x="153590" y="50482"/>
                </a:lnTo>
                <a:lnTo>
                  <a:pt x="153590" y="151447"/>
                </a:lnTo>
                <a:lnTo>
                  <a:pt x="409575" y="151447"/>
                </a:lnTo>
                <a:lnTo>
                  <a:pt x="409575" y="454341"/>
                </a:lnTo>
                <a:lnTo>
                  <a:pt x="405535" y="473943"/>
                </a:lnTo>
                <a:lnTo>
                  <a:pt x="394536" y="489995"/>
                </a:lnTo>
                <a:lnTo>
                  <a:pt x="378257" y="500841"/>
                </a:lnTo>
                <a:lnTo>
                  <a:pt x="358378" y="504824"/>
                </a:lnTo>
                <a:close/>
              </a:path>
              <a:path w="409575" h="504825">
                <a:moveTo>
                  <a:pt x="230386" y="151447"/>
                </a:moveTo>
                <a:lnTo>
                  <a:pt x="204787" y="151447"/>
                </a:lnTo>
                <a:lnTo>
                  <a:pt x="204787" y="50482"/>
                </a:lnTo>
                <a:lnTo>
                  <a:pt x="230386" y="50482"/>
                </a:lnTo>
                <a:lnTo>
                  <a:pt x="230386" y="151447"/>
                </a:lnTo>
                <a:close/>
              </a:path>
              <a:path w="409575" h="504825">
                <a:moveTo>
                  <a:pt x="307181" y="151447"/>
                </a:moveTo>
                <a:lnTo>
                  <a:pt x="281582" y="151447"/>
                </a:lnTo>
                <a:lnTo>
                  <a:pt x="281582" y="50482"/>
                </a:lnTo>
                <a:lnTo>
                  <a:pt x="307181" y="50482"/>
                </a:lnTo>
                <a:lnTo>
                  <a:pt x="307181" y="151447"/>
                </a:lnTo>
                <a:close/>
              </a:path>
              <a:path w="409575" h="504825">
                <a:moveTo>
                  <a:pt x="409575" y="151447"/>
                </a:moveTo>
                <a:lnTo>
                  <a:pt x="358378" y="151447"/>
                </a:lnTo>
                <a:lnTo>
                  <a:pt x="358378" y="50482"/>
                </a:lnTo>
                <a:lnTo>
                  <a:pt x="409575" y="50482"/>
                </a:lnTo>
                <a:lnTo>
                  <a:pt x="409575" y="151447"/>
                </a:lnTo>
                <a:close/>
              </a:path>
            </a:pathLst>
          </a:custGeom>
          <a:solidFill>
            <a:srgbClr val="79C7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63500" y="5278018"/>
            <a:ext cx="3322320" cy="3759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35">
                <a:solidFill>
                  <a:srgbClr val="4F33C3"/>
                </a:solidFill>
                <a:latin typeface="Arial"/>
                <a:cs typeface="Arial"/>
              </a:rPr>
              <a:t>Pada </a:t>
            </a:r>
            <a:r>
              <a:rPr dirty="0" sz="3000" spc="80">
                <a:solidFill>
                  <a:srgbClr val="4F33C3"/>
                </a:solidFill>
                <a:latin typeface="Arial"/>
                <a:cs typeface="Arial"/>
              </a:rPr>
              <a:t>tahun </a:t>
            </a:r>
            <a:r>
              <a:rPr dirty="0" sz="3000" spc="-95">
                <a:solidFill>
                  <a:srgbClr val="4F33C3"/>
                </a:solidFill>
                <a:latin typeface="Arial"/>
                <a:cs typeface="Arial"/>
              </a:rPr>
              <a:t>2017  </a:t>
            </a:r>
            <a:r>
              <a:rPr dirty="0" sz="3000" spc="90">
                <a:solidFill>
                  <a:srgbClr val="4F33C3"/>
                </a:solidFill>
                <a:latin typeface="Arial"/>
                <a:cs typeface="Arial"/>
              </a:rPr>
              <a:t>Menurut </a:t>
            </a:r>
            <a:r>
              <a:rPr dirty="0" sz="3000" spc="-110">
                <a:solidFill>
                  <a:srgbClr val="4F33C3"/>
                </a:solidFill>
                <a:latin typeface="Arial"/>
                <a:cs typeface="Arial"/>
              </a:rPr>
              <a:t>IMF  </a:t>
            </a:r>
            <a:r>
              <a:rPr dirty="0" sz="3000" spc="110">
                <a:solidFill>
                  <a:srgbClr val="4F33C3"/>
                </a:solidFill>
                <a:latin typeface="Arial"/>
                <a:cs typeface="Arial"/>
              </a:rPr>
              <a:t>pertumbuhan  </a:t>
            </a:r>
            <a:r>
              <a:rPr dirty="0" sz="3000" spc="70">
                <a:solidFill>
                  <a:srgbClr val="4F33C3"/>
                </a:solidFill>
                <a:latin typeface="Arial"/>
                <a:cs typeface="Arial"/>
              </a:rPr>
              <a:t>perekonomian  </a:t>
            </a:r>
            <a:r>
              <a:rPr dirty="0" sz="3000" spc="40">
                <a:solidFill>
                  <a:srgbClr val="4F33C3"/>
                </a:solidFill>
                <a:latin typeface="Arial"/>
                <a:cs typeface="Arial"/>
              </a:rPr>
              <a:t>Jepang</a:t>
            </a:r>
            <a:r>
              <a:rPr dirty="0" sz="3000" spc="-140">
                <a:solidFill>
                  <a:srgbClr val="4F33C3"/>
                </a:solidFill>
                <a:latin typeface="Arial"/>
                <a:cs typeface="Arial"/>
              </a:rPr>
              <a:t> </a:t>
            </a:r>
            <a:r>
              <a:rPr dirty="0" sz="3000" spc="45">
                <a:solidFill>
                  <a:srgbClr val="4F33C3"/>
                </a:solidFill>
                <a:latin typeface="Arial"/>
                <a:cs typeface="Arial"/>
              </a:rPr>
              <a:t>mengalami  </a:t>
            </a:r>
            <a:r>
              <a:rPr dirty="0" sz="3000" spc="10">
                <a:solidFill>
                  <a:srgbClr val="4F33C3"/>
                </a:solidFill>
                <a:latin typeface="Arial"/>
                <a:cs typeface="Arial"/>
              </a:rPr>
              <a:t>kenaikan </a:t>
            </a:r>
            <a:r>
              <a:rPr dirty="0" sz="3000" spc="65">
                <a:solidFill>
                  <a:srgbClr val="4F33C3"/>
                </a:solidFill>
                <a:latin typeface="Arial"/>
                <a:cs typeface="Arial"/>
              </a:rPr>
              <a:t>sekitar  </a:t>
            </a:r>
            <a:r>
              <a:rPr dirty="0" sz="3000" spc="-290">
                <a:solidFill>
                  <a:srgbClr val="4F33C3"/>
                </a:solidFill>
                <a:latin typeface="Arial"/>
                <a:cs typeface="Arial"/>
              </a:rPr>
              <a:t>1.5%.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6200" y="3498870"/>
            <a:ext cx="477520" cy="452120"/>
          </a:xfrm>
          <a:custGeom>
            <a:avLst/>
            <a:gdLst/>
            <a:ahLst/>
            <a:cxnLst/>
            <a:rect l="l" t="t" r="r" b="b"/>
            <a:pathLst>
              <a:path w="477519" h="452120">
                <a:moveTo>
                  <a:pt x="401977" y="451775"/>
                </a:moveTo>
                <a:lnTo>
                  <a:pt x="50247" y="451775"/>
                </a:lnTo>
                <a:lnTo>
                  <a:pt x="30684" y="447832"/>
                </a:lnTo>
                <a:lnTo>
                  <a:pt x="14712" y="437077"/>
                </a:lnTo>
                <a:lnTo>
                  <a:pt x="3947" y="421121"/>
                </a:lnTo>
                <a:lnTo>
                  <a:pt x="0" y="401578"/>
                </a:lnTo>
                <a:lnTo>
                  <a:pt x="0" y="50197"/>
                </a:lnTo>
                <a:lnTo>
                  <a:pt x="3947" y="30653"/>
                </a:lnTo>
                <a:lnTo>
                  <a:pt x="14712" y="14698"/>
                </a:lnTo>
                <a:lnTo>
                  <a:pt x="30684" y="3943"/>
                </a:lnTo>
                <a:lnTo>
                  <a:pt x="50247" y="0"/>
                </a:lnTo>
                <a:lnTo>
                  <a:pt x="401977" y="0"/>
                </a:lnTo>
                <a:lnTo>
                  <a:pt x="421540" y="3943"/>
                </a:lnTo>
                <a:lnTo>
                  <a:pt x="437511" y="14698"/>
                </a:lnTo>
                <a:lnTo>
                  <a:pt x="448277" y="30653"/>
                </a:lnTo>
                <a:lnTo>
                  <a:pt x="452224" y="50197"/>
                </a:lnTo>
                <a:lnTo>
                  <a:pt x="452224" y="75295"/>
                </a:lnTo>
                <a:lnTo>
                  <a:pt x="226112" y="75295"/>
                </a:lnTo>
                <a:lnTo>
                  <a:pt x="206549" y="79239"/>
                </a:lnTo>
                <a:lnTo>
                  <a:pt x="190577" y="89994"/>
                </a:lnTo>
                <a:lnTo>
                  <a:pt x="179812" y="105949"/>
                </a:lnTo>
                <a:lnTo>
                  <a:pt x="175864" y="125493"/>
                </a:lnTo>
                <a:lnTo>
                  <a:pt x="175864" y="326282"/>
                </a:lnTo>
                <a:lnTo>
                  <a:pt x="179812" y="345825"/>
                </a:lnTo>
                <a:lnTo>
                  <a:pt x="190577" y="361781"/>
                </a:lnTo>
                <a:lnTo>
                  <a:pt x="206549" y="372536"/>
                </a:lnTo>
                <a:lnTo>
                  <a:pt x="226112" y="376479"/>
                </a:lnTo>
                <a:lnTo>
                  <a:pt x="452224" y="376479"/>
                </a:lnTo>
                <a:lnTo>
                  <a:pt x="452224" y="401578"/>
                </a:lnTo>
                <a:lnTo>
                  <a:pt x="448277" y="421121"/>
                </a:lnTo>
                <a:lnTo>
                  <a:pt x="437511" y="437077"/>
                </a:lnTo>
                <a:lnTo>
                  <a:pt x="421540" y="447832"/>
                </a:lnTo>
                <a:lnTo>
                  <a:pt x="401977" y="451775"/>
                </a:lnTo>
                <a:close/>
              </a:path>
              <a:path w="477519" h="452120">
                <a:moveTo>
                  <a:pt x="477347" y="326282"/>
                </a:moveTo>
                <a:lnTo>
                  <a:pt x="226112" y="326282"/>
                </a:lnTo>
                <a:lnTo>
                  <a:pt x="226112" y="125493"/>
                </a:lnTo>
                <a:lnTo>
                  <a:pt x="477347" y="125493"/>
                </a:lnTo>
                <a:lnTo>
                  <a:pt x="477347" y="188239"/>
                </a:lnTo>
                <a:lnTo>
                  <a:pt x="326606" y="188239"/>
                </a:lnTo>
                <a:lnTo>
                  <a:pt x="311920" y="191192"/>
                </a:lnTo>
                <a:lnTo>
                  <a:pt x="299943" y="199251"/>
                </a:lnTo>
                <a:lnTo>
                  <a:pt x="291876" y="211216"/>
                </a:lnTo>
                <a:lnTo>
                  <a:pt x="288921" y="225887"/>
                </a:lnTo>
                <a:lnTo>
                  <a:pt x="291876" y="240558"/>
                </a:lnTo>
                <a:lnTo>
                  <a:pt x="299943" y="252523"/>
                </a:lnTo>
                <a:lnTo>
                  <a:pt x="311920" y="260582"/>
                </a:lnTo>
                <a:lnTo>
                  <a:pt x="326606" y="263535"/>
                </a:lnTo>
                <a:lnTo>
                  <a:pt x="477347" y="263535"/>
                </a:lnTo>
                <a:lnTo>
                  <a:pt x="477347" y="326282"/>
                </a:lnTo>
                <a:close/>
              </a:path>
              <a:path w="477519" h="452120">
                <a:moveTo>
                  <a:pt x="477347" y="263535"/>
                </a:moveTo>
                <a:lnTo>
                  <a:pt x="326606" y="263535"/>
                </a:lnTo>
                <a:lnTo>
                  <a:pt x="341291" y="260582"/>
                </a:lnTo>
                <a:lnTo>
                  <a:pt x="353268" y="252523"/>
                </a:lnTo>
                <a:lnTo>
                  <a:pt x="361335" y="240558"/>
                </a:lnTo>
                <a:lnTo>
                  <a:pt x="364291" y="225887"/>
                </a:lnTo>
                <a:lnTo>
                  <a:pt x="361335" y="211216"/>
                </a:lnTo>
                <a:lnTo>
                  <a:pt x="353268" y="199251"/>
                </a:lnTo>
                <a:lnTo>
                  <a:pt x="341291" y="191192"/>
                </a:lnTo>
                <a:lnTo>
                  <a:pt x="326606" y="188239"/>
                </a:lnTo>
                <a:lnTo>
                  <a:pt x="477347" y="188239"/>
                </a:lnTo>
                <a:lnTo>
                  <a:pt x="477347" y="263535"/>
                </a:lnTo>
                <a:close/>
              </a:path>
            </a:pathLst>
          </a:custGeom>
          <a:solidFill>
            <a:srgbClr val="79C7C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53603" y="1362181"/>
            <a:ext cx="7834630" cy="7896225"/>
            <a:chOff x="10453603" y="1362181"/>
            <a:chExt cx="7834630" cy="7896225"/>
          </a:xfrm>
        </p:grpSpPr>
        <p:sp>
          <p:nvSpPr>
            <p:cNvPr id="3" name="object 3"/>
            <p:cNvSpPr/>
            <p:nvPr/>
          </p:nvSpPr>
          <p:spPr>
            <a:xfrm>
              <a:off x="10453603" y="1362181"/>
              <a:ext cx="7834395" cy="78962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010918" y="1362181"/>
              <a:ext cx="1273810" cy="802005"/>
            </a:xfrm>
            <a:custGeom>
              <a:avLst/>
              <a:gdLst/>
              <a:ahLst/>
              <a:cxnLst/>
              <a:rect l="l" t="t" r="r" b="b"/>
              <a:pathLst>
                <a:path w="1273809" h="802005">
                  <a:moveTo>
                    <a:pt x="1273512" y="801841"/>
                  </a:moveTo>
                  <a:lnTo>
                    <a:pt x="0" y="801841"/>
                  </a:lnTo>
                  <a:lnTo>
                    <a:pt x="0" y="0"/>
                  </a:lnTo>
                  <a:lnTo>
                    <a:pt x="1273512" y="0"/>
                  </a:lnTo>
                  <a:lnTo>
                    <a:pt x="1273512" y="801841"/>
                  </a:lnTo>
                  <a:close/>
                </a:path>
              </a:pathLst>
            </a:custGeom>
            <a:solidFill>
              <a:srgbClr val="1A2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381159" y="1643502"/>
              <a:ext cx="533400" cy="236220"/>
            </a:xfrm>
            <a:custGeom>
              <a:avLst/>
              <a:gdLst/>
              <a:ahLst/>
              <a:cxnLst/>
              <a:rect l="l" t="t" r="r" b="b"/>
              <a:pathLst>
                <a:path w="533400" h="236219">
                  <a:moveTo>
                    <a:pt x="415426" y="235836"/>
                  </a:moveTo>
                  <a:lnTo>
                    <a:pt x="401272" y="221700"/>
                  </a:lnTo>
                  <a:lnTo>
                    <a:pt x="495382" y="127713"/>
                  </a:lnTo>
                  <a:lnTo>
                    <a:pt x="0" y="127713"/>
                  </a:lnTo>
                  <a:lnTo>
                    <a:pt x="0" y="107874"/>
                  </a:lnTo>
                  <a:lnTo>
                    <a:pt x="495382" y="107874"/>
                  </a:lnTo>
                  <a:lnTo>
                    <a:pt x="401272" y="14135"/>
                  </a:lnTo>
                  <a:lnTo>
                    <a:pt x="415426" y="0"/>
                  </a:lnTo>
                  <a:lnTo>
                    <a:pt x="533374" y="117794"/>
                  </a:lnTo>
                  <a:lnTo>
                    <a:pt x="415426" y="235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0150" y="1714749"/>
            <a:ext cx="7529195" cy="231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0" spc="795">
                <a:solidFill>
                  <a:srgbClr val="252529"/>
                </a:solidFill>
                <a:latin typeface="Times New Roman"/>
                <a:cs typeface="Times New Roman"/>
              </a:rPr>
              <a:t>Hubungan  </a:t>
            </a:r>
            <a:r>
              <a:rPr dirty="0" sz="5000" spc="745">
                <a:solidFill>
                  <a:srgbClr val="252529"/>
                </a:solidFill>
                <a:latin typeface="Times New Roman"/>
                <a:cs typeface="Times New Roman"/>
              </a:rPr>
              <a:t>Perekonomian</a:t>
            </a:r>
            <a:r>
              <a:rPr dirty="0" sz="5000" spc="114">
                <a:solidFill>
                  <a:srgbClr val="252529"/>
                </a:solidFill>
                <a:latin typeface="Times New Roman"/>
                <a:cs typeface="Times New Roman"/>
              </a:rPr>
              <a:t> </a:t>
            </a:r>
            <a:r>
              <a:rPr dirty="0" sz="5000" spc="595">
                <a:solidFill>
                  <a:srgbClr val="252529"/>
                </a:solidFill>
                <a:latin typeface="Times New Roman"/>
                <a:cs typeface="Times New Roman"/>
              </a:rPr>
              <a:t>Jepang-  </a:t>
            </a:r>
            <a:r>
              <a:rPr dirty="0" sz="5000" spc="635">
                <a:solidFill>
                  <a:srgbClr val="252529"/>
                </a:solidFill>
                <a:latin typeface="Times New Roman"/>
                <a:cs typeface="Times New Roman"/>
              </a:rPr>
              <a:t>Indonesia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6818" y="6089720"/>
            <a:ext cx="9525" cy="2428875"/>
          </a:xfrm>
          <a:custGeom>
            <a:avLst/>
            <a:gdLst/>
            <a:ahLst/>
            <a:cxnLst/>
            <a:rect l="l" t="t" r="r" b="b"/>
            <a:pathLst>
              <a:path w="9525" h="2428875">
                <a:moveTo>
                  <a:pt x="9525" y="2428875"/>
                </a:moveTo>
                <a:lnTo>
                  <a:pt x="0" y="2428875"/>
                </a:lnTo>
                <a:lnTo>
                  <a:pt x="0" y="0"/>
                </a:lnTo>
                <a:lnTo>
                  <a:pt x="9525" y="0"/>
                </a:lnTo>
                <a:lnTo>
                  <a:pt x="9525" y="2428875"/>
                </a:lnTo>
                <a:close/>
              </a:path>
            </a:pathLst>
          </a:custGeom>
          <a:solidFill>
            <a:srgbClr val="A19C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06593" y="4403992"/>
            <a:ext cx="5904865" cy="528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100">
                <a:solidFill>
                  <a:srgbClr val="252529"/>
                </a:solidFill>
                <a:latin typeface="Arial"/>
                <a:cs typeface="Arial"/>
              </a:rPr>
              <a:t>Menurut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Kedutaan </a:t>
            </a:r>
            <a:r>
              <a:rPr dirty="0" sz="2500" spc="35">
                <a:solidFill>
                  <a:srgbClr val="252529"/>
                </a:solidFill>
                <a:latin typeface="Arial"/>
                <a:cs typeface="Arial"/>
              </a:rPr>
              <a:t>Besar </a:t>
            </a:r>
            <a:r>
              <a:rPr dirty="0" sz="2500" spc="5">
                <a:solidFill>
                  <a:srgbClr val="252529"/>
                </a:solidFill>
                <a:latin typeface="Arial"/>
                <a:cs typeface="Arial"/>
              </a:rPr>
              <a:t>Jepang </a:t>
            </a:r>
            <a:r>
              <a:rPr dirty="0" sz="2500" spc="95">
                <a:solidFill>
                  <a:srgbClr val="252529"/>
                </a:solidFill>
                <a:latin typeface="Arial"/>
                <a:cs typeface="Arial"/>
              </a:rPr>
              <a:t>di  </a:t>
            </a:r>
            <a:r>
              <a:rPr dirty="0" sz="2500" spc="40">
                <a:solidFill>
                  <a:srgbClr val="252529"/>
                </a:solidFill>
                <a:latin typeface="Arial"/>
                <a:cs typeface="Arial"/>
              </a:rPr>
              <a:t>Indonesia </a:t>
            </a:r>
            <a:r>
              <a:rPr dirty="0" sz="2500" spc="75">
                <a:solidFill>
                  <a:srgbClr val="252529"/>
                </a:solidFill>
                <a:latin typeface="Arial"/>
                <a:cs typeface="Arial"/>
              </a:rPr>
              <a:t>barang-barang yang</a:t>
            </a:r>
            <a:r>
              <a:rPr dirty="0" sz="2500" spc="-490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75">
                <a:solidFill>
                  <a:srgbClr val="252529"/>
                </a:solidFill>
                <a:latin typeface="Arial"/>
                <a:cs typeface="Arial"/>
              </a:rPr>
              <a:t>diekspor  </a:t>
            </a:r>
            <a:r>
              <a:rPr dirty="0" sz="2500" spc="5">
                <a:solidFill>
                  <a:srgbClr val="252529"/>
                </a:solidFill>
                <a:latin typeface="Arial"/>
                <a:cs typeface="Arial"/>
              </a:rPr>
              <a:t>Jepang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85">
                <a:solidFill>
                  <a:srgbClr val="252529"/>
                </a:solidFill>
                <a:latin typeface="Arial"/>
                <a:cs typeface="Arial"/>
              </a:rPr>
              <a:t>ke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40">
                <a:solidFill>
                  <a:srgbClr val="252529"/>
                </a:solidFill>
                <a:latin typeface="Arial"/>
                <a:cs typeface="Arial"/>
              </a:rPr>
              <a:t>Indonesia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ialah</a:t>
            </a:r>
            <a:r>
              <a:rPr dirty="0" sz="2500" spc="-120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60">
                <a:solidFill>
                  <a:srgbClr val="252529"/>
                </a:solidFill>
                <a:latin typeface="Arial"/>
                <a:cs typeface="Arial"/>
              </a:rPr>
              <a:t>berupa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suku-  </a:t>
            </a:r>
            <a:r>
              <a:rPr dirty="0" sz="2500" spc="45">
                <a:solidFill>
                  <a:srgbClr val="252529"/>
                </a:solidFill>
                <a:latin typeface="Arial"/>
                <a:cs typeface="Arial"/>
              </a:rPr>
              <a:t>cadang, </a:t>
            </a:r>
            <a:r>
              <a:rPr dirty="0" sz="2500" spc="85">
                <a:solidFill>
                  <a:srgbClr val="252529"/>
                </a:solidFill>
                <a:latin typeface="Arial"/>
                <a:cs typeface="Arial"/>
              </a:rPr>
              <a:t>produk </a:t>
            </a:r>
            <a:r>
              <a:rPr dirty="0" sz="2500" spc="125">
                <a:solidFill>
                  <a:srgbClr val="252529"/>
                </a:solidFill>
                <a:latin typeface="Arial"/>
                <a:cs typeface="Arial"/>
              </a:rPr>
              <a:t>plastik </a:t>
            </a:r>
            <a:r>
              <a:rPr dirty="0" sz="2500" spc="50">
                <a:solidFill>
                  <a:srgbClr val="252529"/>
                </a:solidFill>
                <a:latin typeface="Arial"/>
                <a:cs typeface="Arial"/>
              </a:rPr>
              <a:t>dan </a:t>
            </a:r>
            <a:r>
              <a:rPr dirty="0" sz="2500" spc="55">
                <a:solidFill>
                  <a:srgbClr val="252529"/>
                </a:solidFill>
                <a:latin typeface="Arial"/>
                <a:cs typeface="Arial"/>
              </a:rPr>
              <a:t>kimia, </a:t>
            </a:r>
            <a:r>
              <a:rPr dirty="0" sz="2500" spc="25">
                <a:solidFill>
                  <a:srgbClr val="252529"/>
                </a:solidFill>
                <a:latin typeface="Arial"/>
                <a:cs typeface="Arial"/>
              </a:rPr>
              <a:t>baja,  </a:t>
            </a:r>
            <a:r>
              <a:rPr dirty="0" sz="2500" spc="80">
                <a:solidFill>
                  <a:srgbClr val="252529"/>
                </a:solidFill>
                <a:latin typeface="Arial"/>
                <a:cs typeface="Arial"/>
              </a:rPr>
              <a:t>perlengkapan </a:t>
            </a:r>
            <a:r>
              <a:rPr dirty="0" sz="2500" spc="110">
                <a:solidFill>
                  <a:srgbClr val="252529"/>
                </a:solidFill>
                <a:latin typeface="Arial"/>
                <a:cs typeface="Arial"/>
              </a:rPr>
              <a:t>listrik,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suku-cadang  </a:t>
            </a:r>
            <a:r>
              <a:rPr dirty="0" sz="2500" spc="90">
                <a:solidFill>
                  <a:srgbClr val="252529"/>
                </a:solidFill>
                <a:latin typeface="Arial"/>
                <a:cs typeface="Arial"/>
              </a:rPr>
              <a:t>elektronik, </a:t>
            </a:r>
            <a:r>
              <a:rPr dirty="0" sz="2500" spc="50">
                <a:solidFill>
                  <a:srgbClr val="252529"/>
                </a:solidFill>
                <a:latin typeface="Arial"/>
                <a:cs typeface="Arial"/>
              </a:rPr>
              <a:t>mesin </a:t>
            </a:r>
            <a:r>
              <a:rPr dirty="0" sz="2500" spc="130">
                <a:solidFill>
                  <a:srgbClr val="252529"/>
                </a:solidFill>
                <a:latin typeface="Arial"/>
                <a:cs typeface="Arial"/>
              </a:rPr>
              <a:t>alat </a:t>
            </a:r>
            <a:r>
              <a:rPr dirty="0" sz="2500" spc="100">
                <a:solidFill>
                  <a:srgbClr val="252529"/>
                </a:solidFill>
                <a:latin typeface="Arial"/>
                <a:cs typeface="Arial"/>
              </a:rPr>
              <a:t>transportasi </a:t>
            </a:r>
            <a:r>
              <a:rPr dirty="0" sz="2500" spc="50">
                <a:solidFill>
                  <a:srgbClr val="252529"/>
                </a:solidFill>
                <a:latin typeface="Arial"/>
                <a:cs typeface="Arial"/>
              </a:rPr>
              <a:t>dan 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suku-cadang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55">
                <a:solidFill>
                  <a:srgbClr val="252529"/>
                </a:solidFill>
                <a:latin typeface="Arial"/>
                <a:cs typeface="Arial"/>
              </a:rPr>
              <a:t>mobil.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12700" marR="581660">
              <a:lnSpc>
                <a:spcPct val="114999"/>
              </a:lnSpc>
            </a:pPr>
            <a:r>
              <a:rPr dirty="0" sz="2500" spc="55">
                <a:solidFill>
                  <a:srgbClr val="252529"/>
                </a:solidFill>
                <a:latin typeface="Arial"/>
                <a:cs typeface="Arial"/>
              </a:rPr>
              <a:t>Berdasarkan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hasil</a:t>
            </a:r>
            <a:r>
              <a:rPr dirty="0" sz="2500" spc="-120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70">
                <a:solidFill>
                  <a:srgbClr val="252529"/>
                </a:solidFill>
                <a:latin typeface="Arial"/>
                <a:cs typeface="Arial"/>
              </a:rPr>
              <a:t>ekspor</a:t>
            </a:r>
            <a:r>
              <a:rPr dirty="0" sz="2500" spc="-12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5">
                <a:solidFill>
                  <a:srgbClr val="252529"/>
                </a:solidFill>
                <a:latin typeface="Arial"/>
                <a:cs typeface="Arial"/>
              </a:rPr>
              <a:t>Jepang</a:t>
            </a:r>
            <a:r>
              <a:rPr dirty="0" sz="2500" spc="-120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85">
                <a:solidFill>
                  <a:srgbClr val="252529"/>
                </a:solidFill>
                <a:latin typeface="Arial"/>
                <a:cs typeface="Arial"/>
              </a:rPr>
              <a:t>ke  </a:t>
            </a:r>
            <a:r>
              <a:rPr dirty="0" sz="2500" spc="40">
                <a:solidFill>
                  <a:srgbClr val="252529"/>
                </a:solidFill>
                <a:latin typeface="Arial"/>
                <a:cs typeface="Arial"/>
              </a:rPr>
              <a:t>Indonesia </a:t>
            </a:r>
            <a:r>
              <a:rPr dirty="0" sz="2500" spc="80">
                <a:solidFill>
                  <a:srgbClr val="252529"/>
                </a:solidFill>
                <a:latin typeface="Arial"/>
                <a:cs typeface="Arial"/>
              </a:rPr>
              <a:t>ini </a:t>
            </a:r>
            <a:r>
              <a:rPr dirty="0" sz="2500" spc="135">
                <a:solidFill>
                  <a:srgbClr val="252529"/>
                </a:solidFill>
                <a:latin typeface="Arial"/>
                <a:cs typeface="Arial"/>
              </a:rPr>
              <a:t>terlihat </a:t>
            </a:r>
            <a:r>
              <a:rPr dirty="0" sz="2500" spc="65">
                <a:solidFill>
                  <a:srgbClr val="252529"/>
                </a:solidFill>
                <a:latin typeface="Arial"/>
                <a:cs typeface="Arial"/>
              </a:rPr>
              <a:t>bahwa </a:t>
            </a:r>
            <a:r>
              <a:rPr dirty="0" sz="2500" spc="5">
                <a:solidFill>
                  <a:srgbClr val="252529"/>
                </a:solidFill>
                <a:latin typeface="Arial"/>
                <a:cs typeface="Arial"/>
              </a:rPr>
              <a:t>Jepang  </a:t>
            </a:r>
            <a:r>
              <a:rPr dirty="0" sz="2500" spc="60">
                <a:solidFill>
                  <a:srgbClr val="252529"/>
                </a:solidFill>
                <a:latin typeface="Arial"/>
                <a:cs typeface="Arial"/>
              </a:rPr>
              <a:t>merupakan negara </a:t>
            </a:r>
            <a:r>
              <a:rPr dirty="0" sz="2500" spc="75">
                <a:solidFill>
                  <a:srgbClr val="252529"/>
                </a:solidFill>
                <a:latin typeface="Arial"/>
                <a:cs typeface="Arial"/>
              </a:rPr>
              <a:t>yang </a:t>
            </a:r>
            <a:r>
              <a:rPr dirty="0" sz="2500" spc="95">
                <a:solidFill>
                  <a:srgbClr val="252529"/>
                </a:solidFill>
                <a:latin typeface="Arial"/>
                <a:cs typeface="Arial"/>
              </a:rPr>
              <a:t>dilengkapi  </a:t>
            </a:r>
            <a:r>
              <a:rPr dirty="0" sz="2500" spc="60">
                <a:solidFill>
                  <a:srgbClr val="252529"/>
                </a:solidFill>
                <a:latin typeface="Arial"/>
                <a:cs typeface="Arial"/>
              </a:rPr>
              <a:t>dengan </a:t>
            </a:r>
            <a:r>
              <a:rPr dirty="0" sz="2500" spc="105">
                <a:solidFill>
                  <a:srgbClr val="252529"/>
                </a:solidFill>
                <a:latin typeface="Arial"/>
                <a:cs typeface="Arial"/>
              </a:rPr>
              <a:t>teknologi</a:t>
            </a:r>
            <a:r>
              <a:rPr dirty="0" sz="2500" spc="-305">
                <a:solidFill>
                  <a:srgbClr val="252529"/>
                </a:solidFill>
                <a:latin typeface="Arial"/>
                <a:cs typeface="Arial"/>
              </a:rPr>
              <a:t> </a:t>
            </a:r>
            <a:r>
              <a:rPr dirty="0" sz="2500" spc="60">
                <a:solidFill>
                  <a:srgbClr val="252529"/>
                </a:solidFill>
                <a:latin typeface="Arial"/>
                <a:cs typeface="Arial"/>
              </a:rPr>
              <a:t>canggih.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577194" y="236487"/>
            <a:ext cx="9399905" cy="9836150"/>
            <a:chOff x="8577194" y="236487"/>
            <a:chExt cx="9399905" cy="9836150"/>
          </a:xfrm>
        </p:grpSpPr>
        <p:sp>
          <p:nvSpPr>
            <p:cNvPr id="4" name="object 4"/>
            <p:cNvSpPr/>
            <p:nvPr/>
          </p:nvSpPr>
          <p:spPr>
            <a:xfrm>
              <a:off x="8577194" y="236487"/>
              <a:ext cx="9399905" cy="9836150"/>
            </a:xfrm>
            <a:custGeom>
              <a:avLst/>
              <a:gdLst/>
              <a:ahLst/>
              <a:cxnLst/>
              <a:rect l="l" t="t" r="r" b="b"/>
              <a:pathLst>
                <a:path w="9399905" h="9836150">
                  <a:moveTo>
                    <a:pt x="9243928" y="9835570"/>
                  </a:moveTo>
                  <a:lnTo>
                    <a:pt x="155884" y="9835570"/>
                  </a:lnTo>
                  <a:lnTo>
                    <a:pt x="106688" y="9827602"/>
                  </a:lnTo>
                  <a:lnTo>
                    <a:pt x="63906" y="9805430"/>
                  </a:lnTo>
                  <a:lnTo>
                    <a:pt x="30133" y="9771650"/>
                  </a:lnTo>
                  <a:lnTo>
                    <a:pt x="7966" y="9728859"/>
                  </a:lnTo>
                  <a:lnTo>
                    <a:pt x="0" y="9679653"/>
                  </a:lnTo>
                  <a:lnTo>
                    <a:pt x="0" y="155916"/>
                  </a:lnTo>
                  <a:lnTo>
                    <a:pt x="7966" y="106710"/>
                  </a:lnTo>
                  <a:lnTo>
                    <a:pt x="30133" y="63919"/>
                  </a:lnTo>
                  <a:lnTo>
                    <a:pt x="63906" y="30139"/>
                  </a:lnTo>
                  <a:lnTo>
                    <a:pt x="106688" y="7967"/>
                  </a:lnTo>
                  <a:lnTo>
                    <a:pt x="155884" y="0"/>
                  </a:lnTo>
                  <a:lnTo>
                    <a:pt x="9243928" y="0"/>
                  </a:lnTo>
                  <a:lnTo>
                    <a:pt x="9293124" y="7967"/>
                  </a:lnTo>
                  <a:lnTo>
                    <a:pt x="9335906" y="30139"/>
                  </a:lnTo>
                  <a:lnTo>
                    <a:pt x="9369679" y="63919"/>
                  </a:lnTo>
                  <a:lnTo>
                    <a:pt x="9391847" y="106710"/>
                  </a:lnTo>
                  <a:lnTo>
                    <a:pt x="9399813" y="155916"/>
                  </a:lnTo>
                  <a:lnTo>
                    <a:pt x="9399813" y="9679653"/>
                  </a:lnTo>
                  <a:lnTo>
                    <a:pt x="9391847" y="9728859"/>
                  </a:lnTo>
                  <a:lnTo>
                    <a:pt x="9369679" y="9771650"/>
                  </a:lnTo>
                  <a:lnTo>
                    <a:pt x="9335906" y="9805430"/>
                  </a:lnTo>
                  <a:lnTo>
                    <a:pt x="9293124" y="9827602"/>
                  </a:lnTo>
                  <a:lnTo>
                    <a:pt x="9243928" y="9835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86783" y="3541044"/>
              <a:ext cx="7563484" cy="0"/>
            </a:xfrm>
            <a:custGeom>
              <a:avLst/>
              <a:gdLst/>
              <a:ahLst/>
              <a:cxnLst/>
              <a:rect l="l" t="t" r="r" b="b"/>
              <a:pathLst>
                <a:path w="7563484" h="0">
                  <a:moveTo>
                    <a:pt x="0" y="0"/>
                  </a:moveTo>
                  <a:lnTo>
                    <a:pt x="7562956" y="0"/>
                  </a:lnTo>
                </a:path>
              </a:pathLst>
            </a:custGeom>
            <a:ln w="76200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86783" y="6745955"/>
              <a:ext cx="7563484" cy="0"/>
            </a:xfrm>
            <a:custGeom>
              <a:avLst/>
              <a:gdLst/>
              <a:ahLst/>
              <a:cxnLst/>
              <a:rect l="l" t="t" r="r" b="b"/>
              <a:pathLst>
                <a:path w="7563484" h="0">
                  <a:moveTo>
                    <a:pt x="0" y="0"/>
                  </a:moveTo>
                  <a:lnTo>
                    <a:pt x="7562956" y="0"/>
                  </a:lnTo>
                </a:path>
              </a:pathLst>
            </a:custGeom>
            <a:ln w="76200">
              <a:solidFill>
                <a:srgbClr val="F1F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435978" y="1541048"/>
            <a:ext cx="715835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20">
                <a:solidFill>
                  <a:srgbClr val="0D2B4A"/>
                </a:solidFill>
                <a:latin typeface="Verdana"/>
                <a:cs typeface="Verdana"/>
              </a:rPr>
              <a:t>Teknologi </a:t>
            </a:r>
            <a:r>
              <a:rPr dirty="0" sz="3000" spc="-135">
                <a:solidFill>
                  <a:srgbClr val="0D2B4A"/>
                </a:solidFill>
                <a:latin typeface="Verdana"/>
                <a:cs typeface="Verdana"/>
              </a:rPr>
              <a:t>Jepang </a:t>
            </a:r>
            <a:r>
              <a:rPr dirty="0" sz="3000" spc="-90">
                <a:solidFill>
                  <a:srgbClr val="0D2B4A"/>
                </a:solidFill>
                <a:latin typeface="Verdana"/>
                <a:cs typeface="Verdana"/>
              </a:rPr>
              <a:t>di </a:t>
            </a:r>
            <a:r>
              <a:rPr dirty="0" sz="3000" spc="-145">
                <a:solidFill>
                  <a:srgbClr val="0D2B4A"/>
                </a:solidFill>
                <a:latin typeface="Verdana"/>
                <a:cs typeface="Verdana"/>
              </a:rPr>
              <a:t>Indonesia </a:t>
            </a:r>
            <a:r>
              <a:rPr dirty="0" sz="3000" spc="-70">
                <a:solidFill>
                  <a:srgbClr val="0D2B4A"/>
                </a:solidFill>
                <a:latin typeface="Verdana"/>
                <a:cs typeface="Verdana"/>
              </a:rPr>
              <a:t>salah  </a:t>
            </a:r>
            <a:r>
              <a:rPr dirty="0" sz="3000" spc="-105">
                <a:solidFill>
                  <a:srgbClr val="0D2B4A"/>
                </a:solidFill>
                <a:latin typeface="Verdana"/>
                <a:cs typeface="Verdana"/>
              </a:rPr>
              <a:t>satunya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0D2B4A"/>
                </a:solidFill>
                <a:latin typeface="Verdana"/>
                <a:cs typeface="Verdana"/>
              </a:rPr>
              <a:t>ialah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D2B4A"/>
                </a:solidFill>
                <a:latin typeface="Verdana"/>
                <a:cs typeface="Verdana"/>
              </a:rPr>
              <a:t>MRT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0D2B4A"/>
                </a:solidFill>
                <a:latin typeface="Verdana"/>
                <a:cs typeface="Verdana"/>
              </a:rPr>
              <a:t>(Mass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55">
                <a:solidFill>
                  <a:srgbClr val="0D2B4A"/>
                </a:solidFill>
                <a:latin typeface="Verdana"/>
                <a:cs typeface="Verdana"/>
              </a:rPr>
              <a:t>Rapid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0D2B4A"/>
                </a:solidFill>
                <a:latin typeface="Verdana"/>
                <a:cs typeface="Verdana"/>
              </a:rPr>
              <a:t>Transit).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5978" y="4016374"/>
            <a:ext cx="7737475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0">
                <a:solidFill>
                  <a:srgbClr val="0D2B4A"/>
                </a:solidFill>
                <a:latin typeface="Verdana"/>
                <a:cs typeface="Verdana"/>
              </a:rPr>
              <a:t>MRT </a:t>
            </a:r>
            <a:r>
              <a:rPr dirty="0" sz="3000" spc="-140">
                <a:solidFill>
                  <a:srgbClr val="0D2B4A"/>
                </a:solidFill>
                <a:latin typeface="Verdana"/>
                <a:cs typeface="Verdana"/>
              </a:rPr>
              <a:t>merupakan </a:t>
            </a:r>
            <a:r>
              <a:rPr dirty="0" sz="3000" spc="-145">
                <a:solidFill>
                  <a:srgbClr val="0D2B4A"/>
                </a:solidFill>
                <a:latin typeface="Verdana"/>
                <a:cs typeface="Verdana"/>
              </a:rPr>
              <a:t>kereta </a:t>
            </a:r>
            <a:r>
              <a:rPr dirty="0" sz="3000" spc="-100">
                <a:solidFill>
                  <a:srgbClr val="0D2B4A"/>
                </a:solidFill>
                <a:latin typeface="Verdana"/>
                <a:cs typeface="Verdana"/>
              </a:rPr>
              <a:t>yang </a:t>
            </a:r>
            <a:r>
              <a:rPr dirty="0" sz="3000" spc="-140">
                <a:solidFill>
                  <a:srgbClr val="0D2B4A"/>
                </a:solidFill>
                <a:latin typeface="Verdana"/>
                <a:cs typeface="Verdana"/>
              </a:rPr>
              <a:t>menerapkan  </a:t>
            </a:r>
            <a:r>
              <a:rPr dirty="0" sz="3000" spc="-155">
                <a:solidFill>
                  <a:srgbClr val="0D2B4A"/>
                </a:solidFill>
                <a:latin typeface="Verdana"/>
                <a:cs typeface="Verdana"/>
              </a:rPr>
              <a:t>system </a:t>
            </a:r>
            <a:r>
              <a:rPr dirty="0" sz="3000" spc="-20">
                <a:solidFill>
                  <a:srgbClr val="0D2B4A"/>
                </a:solidFill>
                <a:latin typeface="Verdana"/>
                <a:cs typeface="Verdana"/>
              </a:rPr>
              <a:t>STRASYA </a:t>
            </a:r>
            <a:r>
              <a:rPr dirty="0" sz="3000" spc="-135">
                <a:solidFill>
                  <a:srgbClr val="0D2B4A"/>
                </a:solidFill>
                <a:latin typeface="Verdana"/>
                <a:cs typeface="Verdana"/>
              </a:rPr>
              <a:t>(Standard </a:t>
            </a:r>
            <a:r>
              <a:rPr dirty="0" sz="3000" spc="-85">
                <a:solidFill>
                  <a:srgbClr val="0D2B4A"/>
                </a:solidFill>
                <a:latin typeface="Verdana"/>
                <a:cs typeface="Verdana"/>
              </a:rPr>
              <a:t>Urban</a:t>
            </a:r>
            <a:r>
              <a:rPr dirty="0" sz="3000" spc="-81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40">
                <a:solidFill>
                  <a:srgbClr val="0D2B4A"/>
                </a:solidFill>
                <a:latin typeface="Verdana"/>
                <a:cs typeface="Verdana"/>
              </a:rPr>
              <a:t>Railway  </a:t>
            </a:r>
            <a:r>
              <a:rPr dirty="0" sz="3000" spc="-170">
                <a:solidFill>
                  <a:srgbClr val="0D2B4A"/>
                </a:solidFill>
                <a:latin typeface="Verdana"/>
                <a:cs typeface="Verdana"/>
              </a:rPr>
              <a:t>System </a:t>
            </a:r>
            <a:r>
              <a:rPr dirty="0" sz="3000" spc="-114">
                <a:solidFill>
                  <a:srgbClr val="0D2B4A"/>
                </a:solidFill>
                <a:latin typeface="Verdana"/>
                <a:cs typeface="Verdana"/>
              </a:rPr>
              <a:t>for</a:t>
            </a:r>
            <a:r>
              <a:rPr dirty="0" sz="3000" spc="-38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0D2B4A"/>
                </a:solidFill>
                <a:latin typeface="Verdana"/>
                <a:cs typeface="Verdana"/>
              </a:rPr>
              <a:t>Asia).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5978" y="7209154"/>
            <a:ext cx="7522209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20">
                <a:solidFill>
                  <a:srgbClr val="0D2B4A"/>
                </a:solidFill>
                <a:latin typeface="Verdana"/>
                <a:cs typeface="Verdana"/>
              </a:rPr>
              <a:t>Selain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204">
                <a:solidFill>
                  <a:srgbClr val="0D2B4A"/>
                </a:solidFill>
                <a:latin typeface="Verdana"/>
                <a:cs typeface="Verdana"/>
              </a:rPr>
              <a:t>itu,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0D2B4A"/>
                </a:solidFill>
                <a:latin typeface="Verdana"/>
                <a:cs typeface="Verdana"/>
              </a:rPr>
              <a:t>PT.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0D2B4A"/>
                </a:solidFill>
                <a:latin typeface="Verdana"/>
                <a:cs typeface="Verdana"/>
              </a:rPr>
              <a:t>Komatsu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0D2B4A"/>
                </a:solidFill>
                <a:latin typeface="Verdana"/>
                <a:cs typeface="Verdana"/>
              </a:rPr>
              <a:t>Ltd.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0D2B4A"/>
                </a:solidFill>
                <a:latin typeface="Verdana"/>
                <a:cs typeface="Verdana"/>
              </a:rPr>
              <a:t>dan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50">
                <a:solidFill>
                  <a:srgbClr val="0D2B4A"/>
                </a:solidFill>
                <a:latin typeface="Verdana"/>
                <a:cs typeface="Verdana"/>
              </a:rPr>
              <a:t>PT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0D2B4A"/>
                </a:solidFill>
                <a:latin typeface="Verdana"/>
                <a:cs typeface="Verdana"/>
              </a:rPr>
              <a:t>United  Tractors </a:t>
            </a:r>
            <a:r>
              <a:rPr dirty="0" sz="3000" spc="-140">
                <a:solidFill>
                  <a:srgbClr val="0D2B4A"/>
                </a:solidFill>
                <a:latin typeface="Verdana"/>
                <a:cs typeface="Verdana"/>
              </a:rPr>
              <a:t>merupakan </a:t>
            </a:r>
            <a:r>
              <a:rPr dirty="0" sz="3000" spc="-100">
                <a:solidFill>
                  <a:srgbClr val="0D2B4A"/>
                </a:solidFill>
                <a:latin typeface="Verdana"/>
                <a:cs typeface="Verdana"/>
              </a:rPr>
              <a:t>perusahaan</a:t>
            </a:r>
            <a:r>
              <a:rPr dirty="0" sz="3000" spc="-56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0D2B4A"/>
                </a:solidFill>
                <a:latin typeface="Verdana"/>
                <a:cs typeface="Verdana"/>
              </a:rPr>
              <a:t>penyedia  </a:t>
            </a:r>
            <a:r>
              <a:rPr dirty="0" sz="3000" spc="-65">
                <a:solidFill>
                  <a:srgbClr val="0D2B4A"/>
                </a:solidFill>
                <a:latin typeface="Verdana"/>
                <a:cs typeface="Verdana"/>
              </a:rPr>
              <a:t>alat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0D2B4A"/>
                </a:solidFill>
                <a:latin typeface="Verdana"/>
                <a:cs typeface="Verdana"/>
              </a:rPr>
              <a:t>berat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0D2B4A"/>
                </a:solidFill>
                <a:latin typeface="Verdana"/>
                <a:cs typeface="Verdana"/>
              </a:rPr>
              <a:t>yang</a:t>
            </a:r>
            <a:r>
              <a:rPr dirty="0" sz="3000" spc="-280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0D2B4A"/>
                </a:solidFill>
                <a:latin typeface="Verdana"/>
                <a:cs typeface="Verdana"/>
              </a:rPr>
              <a:t>diminati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90">
                <a:solidFill>
                  <a:srgbClr val="0D2B4A"/>
                </a:solidFill>
                <a:latin typeface="Verdana"/>
                <a:cs typeface="Verdana"/>
              </a:rPr>
              <a:t>di</a:t>
            </a:r>
            <a:r>
              <a:rPr dirty="0" sz="3000" spc="-275">
                <a:solidFill>
                  <a:srgbClr val="0D2B4A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0D2B4A"/>
                </a:solidFill>
                <a:latin typeface="Verdana"/>
                <a:cs typeface="Verdana"/>
              </a:rPr>
              <a:t>Indonesia.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1217755"/>
            <a:ext cx="4890770" cy="3683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spc="-520" b="1">
                <a:solidFill>
                  <a:srgbClr val="0D2B4A"/>
                </a:solidFill>
                <a:latin typeface="Verdana"/>
                <a:cs typeface="Verdana"/>
              </a:rPr>
              <a:t>K</a:t>
            </a:r>
            <a:r>
              <a:rPr dirty="0" sz="6000" spc="-685" b="1">
                <a:solidFill>
                  <a:srgbClr val="0D2B4A"/>
                </a:solidFill>
                <a:latin typeface="Verdana"/>
                <a:cs typeface="Verdana"/>
              </a:rPr>
              <a:t>e</a:t>
            </a:r>
            <a:r>
              <a:rPr dirty="0" sz="6000" spc="-480" b="1">
                <a:solidFill>
                  <a:srgbClr val="0D2B4A"/>
                </a:solidFill>
                <a:latin typeface="Verdana"/>
                <a:cs typeface="Verdana"/>
              </a:rPr>
              <a:t>c</a:t>
            </a:r>
            <a:r>
              <a:rPr dirty="0" sz="6000" spc="-229" b="1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dirty="0" sz="6000" spc="-600" b="1">
                <a:solidFill>
                  <a:srgbClr val="0D2B4A"/>
                </a:solidFill>
                <a:latin typeface="Verdana"/>
                <a:cs typeface="Verdana"/>
              </a:rPr>
              <a:t>n</a:t>
            </a:r>
            <a:r>
              <a:rPr dirty="0" sz="6000" spc="-395" b="1">
                <a:solidFill>
                  <a:srgbClr val="0D2B4A"/>
                </a:solidFill>
                <a:latin typeface="Verdana"/>
                <a:cs typeface="Verdana"/>
              </a:rPr>
              <a:t>gg</a:t>
            </a:r>
            <a:r>
              <a:rPr dirty="0" sz="6000" spc="-409" b="1">
                <a:solidFill>
                  <a:srgbClr val="0D2B4A"/>
                </a:solidFill>
                <a:latin typeface="Verdana"/>
                <a:cs typeface="Verdana"/>
              </a:rPr>
              <a:t>i</a:t>
            </a:r>
            <a:r>
              <a:rPr dirty="0" sz="6000" spc="-600" b="1">
                <a:solidFill>
                  <a:srgbClr val="0D2B4A"/>
                </a:solidFill>
                <a:latin typeface="Verdana"/>
                <a:cs typeface="Verdana"/>
              </a:rPr>
              <a:t>h</a:t>
            </a:r>
            <a:r>
              <a:rPr dirty="0" sz="6000" spc="-229" b="1">
                <a:solidFill>
                  <a:srgbClr val="0D2B4A"/>
                </a:solidFill>
                <a:latin typeface="Verdana"/>
                <a:cs typeface="Verdana"/>
              </a:rPr>
              <a:t>a</a:t>
            </a:r>
            <a:r>
              <a:rPr dirty="0" sz="6000" spc="-390" b="1">
                <a:solidFill>
                  <a:srgbClr val="0D2B4A"/>
                </a:solidFill>
                <a:latin typeface="Verdana"/>
                <a:cs typeface="Verdana"/>
              </a:rPr>
              <a:t>n  </a:t>
            </a:r>
            <a:r>
              <a:rPr dirty="0" sz="6000" spc="-490" b="1">
                <a:solidFill>
                  <a:srgbClr val="0D2B4A"/>
                </a:solidFill>
                <a:latin typeface="Verdana"/>
                <a:cs typeface="Verdana"/>
              </a:rPr>
              <a:t>Teknologi  </a:t>
            </a:r>
            <a:r>
              <a:rPr dirty="0" sz="6000" spc="-560" b="1">
                <a:solidFill>
                  <a:srgbClr val="0D2B4A"/>
                </a:solidFill>
                <a:latin typeface="Verdana"/>
                <a:cs typeface="Verdana"/>
              </a:rPr>
              <a:t>Jepang </a:t>
            </a:r>
            <a:r>
              <a:rPr dirty="0" sz="6000" spc="-415" b="1">
                <a:solidFill>
                  <a:srgbClr val="0D2B4A"/>
                </a:solidFill>
                <a:latin typeface="Verdana"/>
                <a:cs typeface="Verdana"/>
              </a:rPr>
              <a:t>di  </a:t>
            </a:r>
            <a:r>
              <a:rPr dirty="0" sz="6000" spc="-605" b="1">
                <a:solidFill>
                  <a:srgbClr val="0D2B4A"/>
                </a:solidFill>
                <a:latin typeface="Verdana"/>
                <a:cs typeface="Verdana"/>
              </a:rPr>
              <a:t>Indonesia</a:t>
            </a:r>
            <a:endParaRPr sz="6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45311" y="8432810"/>
            <a:ext cx="827405" cy="827405"/>
            <a:chOff x="6045311" y="8432810"/>
            <a:chExt cx="827405" cy="827405"/>
          </a:xfrm>
        </p:grpSpPr>
        <p:sp>
          <p:nvSpPr>
            <p:cNvPr id="12" name="object 12"/>
            <p:cNvSpPr/>
            <p:nvPr/>
          </p:nvSpPr>
          <p:spPr>
            <a:xfrm>
              <a:off x="6045311" y="8432810"/>
              <a:ext cx="827405" cy="827405"/>
            </a:xfrm>
            <a:custGeom>
              <a:avLst/>
              <a:gdLst/>
              <a:ahLst/>
              <a:cxnLst/>
              <a:rect l="l" t="t" r="r" b="b"/>
              <a:pathLst>
                <a:path w="827404" h="827404">
                  <a:moveTo>
                    <a:pt x="671258" y="827143"/>
                  </a:moveTo>
                  <a:lnTo>
                    <a:pt x="155884" y="827143"/>
                  </a:lnTo>
                  <a:lnTo>
                    <a:pt x="106688" y="819177"/>
                  </a:lnTo>
                  <a:lnTo>
                    <a:pt x="63906" y="797009"/>
                  </a:lnTo>
                  <a:lnTo>
                    <a:pt x="30133" y="763236"/>
                  </a:lnTo>
                  <a:lnTo>
                    <a:pt x="7966" y="720454"/>
                  </a:lnTo>
                  <a:lnTo>
                    <a:pt x="0" y="671258"/>
                  </a:lnTo>
                  <a:lnTo>
                    <a:pt x="0" y="155884"/>
                  </a:lnTo>
                  <a:lnTo>
                    <a:pt x="7966" y="106688"/>
                  </a:lnTo>
                  <a:lnTo>
                    <a:pt x="30133" y="63906"/>
                  </a:lnTo>
                  <a:lnTo>
                    <a:pt x="63906" y="30133"/>
                  </a:lnTo>
                  <a:lnTo>
                    <a:pt x="106688" y="7966"/>
                  </a:lnTo>
                  <a:lnTo>
                    <a:pt x="155884" y="0"/>
                  </a:lnTo>
                  <a:lnTo>
                    <a:pt x="671258" y="0"/>
                  </a:lnTo>
                  <a:lnTo>
                    <a:pt x="720454" y="7966"/>
                  </a:lnTo>
                  <a:lnTo>
                    <a:pt x="763236" y="30133"/>
                  </a:lnTo>
                  <a:lnTo>
                    <a:pt x="797009" y="63906"/>
                  </a:lnTo>
                  <a:lnTo>
                    <a:pt x="819177" y="106688"/>
                  </a:lnTo>
                  <a:lnTo>
                    <a:pt x="827143" y="155884"/>
                  </a:lnTo>
                  <a:lnTo>
                    <a:pt x="827143" y="671258"/>
                  </a:lnTo>
                  <a:lnTo>
                    <a:pt x="819177" y="720454"/>
                  </a:lnTo>
                  <a:lnTo>
                    <a:pt x="797009" y="763236"/>
                  </a:lnTo>
                  <a:lnTo>
                    <a:pt x="763236" y="797009"/>
                  </a:lnTo>
                  <a:lnTo>
                    <a:pt x="720454" y="819177"/>
                  </a:lnTo>
                  <a:lnTo>
                    <a:pt x="671258" y="827143"/>
                  </a:lnTo>
                  <a:close/>
                </a:path>
              </a:pathLst>
            </a:custGeom>
            <a:solidFill>
              <a:srgbClr val="F267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08236" y="8736715"/>
              <a:ext cx="146050" cy="217804"/>
            </a:xfrm>
            <a:custGeom>
              <a:avLst/>
              <a:gdLst/>
              <a:ahLst/>
              <a:cxnLst/>
              <a:rect l="l" t="t" r="r" b="b"/>
              <a:pathLst>
                <a:path w="146050" h="217804">
                  <a:moveTo>
                    <a:pt x="146043" y="108803"/>
                  </a:moveTo>
                  <a:lnTo>
                    <a:pt x="0" y="217606"/>
                  </a:lnTo>
                  <a:lnTo>
                    <a:pt x="0" y="0"/>
                  </a:lnTo>
                  <a:lnTo>
                    <a:pt x="146043" y="108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CF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9646" y="2198375"/>
            <a:ext cx="8124809" cy="639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49952" y="627707"/>
            <a:ext cx="13335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15"/>
              <a:t>MRT (Mass Rapid Transit) </a:t>
            </a:r>
            <a:r>
              <a:rPr dirty="0" spc="-20"/>
              <a:t>atau </a:t>
            </a:r>
            <a:r>
              <a:rPr dirty="0" spc="-10"/>
              <a:t>Moda  </a:t>
            </a:r>
            <a:r>
              <a:rPr dirty="0" spc="-15"/>
              <a:t>Raya terpadu merupakan system  transportasi </a:t>
            </a:r>
            <a:r>
              <a:rPr dirty="0" spc="-65"/>
              <a:t>yang </a:t>
            </a:r>
            <a:r>
              <a:rPr dirty="0" spc="-50"/>
              <a:t>menggunakan </a:t>
            </a:r>
            <a:r>
              <a:rPr dirty="0" spc="-15"/>
              <a:t>rel  </a:t>
            </a:r>
            <a:r>
              <a:rPr dirty="0" spc="-45"/>
              <a:t>angkutan </a:t>
            </a:r>
            <a:r>
              <a:rPr dirty="0" spc="-15"/>
              <a:t>cepat di </a:t>
            </a:r>
            <a:r>
              <a:rPr dirty="0" spc="-20"/>
              <a:t>Jakarta. </a:t>
            </a:r>
            <a:r>
              <a:rPr dirty="0" spc="-15"/>
              <a:t>MRT </a:t>
            </a:r>
            <a:r>
              <a:rPr dirty="0" spc="-20"/>
              <a:t>Jakarta  </a:t>
            </a:r>
            <a:r>
              <a:rPr dirty="0" spc="-15"/>
              <a:t>mulai </a:t>
            </a:r>
            <a:r>
              <a:rPr dirty="0" spc="-10"/>
              <a:t>beroperasi </a:t>
            </a:r>
            <a:r>
              <a:rPr dirty="0" spc="-15"/>
              <a:t>pada </a:t>
            </a:r>
            <a:r>
              <a:rPr dirty="0" spc="-20"/>
              <a:t>tahun</a:t>
            </a:r>
            <a:r>
              <a:rPr dirty="0" spc="20"/>
              <a:t> </a:t>
            </a:r>
            <a:r>
              <a:rPr dirty="0" spc="-5"/>
              <a:t>2019.</a:t>
            </a:r>
          </a:p>
        </p:txBody>
      </p:sp>
      <p:sp>
        <p:nvSpPr>
          <p:cNvPr id="6" name="object 6"/>
          <p:cNvSpPr/>
          <p:nvPr/>
        </p:nvSpPr>
        <p:spPr>
          <a:xfrm>
            <a:off x="9649952" y="7561908"/>
            <a:ext cx="133350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70627" y="3024833"/>
            <a:ext cx="7198359" cy="6426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72795">
              <a:lnSpc>
                <a:spcPct val="116700"/>
              </a:lnSpc>
              <a:spcBef>
                <a:spcPts val="95"/>
              </a:spcBef>
            </a:pP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Proyek MRT ini merupakan proyek  Kerjasama </a:t>
            </a:r>
            <a:r>
              <a:rPr dirty="0" sz="3000" spc="-20">
                <a:solidFill>
                  <a:srgbClr val="252525"/>
                </a:solidFill>
                <a:latin typeface="Noto Sans"/>
                <a:cs typeface="Noto Sans"/>
              </a:rPr>
              <a:t>antara </a:t>
            </a:r>
            <a:r>
              <a:rPr dirty="0" sz="3000" spc="-30">
                <a:solidFill>
                  <a:srgbClr val="252525"/>
                </a:solidFill>
                <a:latin typeface="Noto Sans"/>
                <a:cs typeface="Noto Sans"/>
              </a:rPr>
              <a:t>Indonesia</a:t>
            </a:r>
            <a:r>
              <a:rPr dirty="0" sz="3000" spc="-5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45">
                <a:solidFill>
                  <a:srgbClr val="252525"/>
                </a:solidFill>
                <a:latin typeface="Noto Sans"/>
                <a:cs typeface="Noto Sans"/>
              </a:rPr>
              <a:t>dengan</a:t>
            </a:r>
            <a:endParaRPr sz="3000">
              <a:latin typeface="Noto Sans"/>
              <a:cs typeface="Noto Sans"/>
            </a:endParaRPr>
          </a:p>
          <a:p>
            <a:pPr marL="12700" marR="601980">
              <a:lnSpc>
                <a:spcPts val="4200"/>
              </a:lnSpc>
              <a:spcBef>
                <a:spcPts val="240"/>
              </a:spcBef>
            </a:pPr>
            <a:r>
              <a:rPr dirty="0" sz="3000" spc="-40">
                <a:solidFill>
                  <a:srgbClr val="252525"/>
                </a:solidFill>
                <a:latin typeface="Noto Sans"/>
                <a:cs typeface="Noto Sans"/>
              </a:rPr>
              <a:t>Jepang.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Total </a:t>
            </a:r>
            <a:r>
              <a:rPr dirty="0" sz="3000" spc="-25">
                <a:solidFill>
                  <a:srgbClr val="252525"/>
                </a:solidFill>
                <a:latin typeface="Noto Sans"/>
                <a:cs typeface="Noto Sans"/>
              </a:rPr>
              <a:t>daripembangunan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MRT  </a:t>
            </a:r>
            <a:r>
              <a:rPr dirty="0" sz="3000" spc="-20">
                <a:solidFill>
                  <a:srgbClr val="252525"/>
                </a:solidFill>
                <a:latin typeface="Noto Sans"/>
                <a:cs typeface="Noto Sans"/>
              </a:rPr>
              <a:t>Jakarta </a:t>
            </a:r>
            <a:r>
              <a:rPr dirty="0" sz="3000" spc="-30">
                <a:solidFill>
                  <a:srgbClr val="252525"/>
                </a:solidFill>
                <a:latin typeface="Noto Sans"/>
                <a:cs typeface="Noto Sans"/>
              </a:rPr>
              <a:t>menghabiskan </a:t>
            </a:r>
            <a:r>
              <a:rPr dirty="0" sz="3000" spc="-10">
                <a:solidFill>
                  <a:srgbClr val="252525"/>
                </a:solidFill>
                <a:latin typeface="Noto Sans"/>
                <a:cs typeface="Noto Sans"/>
              </a:rPr>
              <a:t>Rp </a:t>
            </a:r>
            <a:r>
              <a:rPr dirty="0" sz="3000">
                <a:solidFill>
                  <a:srgbClr val="252525"/>
                </a:solidFill>
                <a:latin typeface="Noto Sans"/>
                <a:cs typeface="Noto Sans"/>
              </a:rPr>
              <a:t>40</a:t>
            </a:r>
            <a:r>
              <a:rPr dirty="0" sz="3000" spc="1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trilliun.</a:t>
            </a:r>
            <a:endParaRPr sz="3000">
              <a:latin typeface="Noto Sans"/>
              <a:cs typeface="Noto Sans"/>
            </a:endParaRPr>
          </a:p>
          <a:p>
            <a:pPr marL="12700" marR="252729">
              <a:lnSpc>
                <a:spcPts val="4200"/>
              </a:lnSpc>
              <a:tabLst>
                <a:tab pos="1145540" algn="l"/>
              </a:tabLst>
            </a:pP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Dana	</a:t>
            </a:r>
            <a:r>
              <a:rPr dirty="0" sz="3000" spc="-30">
                <a:solidFill>
                  <a:srgbClr val="252525"/>
                </a:solidFill>
                <a:latin typeface="Noto Sans"/>
                <a:cs typeface="Noto Sans"/>
              </a:rPr>
              <a:t>pembangunan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berasal dari dua  sumber </a:t>
            </a:r>
            <a:r>
              <a:rPr dirty="0" sz="3000" spc="-20">
                <a:solidFill>
                  <a:srgbClr val="252525"/>
                </a:solidFill>
                <a:latin typeface="Noto Sans"/>
                <a:cs typeface="Noto Sans"/>
              </a:rPr>
              <a:t>yaitu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pinjaman luar </a:t>
            </a:r>
            <a:r>
              <a:rPr dirty="0" sz="3000" spc="-45">
                <a:solidFill>
                  <a:srgbClr val="252525"/>
                </a:solidFill>
                <a:latin typeface="Noto Sans"/>
                <a:cs typeface="Noto Sans"/>
              </a:rPr>
              <a:t>negeri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dari  pemerintah </a:t>
            </a:r>
            <a:r>
              <a:rPr dirty="0" sz="3000" spc="-45">
                <a:solidFill>
                  <a:srgbClr val="252525"/>
                </a:solidFill>
                <a:latin typeface="Noto Sans"/>
                <a:cs typeface="Noto Sans"/>
              </a:rPr>
              <a:t>Jepang </a:t>
            </a:r>
            <a:r>
              <a:rPr dirty="0" sz="3000" spc="-10">
                <a:solidFill>
                  <a:srgbClr val="252525"/>
                </a:solidFill>
                <a:latin typeface="Noto Sans"/>
                <a:cs typeface="Noto Sans"/>
              </a:rPr>
              <a:t>sebesar 42%</a:t>
            </a:r>
            <a:r>
              <a:rPr dirty="0" sz="3000" spc="4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dan</a:t>
            </a:r>
            <a:endParaRPr sz="30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pemerintah </a:t>
            </a:r>
            <a:r>
              <a:rPr dirty="0" sz="3000" spc="-30">
                <a:solidFill>
                  <a:srgbClr val="252525"/>
                </a:solidFill>
                <a:latin typeface="Noto Sans"/>
                <a:cs typeface="Noto Sans"/>
              </a:rPr>
              <a:t>Indonesia </a:t>
            </a:r>
            <a:r>
              <a:rPr dirty="0" sz="3000" spc="-10">
                <a:solidFill>
                  <a:srgbClr val="252525"/>
                </a:solidFill>
                <a:latin typeface="Noto Sans"/>
                <a:cs typeface="Noto Sans"/>
              </a:rPr>
              <a:t>sebesar</a:t>
            </a:r>
            <a:r>
              <a:rPr dirty="0" sz="3000" spc="25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0">
                <a:solidFill>
                  <a:srgbClr val="252525"/>
                </a:solidFill>
                <a:latin typeface="Noto Sans"/>
                <a:cs typeface="Noto Sans"/>
              </a:rPr>
              <a:t>58%.</a:t>
            </a:r>
            <a:endParaRPr sz="3000">
              <a:latin typeface="Noto Sans"/>
              <a:cs typeface="Noto Sans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Dari proyek MRT </a:t>
            </a:r>
            <a:r>
              <a:rPr dirty="0" sz="3000" spc="-20">
                <a:solidFill>
                  <a:srgbClr val="252525"/>
                </a:solidFill>
                <a:latin typeface="Noto Sans"/>
                <a:cs typeface="Noto Sans"/>
              </a:rPr>
              <a:t>Jakarta</a:t>
            </a:r>
            <a:r>
              <a:rPr dirty="0" sz="3000" spc="1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ini</a:t>
            </a:r>
            <a:r>
              <a:rPr dirty="0" sz="3000" spc="-5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memberikan </a:t>
            </a:r>
            <a:r>
              <a:rPr dirty="0" sz="3000" spc="-1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dampak-dampak </a:t>
            </a:r>
            <a:r>
              <a:rPr dirty="0" sz="3000" spc="-65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positif</a:t>
            </a:r>
            <a:r>
              <a:rPr dirty="0" sz="3000" spc="7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dirty="0" sz="3000" spc="-60">
                <a:solidFill>
                  <a:srgbClr val="252525"/>
                </a:solidFill>
                <a:latin typeface="Noto Sans"/>
                <a:cs typeface="Noto Sans"/>
              </a:rPr>
              <a:t>bagi</a:t>
            </a:r>
            <a:endParaRPr sz="3000">
              <a:latin typeface="Noto Sans"/>
              <a:cs typeface="Noto Sans"/>
            </a:endParaRPr>
          </a:p>
          <a:p>
            <a:pPr marL="12700" marR="461009">
              <a:lnSpc>
                <a:spcPts val="4200"/>
              </a:lnSpc>
            </a:pPr>
            <a:r>
              <a:rPr dirty="0" sz="3000" spc="-20">
                <a:solidFill>
                  <a:srgbClr val="252525"/>
                </a:solidFill>
                <a:latin typeface="Noto Sans"/>
                <a:cs typeface="Noto Sans"/>
              </a:rPr>
              <a:t>Jakarta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dan </a:t>
            </a:r>
            <a:r>
              <a:rPr dirty="0" sz="3000" spc="-30">
                <a:solidFill>
                  <a:srgbClr val="252525"/>
                </a:solidFill>
                <a:latin typeface="Noto Sans"/>
                <a:cs typeface="Noto Sans"/>
              </a:rPr>
              <a:t>Indonesia </a:t>
            </a:r>
            <a:r>
              <a:rPr dirty="0" sz="3000" spc="-15">
                <a:solidFill>
                  <a:srgbClr val="252525"/>
                </a:solidFill>
                <a:latin typeface="Noto Sans"/>
                <a:cs typeface="Noto Sans"/>
              </a:rPr>
              <a:t>dalam </a:t>
            </a:r>
            <a:r>
              <a:rPr dirty="0" sz="3000" spc="-40">
                <a:solidFill>
                  <a:srgbClr val="252525"/>
                </a:solidFill>
                <a:latin typeface="Noto Sans"/>
                <a:cs typeface="Noto Sans"/>
              </a:rPr>
              <a:t>berbagai  bidang.</a:t>
            </a:r>
            <a:endParaRPr sz="3000"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2943" y="3397270"/>
            <a:ext cx="6795150" cy="40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39082" y="3545311"/>
            <a:ext cx="6426835" cy="3604260"/>
          </a:xfrm>
          <a:prstGeom prst="rect">
            <a:avLst/>
          </a:prstGeom>
          <a:solidFill>
            <a:srgbClr val="DE404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Times New Roman"/>
              <a:cs typeface="Times New Roman"/>
            </a:endParaRPr>
          </a:p>
          <a:p>
            <a:pPr algn="ctr" marR="99695">
              <a:lnSpc>
                <a:spcPct val="100000"/>
              </a:lnSpc>
            </a:pPr>
            <a:r>
              <a:rPr dirty="0" sz="3350" spc="894">
                <a:solidFill>
                  <a:srgbClr val="FFFFFF"/>
                </a:solidFill>
                <a:latin typeface="Arial"/>
                <a:cs typeface="Arial"/>
              </a:rPr>
              <a:t>MRT</a:t>
            </a:r>
            <a:r>
              <a:rPr dirty="0" sz="335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50" spc="690">
                <a:solidFill>
                  <a:srgbClr val="FFFFFF"/>
                </a:solidFill>
                <a:latin typeface="Arial"/>
                <a:cs typeface="Arial"/>
              </a:rPr>
              <a:t>Jaka</a:t>
            </a:r>
            <a:r>
              <a:rPr dirty="0" sz="3350" spc="690">
                <a:solidFill>
                  <a:srgbClr val="FFFFFF"/>
                </a:solidFill>
                <a:latin typeface="Trebuchet MS"/>
                <a:cs typeface="Trebuchet MS"/>
              </a:rPr>
              <a:t>rt</a:t>
            </a:r>
            <a:r>
              <a:rPr dirty="0" sz="3350" spc="69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Joel Fariz</dc:creator>
  <cp:keywords>DAEf8xKi7L8,BAERi-5qKv8</cp:keywords>
  <dc:title>Kelompok 9</dc:title>
  <dcterms:created xsi:type="dcterms:W3CDTF">2021-06-02T00:34:30Z</dcterms:created>
  <dcterms:modified xsi:type="dcterms:W3CDTF">2021-06-02T00:34:30Z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2021-05-30T00:00:00Z</vt:filetime>
  </property>
  <property fmtid="{D5CDD505-2E9C-101B-9397-08002B2CF9AE}" pid="3" name="Creator">
    <vt:lpwstr>Canva</vt:lpwstr>
  </property>
  <property fmtid="{D5CDD505-2E9C-101B-9397-08002B2CF9AE}" pid="4" name="LastSaved">
    <vt:filetime>2021-06-02T00:00:00Z</vt:filetime>
  </property>
</Properties>
</file>