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1"/>
  </p:handoutMasterIdLst>
  <p:sldIdLst>
    <p:sldId id="256" r:id="rId2"/>
    <p:sldId id="257" r:id="rId3"/>
    <p:sldId id="258" r:id="rId4"/>
    <p:sldId id="259" r:id="rId5"/>
    <p:sldId id="260" r:id="rId6"/>
    <p:sldId id="261" r:id="rId7"/>
    <p:sldId id="262" r:id="rId8"/>
    <p:sldId id="263" r:id="rId9"/>
    <p:sldId id="264" r:id="rId10"/>
    <p:sldId id="265" r:id="rId11"/>
    <p:sldId id="270" r:id="rId12"/>
    <p:sldId id="266" r:id="rId13"/>
    <p:sldId id="269" r:id="rId14"/>
    <p:sldId id="268" r:id="rId15"/>
    <p:sldId id="271" r:id="rId16"/>
    <p:sldId id="272" r:id="rId17"/>
    <p:sldId id="273" r:id="rId18"/>
    <p:sldId id="274" r:id="rId19"/>
    <p:sldId id="275" r:id="rId20"/>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0" d="100"/>
          <a:sy n="50" d="100"/>
        </p:scale>
        <p:origin x="-1050" y="58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sz="quarter" idx="1"/>
          </p:nvPr>
        </p:nvSpPr>
        <p:spPr>
          <a:xfrm>
            <a:off x="4023092" y="0"/>
            <a:ext cx="3077739" cy="469424"/>
          </a:xfrm>
          <a:prstGeom prst="rect">
            <a:avLst/>
          </a:prstGeom>
        </p:spPr>
        <p:txBody>
          <a:bodyPr vert="horz" lIns="94229" tIns="47114" rIns="94229" bIns="47114" rtlCol="0"/>
          <a:lstStyle>
            <a:lvl1pPr algn="r">
              <a:defRPr sz="1200"/>
            </a:lvl1pPr>
          </a:lstStyle>
          <a:p>
            <a:fld id="{A4515F23-120C-4EB0-A851-3A3D140FBC54}" type="datetimeFigureOut">
              <a:rPr lang="en-US" smtClean="0"/>
              <a:t>3/2/2020</a:t>
            </a:fld>
            <a:endParaRPr lang="en-US"/>
          </a:p>
        </p:txBody>
      </p:sp>
      <p:sp>
        <p:nvSpPr>
          <p:cNvPr id="4" name="Footer Placeholder 3"/>
          <p:cNvSpPr>
            <a:spLocks noGrp="1"/>
          </p:cNvSpPr>
          <p:nvPr>
            <p:ph type="ftr" sz="quarter" idx="2"/>
          </p:nvPr>
        </p:nvSpPr>
        <p:spPr>
          <a:xfrm>
            <a:off x="0" y="8917422"/>
            <a:ext cx="3077739" cy="469424"/>
          </a:xfrm>
          <a:prstGeom prst="rect">
            <a:avLst/>
          </a:prstGeom>
        </p:spPr>
        <p:txBody>
          <a:bodyPr vert="horz" lIns="94229" tIns="47114" rIns="94229" bIns="47114" rtlCol="0" anchor="b"/>
          <a:lstStyle>
            <a:lvl1pPr algn="l">
              <a:defRPr sz="1200"/>
            </a:lvl1pPr>
          </a:lstStyle>
          <a:p>
            <a:endParaRPr lang="en-US"/>
          </a:p>
        </p:txBody>
      </p:sp>
      <p:sp>
        <p:nvSpPr>
          <p:cNvPr id="5" name="Slide Number Placeholder 4"/>
          <p:cNvSpPr>
            <a:spLocks noGrp="1"/>
          </p:cNvSpPr>
          <p:nvPr>
            <p:ph type="sldNum" sz="quarter" idx="3"/>
          </p:nvPr>
        </p:nvSpPr>
        <p:spPr>
          <a:xfrm>
            <a:off x="4023092" y="8917422"/>
            <a:ext cx="3077739" cy="469424"/>
          </a:xfrm>
          <a:prstGeom prst="rect">
            <a:avLst/>
          </a:prstGeom>
        </p:spPr>
        <p:txBody>
          <a:bodyPr vert="horz" lIns="94229" tIns="47114" rIns="94229" bIns="47114" rtlCol="0" anchor="b"/>
          <a:lstStyle>
            <a:lvl1pPr algn="r">
              <a:defRPr sz="1200"/>
            </a:lvl1pPr>
          </a:lstStyle>
          <a:p>
            <a:fld id="{24EFB4BD-9D16-41F3-9F84-5FDC1E6E76A8}" type="slidenum">
              <a:rPr lang="en-US" smtClean="0"/>
              <a:t>‹#›</a:t>
            </a:fld>
            <a:endParaRPr lang="en-US"/>
          </a:p>
        </p:txBody>
      </p:sp>
    </p:spTree>
    <p:extLst>
      <p:ext uri="{BB962C8B-B14F-4D97-AF65-F5344CB8AC3E}">
        <p14:creationId xmlns:p14="http://schemas.microsoft.com/office/powerpoint/2010/main" val="302077242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C71B1C6-1D50-4A4A-80DD-96A67E09A4DD}" type="datetimeFigureOut">
              <a:rPr lang="en-US" smtClean="0"/>
              <a:t>3/2/2020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664CF1-68F3-422E-8C0D-CCBF44C060AE}" type="slidenum">
              <a:rPr lang="en-US" smtClean="0"/>
              <a:t>‹#›</a:t>
            </a:fld>
            <a:endParaRPr lang="en-US"/>
          </a:p>
        </p:txBody>
      </p:sp>
    </p:spTree>
    <p:extLst>
      <p:ext uri="{BB962C8B-B14F-4D97-AF65-F5344CB8AC3E}">
        <p14:creationId xmlns:p14="http://schemas.microsoft.com/office/powerpoint/2010/main" val="39635259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C71B1C6-1D50-4A4A-80DD-96A67E09A4DD}" type="datetimeFigureOut">
              <a:rPr lang="en-US" smtClean="0"/>
              <a:t>3/2/2020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664CF1-68F3-422E-8C0D-CCBF44C060AE}" type="slidenum">
              <a:rPr lang="en-US" smtClean="0"/>
              <a:t>‹#›</a:t>
            </a:fld>
            <a:endParaRPr lang="en-US"/>
          </a:p>
        </p:txBody>
      </p:sp>
    </p:spTree>
    <p:extLst>
      <p:ext uri="{BB962C8B-B14F-4D97-AF65-F5344CB8AC3E}">
        <p14:creationId xmlns:p14="http://schemas.microsoft.com/office/powerpoint/2010/main" val="26149085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C71B1C6-1D50-4A4A-80DD-96A67E09A4DD}" type="datetimeFigureOut">
              <a:rPr lang="en-US" smtClean="0"/>
              <a:t>3/2/2020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664CF1-68F3-422E-8C0D-CCBF44C060AE}" type="slidenum">
              <a:rPr lang="en-US" smtClean="0"/>
              <a:t>‹#›</a:t>
            </a:fld>
            <a:endParaRPr lang="en-US"/>
          </a:p>
        </p:txBody>
      </p:sp>
    </p:spTree>
    <p:extLst>
      <p:ext uri="{BB962C8B-B14F-4D97-AF65-F5344CB8AC3E}">
        <p14:creationId xmlns:p14="http://schemas.microsoft.com/office/powerpoint/2010/main" val="679809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C71B1C6-1D50-4A4A-80DD-96A67E09A4DD}" type="datetimeFigureOut">
              <a:rPr lang="en-US" smtClean="0"/>
              <a:t>3/2/2020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664CF1-68F3-422E-8C0D-CCBF44C060AE}" type="slidenum">
              <a:rPr lang="en-US" smtClean="0"/>
              <a:t>‹#›</a:t>
            </a:fld>
            <a:endParaRPr lang="en-US"/>
          </a:p>
        </p:txBody>
      </p:sp>
    </p:spTree>
    <p:extLst>
      <p:ext uri="{BB962C8B-B14F-4D97-AF65-F5344CB8AC3E}">
        <p14:creationId xmlns:p14="http://schemas.microsoft.com/office/powerpoint/2010/main" val="31229014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C71B1C6-1D50-4A4A-80DD-96A67E09A4DD}" type="datetimeFigureOut">
              <a:rPr lang="en-US" smtClean="0"/>
              <a:t>3/2/2020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664CF1-68F3-422E-8C0D-CCBF44C060AE}" type="slidenum">
              <a:rPr lang="en-US" smtClean="0"/>
              <a:t>‹#›</a:t>
            </a:fld>
            <a:endParaRPr lang="en-US"/>
          </a:p>
        </p:txBody>
      </p:sp>
    </p:spTree>
    <p:extLst>
      <p:ext uri="{BB962C8B-B14F-4D97-AF65-F5344CB8AC3E}">
        <p14:creationId xmlns:p14="http://schemas.microsoft.com/office/powerpoint/2010/main" val="4733243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C71B1C6-1D50-4A4A-80DD-96A67E09A4DD}" type="datetimeFigureOut">
              <a:rPr lang="en-US" smtClean="0"/>
              <a:t>3/2/2020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664CF1-68F3-422E-8C0D-CCBF44C060AE}" type="slidenum">
              <a:rPr lang="en-US" smtClean="0"/>
              <a:t>‹#›</a:t>
            </a:fld>
            <a:endParaRPr lang="en-US"/>
          </a:p>
        </p:txBody>
      </p:sp>
    </p:spTree>
    <p:extLst>
      <p:ext uri="{BB962C8B-B14F-4D97-AF65-F5344CB8AC3E}">
        <p14:creationId xmlns:p14="http://schemas.microsoft.com/office/powerpoint/2010/main" val="38944640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C71B1C6-1D50-4A4A-80DD-96A67E09A4DD}" type="datetimeFigureOut">
              <a:rPr lang="en-US" smtClean="0"/>
              <a:t>3/2/2020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E664CF1-68F3-422E-8C0D-CCBF44C060AE}" type="slidenum">
              <a:rPr lang="en-US" smtClean="0"/>
              <a:t>‹#›</a:t>
            </a:fld>
            <a:endParaRPr lang="en-US"/>
          </a:p>
        </p:txBody>
      </p:sp>
    </p:spTree>
    <p:extLst>
      <p:ext uri="{BB962C8B-B14F-4D97-AF65-F5344CB8AC3E}">
        <p14:creationId xmlns:p14="http://schemas.microsoft.com/office/powerpoint/2010/main" val="39641259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C71B1C6-1D50-4A4A-80DD-96A67E09A4DD}" type="datetimeFigureOut">
              <a:rPr lang="en-US" smtClean="0"/>
              <a:t>3/2/2020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664CF1-68F3-422E-8C0D-CCBF44C060AE}" type="slidenum">
              <a:rPr lang="en-US" smtClean="0"/>
              <a:t>‹#›</a:t>
            </a:fld>
            <a:endParaRPr lang="en-US"/>
          </a:p>
        </p:txBody>
      </p:sp>
    </p:spTree>
    <p:extLst>
      <p:ext uri="{BB962C8B-B14F-4D97-AF65-F5344CB8AC3E}">
        <p14:creationId xmlns:p14="http://schemas.microsoft.com/office/powerpoint/2010/main" val="34077023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71B1C6-1D50-4A4A-80DD-96A67E09A4DD}" type="datetimeFigureOut">
              <a:rPr lang="en-US" smtClean="0"/>
              <a:t>3/2/2020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E664CF1-68F3-422E-8C0D-CCBF44C060AE}" type="slidenum">
              <a:rPr lang="en-US" smtClean="0"/>
              <a:t>‹#›</a:t>
            </a:fld>
            <a:endParaRPr lang="en-US"/>
          </a:p>
        </p:txBody>
      </p:sp>
    </p:spTree>
    <p:extLst>
      <p:ext uri="{BB962C8B-B14F-4D97-AF65-F5344CB8AC3E}">
        <p14:creationId xmlns:p14="http://schemas.microsoft.com/office/powerpoint/2010/main" val="30294236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71B1C6-1D50-4A4A-80DD-96A67E09A4DD}" type="datetimeFigureOut">
              <a:rPr lang="en-US" smtClean="0"/>
              <a:t>3/2/2020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664CF1-68F3-422E-8C0D-CCBF44C060AE}" type="slidenum">
              <a:rPr lang="en-US" smtClean="0"/>
              <a:t>‹#›</a:t>
            </a:fld>
            <a:endParaRPr lang="en-US"/>
          </a:p>
        </p:txBody>
      </p:sp>
    </p:spTree>
    <p:extLst>
      <p:ext uri="{BB962C8B-B14F-4D97-AF65-F5344CB8AC3E}">
        <p14:creationId xmlns:p14="http://schemas.microsoft.com/office/powerpoint/2010/main" val="19930907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71B1C6-1D50-4A4A-80DD-96A67E09A4DD}" type="datetimeFigureOut">
              <a:rPr lang="en-US" smtClean="0"/>
              <a:t>3/2/2020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664CF1-68F3-422E-8C0D-CCBF44C060AE}" type="slidenum">
              <a:rPr lang="en-US" smtClean="0"/>
              <a:t>‹#›</a:t>
            </a:fld>
            <a:endParaRPr lang="en-US"/>
          </a:p>
        </p:txBody>
      </p:sp>
    </p:spTree>
    <p:extLst>
      <p:ext uri="{BB962C8B-B14F-4D97-AF65-F5344CB8AC3E}">
        <p14:creationId xmlns:p14="http://schemas.microsoft.com/office/powerpoint/2010/main" val="2819896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36000">
              <a:srgbClr val="92D050"/>
            </a:gs>
            <a:gs pos="0">
              <a:srgbClr val="92D050"/>
            </a:gs>
            <a:gs pos="100000">
              <a:srgbClr val="99B878"/>
            </a:gs>
            <a:gs pos="100000">
              <a:schemeClr val="bg1">
                <a:shade val="35000"/>
                <a:satMod val="155000"/>
              </a:schemeClr>
            </a:gs>
          </a:gsLst>
          <a:lin ang="27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71B1C6-1D50-4A4A-80DD-96A67E09A4DD}" type="datetimeFigureOut">
              <a:rPr lang="en-US" smtClean="0"/>
              <a:t>3/2/2020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664CF1-68F3-422E-8C0D-CCBF44C060AE}" type="slidenum">
              <a:rPr lang="en-US" smtClean="0"/>
              <a:t>‹#›</a:t>
            </a:fld>
            <a:endParaRPr lang="en-US"/>
          </a:p>
        </p:txBody>
      </p:sp>
    </p:spTree>
    <p:extLst>
      <p:ext uri="{BB962C8B-B14F-4D97-AF65-F5344CB8AC3E}">
        <p14:creationId xmlns:p14="http://schemas.microsoft.com/office/powerpoint/2010/main" val="25429829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7977" y="0"/>
            <a:ext cx="7746023"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7048500" y="6346825"/>
            <a:ext cx="2008948" cy="369332"/>
          </a:xfrm>
          <a:prstGeom prst="rect">
            <a:avLst/>
          </a:prstGeom>
          <a:noFill/>
        </p:spPr>
        <p:txBody>
          <a:bodyPr wrap="none">
            <a:spAutoFit/>
          </a:bodyPr>
          <a:lstStyle/>
          <a:p>
            <a:pPr eaLnBrk="1" fontAlgn="auto" hangingPunct="1">
              <a:spcBef>
                <a:spcPts val="0"/>
              </a:spcBef>
              <a:spcAft>
                <a:spcPts val="0"/>
              </a:spcAft>
              <a:defRPr/>
            </a:pPr>
            <a:r>
              <a:rPr lang="en-US" b="1" i="1" dirty="0">
                <a:solidFill>
                  <a:schemeClr val="accent6"/>
                </a:solidFill>
                <a:latin typeface="+mn-lt"/>
              </a:rPr>
              <a:t>MK </a:t>
            </a:r>
            <a:r>
              <a:rPr lang="en-US" b="1" i="1" dirty="0" err="1">
                <a:solidFill>
                  <a:schemeClr val="accent6"/>
                </a:solidFill>
                <a:latin typeface="+mn-lt"/>
              </a:rPr>
              <a:t>Kepemimpinan</a:t>
            </a:r>
            <a:endParaRPr lang="en-US" b="1" i="1" dirty="0">
              <a:solidFill>
                <a:schemeClr val="accent6"/>
              </a:solidFill>
              <a:latin typeface="+mn-lt"/>
            </a:endParaRPr>
          </a:p>
        </p:txBody>
      </p:sp>
      <p:pic>
        <p:nvPicPr>
          <p:cNvPr id="5124" name="Picture 11" descr="A close up of a sign&#10;&#10;Description automatically generated"/>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14301" y="120650"/>
            <a:ext cx="1163515" cy="1258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6" name="Subtitle 2"/>
          <p:cNvSpPr>
            <a:spLocks noGrp="1"/>
          </p:cNvSpPr>
          <p:nvPr>
            <p:ph type="subTitle" idx="1"/>
          </p:nvPr>
        </p:nvSpPr>
        <p:spPr/>
        <p:txBody>
          <a:bodyPr/>
          <a:lstStyle/>
          <a:p>
            <a:endParaRPr lang="en-US" smtClean="0"/>
          </a:p>
        </p:txBody>
      </p:sp>
      <p:pic>
        <p:nvPicPr>
          <p:cNvPr id="5127" name="Picture 10" descr="C:\Users\Iswahyuni\Pictures\Picture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97977" y="0"/>
            <a:ext cx="7746023"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Subtitle 2"/>
          <p:cNvSpPr txBox="1">
            <a:spLocks/>
          </p:cNvSpPr>
          <p:nvPr/>
        </p:nvSpPr>
        <p:spPr>
          <a:xfrm>
            <a:off x="1397976" y="2348880"/>
            <a:ext cx="7780659" cy="2724770"/>
          </a:xfrm>
          <a:prstGeom prst="rect">
            <a:avLst/>
          </a:prstGeom>
        </p:spPr>
        <p:txBody>
          <a:bodyPr vert="horz" lIns="91440" tIns="45720" rIns="91440" bIns="45720" rtlCol="0">
            <a:normAutofit fontScale="92500" lnSpcReduction="10000"/>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sz="4000" b="1" cap="all" dirty="0" smtClean="0">
                <a:ln w="0"/>
                <a:solidFill>
                  <a:schemeClr val="tx1">
                    <a:lumMod val="85000"/>
                    <a:lumOff val="15000"/>
                  </a:schemeClr>
                </a:solidFill>
                <a:effectLst>
                  <a:reflection blurRad="12700" stA="50000" endPos="50000" dist="5000" dir="5400000" sy="-100000" rotWithShape="0"/>
                </a:effectLst>
              </a:rPr>
              <a:t>MATA KULIAH : ILMU KEPEMIMPINAN</a:t>
            </a:r>
          </a:p>
          <a:p>
            <a:r>
              <a:rPr lang="en-US" sz="4400" b="1" dirty="0" smtClean="0">
                <a:ln w="17780" cmpd="sng">
                  <a:solidFill>
                    <a:srgbClr val="FFFFFF"/>
                  </a:solidFill>
                  <a:prstDash val="solid"/>
                  <a:miter lim="800000"/>
                </a:ln>
                <a:solidFill>
                  <a:schemeClr val="tx1">
                    <a:lumMod val="85000"/>
                    <a:lumOff val="15000"/>
                  </a:schemeClr>
                </a:solidFill>
                <a:effectLst>
                  <a:outerShdw blurRad="50800" algn="tl" rotWithShape="0">
                    <a:srgbClr val="000000"/>
                  </a:outerShdw>
                </a:effectLst>
              </a:rPr>
              <a:t>UNIVERSITAS PEMBANGUNAN NASIONAL “VETERAN” </a:t>
            </a:r>
          </a:p>
          <a:p>
            <a:r>
              <a:rPr lang="en-US" sz="4400" b="1" dirty="0" smtClean="0">
                <a:ln w="17780" cmpd="sng">
                  <a:solidFill>
                    <a:srgbClr val="FFFFFF"/>
                  </a:solidFill>
                  <a:prstDash val="solid"/>
                  <a:miter lim="800000"/>
                </a:ln>
                <a:solidFill>
                  <a:schemeClr val="tx1">
                    <a:lumMod val="85000"/>
                    <a:lumOff val="15000"/>
                  </a:schemeClr>
                </a:solidFill>
                <a:effectLst>
                  <a:outerShdw blurRad="50800" algn="tl" rotWithShape="0">
                    <a:srgbClr val="000000"/>
                  </a:outerShdw>
                </a:effectLst>
              </a:rPr>
              <a:t>JAKARTA</a:t>
            </a:r>
            <a:endParaRPr lang="en-US" sz="4800" b="1" dirty="0" smtClean="0">
              <a:ln w="17780" cmpd="sng">
                <a:solidFill>
                  <a:srgbClr val="FFFFFF"/>
                </a:solidFill>
                <a:prstDash val="solid"/>
                <a:miter lim="800000"/>
              </a:ln>
              <a:solidFill>
                <a:schemeClr val="tx1">
                  <a:lumMod val="85000"/>
                  <a:lumOff val="15000"/>
                </a:schemeClr>
              </a:solidFill>
              <a:effectLst>
                <a:outerShdw blurRad="50800" algn="tl" rotWithShape="0">
                  <a:srgbClr val="000000"/>
                </a:outerShdw>
              </a:effectLst>
            </a:endParaRPr>
          </a:p>
          <a:p>
            <a:endParaRPr lang="en-US" sz="40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13" name="Rectangle 12"/>
          <p:cNvSpPr/>
          <p:nvPr/>
        </p:nvSpPr>
        <p:spPr>
          <a:xfrm>
            <a:off x="1397976" y="120650"/>
            <a:ext cx="7746023" cy="1415772"/>
          </a:xfrm>
          <a:prstGeom prst="rect">
            <a:avLst/>
          </a:prstGeom>
        </p:spPr>
        <p:txBody>
          <a:bodyPr wrap="square">
            <a:spAutoFit/>
          </a:bodyPr>
          <a:lstStyle/>
          <a:p>
            <a:pPr algn="ctr"/>
            <a:r>
              <a:rPr lang="en-US" sz="3200" b="1" dirty="0"/>
              <a:t>TATAP </a:t>
            </a:r>
            <a:r>
              <a:rPr lang="en-US" sz="3200" b="1"/>
              <a:t>MUKA </a:t>
            </a:r>
            <a:r>
              <a:rPr lang="en-US" sz="3200" b="1" smtClean="0"/>
              <a:t>KE-4</a:t>
            </a:r>
            <a:endParaRPr lang="en-US" sz="5400" dirty="0" smtClean="0"/>
          </a:p>
          <a:p>
            <a:pPr algn="ctr"/>
            <a:r>
              <a:rPr lang="en-US" sz="5400" dirty="0">
                <a:latin typeface="Gill Sans MT" panose="020B0502020104020203" pitchFamily="34" charset="0"/>
              </a:rPr>
              <a:t>KERJA </a:t>
            </a:r>
            <a:r>
              <a:rPr lang="en-US" sz="5400" dirty="0" smtClean="0">
                <a:latin typeface="Gill Sans MT" panose="020B0502020104020203" pitchFamily="34" charset="0"/>
              </a:rPr>
              <a:t>TIM</a:t>
            </a:r>
            <a:endParaRPr lang="en-US" sz="5400" dirty="0"/>
          </a:p>
        </p:txBody>
      </p:sp>
    </p:spTree>
    <p:extLst>
      <p:ext uri="{BB962C8B-B14F-4D97-AF65-F5344CB8AC3E}">
        <p14:creationId xmlns:p14="http://schemas.microsoft.com/office/powerpoint/2010/main" val="1342814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18000">
              <a:srgbClr val="92D050"/>
            </a:gs>
            <a:gs pos="0">
              <a:srgbClr val="92D050"/>
            </a:gs>
            <a:gs pos="100000">
              <a:srgbClr val="99B878"/>
            </a:gs>
            <a:gs pos="100000">
              <a:schemeClr val="bg1">
                <a:shade val="35000"/>
                <a:satMod val="155000"/>
              </a:schemeClr>
            </a:gs>
          </a:gsLst>
          <a:lin ang="6000000" scaled="0"/>
          <a:tileRect/>
        </a:gradFill>
        <a:effectLst/>
      </p:bgPr>
    </p:bg>
    <p:spTree>
      <p:nvGrpSpPr>
        <p:cNvPr id="1" name=""/>
        <p:cNvGrpSpPr/>
        <p:nvPr/>
      </p:nvGrpSpPr>
      <p:grpSpPr>
        <a:xfrm>
          <a:off x="0" y="0"/>
          <a:ext cx="0" cy="0"/>
          <a:chOff x="0" y="0"/>
          <a:chExt cx="0" cy="0"/>
        </a:xfrm>
      </p:grpSpPr>
      <p:pic>
        <p:nvPicPr>
          <p:cNvPr id="6" name="Picture 11" descr="A close up of a sign&#10;&#10;Description automatically generated"/>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23825" y="120650"/>
            <a:ext cx="1260475" cy="1258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descr="C:\Users\Iswahyuni\Pictures\Picture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66112" y="-30385"/>
            <a:ext cx="7714400" cy="6858000"/>
          </a:xfrm>
          <a:prstGeom prst="rect">
            <a:avLst/>
          </a:prstGeom>
          <a:noFill/>
          <a:extLst>
            <a:ext uri="{909E8E84-426E-40DD-AFC4-6F175D3DCCD1}">
              <a14:hiddenFill xmlns:a14="http://schemas.microsoft.com/office/drawing/2010/main">
                <a:solidFill>
                  <a:srgbClr val="FFFFFF"/>
                </a:solidFill>
              </a14:hiddenFill>
            </a:ext>
          </a:extLst>
        </p:spPr>
      </p:pic>
      <p:cxnSp>
        <p:nvCxnSpPr>
          <p:cNvPr id="10" name="Straight Connector 9"/>
          <p:cNvCxnSpPr>
            <a:cxnSpLocks/>
          </p:cNvCxnSpPr>
          <p:nvPr/>
        </p:nvCxnSpPr>
        <p:spPr>
          <a:xfrm>
            <a:off x="1436688" y="989013"/>
            <a:ext cx="7707312" cy="0"/>
          </a:xfrm>
          <a:prstGeom prst="line">
            <a:avLst/>
          </a:prstGeom>
          <a:ln w="196850">
            <a:solidFill>
              <a:srgbClr val="C4DF9C"/>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619672" y="274638"/>
            <a:ext cx="7067128" cy="714375"/>
          </a:xfrm>
        </p:spPr>
        <p:txBody>
          <a:bodyPr>
            <a:noAutofit/>
          </a:bodyPr>
          <a:lstStyle/>
          <a:p>
            <a:r>
              <a:rPr lang="en-US" sz="2800" dirty="0">
                <a:solidFill>
                  <a:schemeClr val="tx2"/>
                </a:solidFill>
              </a:rPr>
              <a:t>SIFAT &amp; KETERAMPILAN </a:t>
            </a:r>
            <a:r>
              <a:rPr lang="en-US" sz="2800" dirty="0" err="1">
                <a:solidFill>
                  <a:schemeClr val="tx2"/>
                </a:solidFill>
              </a:rPr>
              <a:t>dibutuhkan</a:t>
            </a:r>
            <a:r>
              <a:rPr lang="en-US" sz="2800" dirty="0">
                <a:solidFill>
                  <a:schemeClr val="tx2"/>
                </a:solidFill>
              </a:rPr>
              <a:t> </a:t>
            </a:r>
            <a:r>
              <a:rPr lang="en-US" sz="2800" dirty="0" err="1">
                <a:solidFill>
                  <a:schemeClr val="tx2"/>
                </a:solidFill>
              </a:rPr>
              <a:t>ketua</a:t>
            </a:r>
            <a:r>
              <a:rPr lang="en-US" sz="2800" dirty="0">
                <a:solidFill>
                  <a:schemeClr val="tx2"/>
                </a:solidFill>
              </a:rPr>
              <a:t> </a:t>
            </a:r>
            <a:r>
              <a:rPr lang="en-US" sz="2800" dirty="0" err="1">
                <a:solidFill>
                  <a:schemeClr val="tx2"/>
                </a:solidFill>
              </a:rPr>
              <a:t>tim</a:t>
            </a:r>
            <a:r>
              <a:rPr lang="en-US" sz="2800" dirty="0">
                <a:solidFill>
                  <a:schemeClr val="tx2"/>
                </a:solidFill>
              </a:rPr>
              <a:t/>
            </a:r>
            <a:br>
              <a:rPr lang="en-US" sz="2800" dirty="0">
                <a:solidFill>
                  <a:schemeClr val="tx2"/>
                </a:solidFill>
              </a:rPr>
            </a:br>
            <a:endParaRPr lang="en-US" sz="2800" dirty="0"/>
          </a:p>
        </p:txBody>
      </p:sp>
      <p:graphicFrame>
        <p:nvGraphicFramePr>
          <p:cNvPr id="8" name="Content Placeholder 12" descr="Table">
            <a:extLst>
              <a:ext uri="{FF2B5EF4-FFF2-40B4-BE49-F238E27FC236}">
                <a16:creationId xmlns="" xmlns:a16="http://schemas.microsoft.com/office/drawing/2014/main" id="{1D6AB21B-0AB3-44DD-AD8E-D2EDD77DEA42}"/>
              </a:ext>
            </a:extLst>
          </p:cNvPr>
          <p:cNvGraphicFramePr>
            <a:graphicFrameLocks noGrp="1"/>
          </p:cNvGraphicFramePr>
          <p:nvPr>
            <p:ph sz="half" idx="4294967295"/>
            <p:extLst>
              <p:ext uri="{D42A27DB-BD31-4B8C-83A1-F6EECF244321}">
                <p14:modId xmlns:p14="http://schemas.microsoft.com/office/powerpoint/2010/main" val="778765755"/>
              </p:ext>
            </p:extLst>
          </p:nvPr>
        </p:nvGraphicFramePr>
        <p:xfrm>
          <a:off x="1907704" y="1742039"/>
          <a:ext cx="6528026" cy="5059680"/>
        </p:xfrm>
        <a:graphic>
          <a:graphicData uri="http://schemas.openxmlformats.org/drawingml/2006/table">
            <a:tbl>
              <a:tblPr firstRow="1" bandRow="1">
                <a:tableStyleId>{5C22544A-7EE6-4342-B048-85BDC9FD1C3A}</a:tableStyleId>
              </a:tblPr>
              <a:tblGrid>
                <a:gridCol w="1305605">
                  <a:extLst>
                    <a:ext uri="{9D8B030D-6E8A-4147-A177-3AD203B41FA5}">
                      <a16:colId xmlns="" xmlns:a16="http://schemas.microsoft.com/office/drawing/2014/main" val="3572385518"/>
                    </a:ext>
                  </a:extLst>
                </a:gridCol>
                <a:gridCol w="1305605">
                  <a:extLst>
                    <a:ext uri="{9D8B030D-6E8A-4147-A177-3AD203B41FA5}">
                      <a16:colId xmlns="" xmlns:a16="http://schemas.microsoft.com/office/drawing/2014/main" val="1440817424"/>
                    </a:ext>
                  </a:extLst>
                </a:gridCol>
                <a:gridCol w="1305606">
                  <a:extLst>
                    <a:ext uri="{9D8B030D-6E8A-4147-A177-3AD203B41FA5}">
                      <a16:colId xmlns="" xmlns:a16="http://schemas.microsoft.com/office/drawing/2014/main" val="1835666774"/>
                    </a:ext>
                  </a:extLst>
                </a:gridCol>
                <a:gridCol w="1305605">
                  <a:extLst>
                    <a:ext uri="{9D8B030D-6E8A-4147-A177-3AD203B41FA5}">
                      <a16:colId xmlns="" xmlns:a16="http://schemas.microsoft.com/office/drawing/2014/main" val="3312468757"/>
                    </a:ext>
                  </a:extLst>
                </a:gridCol>
                <a:gridCol w="1305605">
                  <a:extLst>
                    <a:ext uri="{9D8B030D-6E8A-4147-A177-3AD203B41FA5}">
                      <a16:colId xmlns="" xmlns:a16="http://schemas.microsoft.com/office/drawing/2014/main" val="388103177"/>
                    </a:ext>
                  </a:extLst>
                </a:gridCol>
              </a:tblGrid>
              <a:tr h="504032">
                <a:tc>
                  <a:txBody>
                    <a:bodyPr/>
                    <a:lstStyle/>
                    <a:p>
                      <a:pPr algn="ctr"/>
                      <a:r>
                        <a:rPr lang="en-US" sz="3200" b="1" strike="sngStrike" dirty="0">
                          <a:solidFill>
                            <a:srgbClr val="002060"/>
                          </a:solidFill>
                          <a:latin typeface="+mj-lt"/>
                        </a:rPr>
                        <a:t>1</a:t>
                      </a: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tc>
                  <a:txBody>
                    <a:bodyPr/>
                    <a:lstStyle/>
                    <a:p>
                      <a:pPr algn="ctr"/>
                      <a:r>
                        <a:rPr lang="en-US" sz="3200" b="1" strike="sngStrike" dirty="0">
                          <a:solidFill>
                            <a:srgbClr val="002060"/>
                          </a:solidFill>
                          <a:latin typeface="+mj-lt"/>
                        </a:rPr>
                        <a:t>2</a:t>
                      </a: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tc>
                  <a:txBody>
                    <a:bodyPr/>
                    <a:lstStyle/>
                    <a:p>
                      <a:pPr algn="ctr"/>
                      <a:r>
                        <a:rPr lang="en-US" sz="3200" b="1" strike="sngStrike" dirty="0">
                          <a:solidFill>
                            <a:srgbClr val="002060"/>
                          </a:solidFill>
                          <a:latin typeface="+mj-lt"/>
                        </a:rPr>
                        <a:t>3</a:t>
                      </a: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tc>
                  <a:txBody>
                    <a:bodyPr/>
                    <a:lstStyle/>
                    <a:p>
                      <a:pPr algn="ctr"/>
                      <a:r>
                        <a:rPr lang="en-US" sz="3200" b="1" strike="sngStrike" dirty="0">
                          <a:solidFill>
                            <a:srgbClr val="002060"/>
                          </a:solidFill>
                          <a:latin typeface="+mj-lt"/>
                        </a:rPr>
                        <a:t>4</a:t>
                      </a: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tc>
                  <a:txBody>
                    <a:bodyPr/>
                    <a:lstStyle/>
                    <a:p>
                      <a:pPr algn="ctr"/>
                      <a:r>
                        <a:rPr lang="en-US" sz="3200" b="1" strike="sngStrike" dirty="0">
                          <a:solidFill>
                            <a:srgbClr val="002060"/>
                          </a:solidFill>
                          <a:latin typeface="+mj-lt"/>
                        </a:rPr>
                        <a:t>5</a:t>
                      </a: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extLst>
                  <a:ext uri="{0D108BD9-81ED-4DB2-BD59-A6C34878D82A}">
                    <a16:rowId xmlns="" xmlns:a16="http://schemas.microsoft.com/office/drawing/2014/main" val="1888120738"/>
                  </a:ext>
                </a:extLst>
              </a:tr>
              <a:tr h="347516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200" b="1" i="1" strike="sngStrike" kern="1200" spc="-25" dirty="0" err="1">
                          <a:solidFill>
                            <a:srgbClr val="002060"/>
                          </a:solidFill>
                          <a:latin typeface="+mn-lt"/>
                          <a:ea typeface="+mn-ea"/>
                          <a:cs typeface="Arial"/>
                        </a:rPr>
                        <a:t>Keteram</a:t>
                      </a:r>
                      <a:endParaRPr lang="en-US" sz="3200" b="1" i="1" strike="sngStrike" kern="1200" spc="-25" dirty="0">
                        <a:solidFill>
                          <a:srgbClr val="002060"/>
                        </a:solidFill>
                        <a:latin typeface="+mn-lt"/>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3200" b="1" i="1" strike="sngStrike" kern="1200" spc="-25" dirty="0" err="1">
                          <a:solidFill>
                            <a:srgbClr val="002060"/>
                          </a:solidFill>
                          <a:latin typeface="+mn-lt"/>
                          <a:ea typeface="+mn-ea"/>
                          <a:cs typeface="Arial"/>
                        </a:rPr>
                        <a:t>pilan</a:t>
                      </a:r>
                      <a:r>
                        <a:rPr lang="en-US" sz="3200" b="1" i="1" strike="sngStrike" kern="1200" spc="-25" baseline="0" dirty="0">
                          <a:solidFill>
                            <a:srgbClr val="002060"/>
                          </a:solidFill>
                          <a:latin typeface="+mn-lt"/>
                          <a:ea typeface="+mn-ea"/>
                          <a:cs typeface="Arial"/>
                        </a:rPr>
                        <a:t> </a:t>
                      </a:r>
                      <a:r>
                        <a:rPr lang="en-US" sz="3200" b="1" i="1" strike="sngStrike" kern="1200" spc="-25" baseline="0" dirty="0" err="1">
                          <a:solidFill>
                            <a:srgbClr val="002060"/>
                          </a:solidFill>
                          <a:latin typeface="+mn-lt"/>
                          <a:ea typeface="+mn-ea"/>
                          <a:cs typeface="Arial"/>
                        </a:rPr>
                        <a:t>dalam</a:t>
                      </a:r>
                      <a:r>
                        <a:rPr lang="en-US" sz="3200" b="1" i="1" strike="sngStrike" kern="1200" spc="-25" baseline="0" dirty="0">
                          <a:solidFill>
                            <a:srgbClr val="002060"/>
                          </a:solidFill>
                          <a:latin typeface="+mn-lt"/>
                          <a:ea typeface="+mn-ea"/>
                          <a:cs typeface="Arial"/>
                        </a:rPr>
                        <a:t> </a:t>
                      </a:r>
                      <a:r>
                        <a:rPr lang="en-US" sz="3200" b="1" i="1" strike="sngStrike" kern="1200" spc="-25" baseline="0" dirty="0" err="1">
                          <a:solidFill>
                            <a:srgbClr val="002060"/>
                          </a:solidFill>
                          <a:latin typeface="+mn-lt"/>
                          <a:ea typeface="+mn-ea"/>
                          <a:cs typeface="Arial"/>
                        </a:rPr>
                        <a:t>memimpin</a:t>
                      </a:r>
                      <a:r>
                        <a:rPr lang="en-US" sz="3200" b="1" i="1" strike="sngStrike" kern="1200" spc="-25" baseline="0" dirty="0">
                          <a:solidFill>
                            <a:srgbClr val="002060"/>
                          </a:solidFill>
                          <a:latin typeface="+mn-lt"/>
                          <a:ea typeface="+mn-ea"/>
                          <a:cs typeface="Arial"/>
                        </a:rPr>
                        <a:t>.</a:t>
                      </a:r>
                      <a:endParaRPr lang="en-US" sz="3200" b="1" i="1" strike="sngStrike" kern="1200" spc="-25" dirty="0">
                        <a:solidFill>
                          <a:srgbClr val="002060"/>
                        </a:solidFill>
                        <a:latin typeface="+mn-lt"/>
                        <a:ea typeface="+mn-ea"/>
                        <a:cs typeface="Arial"/>
                      </a:endParaRP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38100" cmpd="sng">
                      <a:noFill/>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200" b="1" i="1" strike="sngStrike" kern="1200" spc="-25" dirty="0" err="1">
                          <a:solidFill>
                            <a:srgbClr val="002060"/>
                          </a:solidFill>
                          <a:latin typeface="+mn-lt"/>
                          <a:ea typeface="+mn-ea"/>
                          <a:cs typeface="Arial"/>
                        </a:rPr>
                        <a:t>Keteram</a:t>
                      </a:r>
                      <a:endParaRPr lang="en-US" sz="3200" b="1" i="1" strike="sngStrike" kern="1200" spc="-25" dirty="0">
                        <a:solidFill>
                          <a:srgbClr val="002060"/>
                        </a:solidFill>
                        <a:latin typeface="+mn-lt"/>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3200" b="1" i="1" strike="sngStrike" kern="1200" spc="-25" dirty="0" err="1">
                          <a:solidFill>
                            <a:srgbClr val="002060"/>
                          </a:solidFill>
                          <a:latin typeface="+mn-lt"/>
                          <a:ea typeface="+mn-ea"/>
                          <a:cs typeface="Arial"/>
                        </a:rPr>
                        <a:t>pilan</a:t>
                      </a:r>
                      <a:r>
                        <a:rPr lang="en-US" sz="3200" b="1" i="1" strike="sngStrike" kern="1200" spc="-25" baseline="0" dirty="0">
                          <a:solidFill>
                            <a:srgbClr val="002060"/>
                          </a:solidFill>
                          <a:latin typeface="+mn-lt"/>
                          <a:ea typeface="+mn-ea"/>
                          <a:cs typeface="Arial"/>
                        </a:rPr>
                        <a:t> </a:t>
                      </a:r>
                      <a:r>
                        <a:rPr lang="en-US" sz="3200" b="1" i="1" strike="sngStrike" kern="1200" spc="-25" baseline="0" dirty="0" err="1">
                          <a:solidFill>
                            <a:srgbClr val="002060"/>
                          </a:solidFill>
                          <a:latin typeface="+mn-lt"/>
                          <a:ea typeface="+mn-ea"/>
                          <a:cs typeface="Arial"/>
                        </a:rPr>
                        <a:t>dalam</a:t>
                      </a:r>
                      <a:r>
                        <a:rPr lang="en-US" sz="3200" b="1" i="1" strike="sngStrike" kern="1200" spc="-25" baseline="0" dirty="0">
                          <a:solidFill>
                            <a:srgbClr val="002060"/>
                          </a:solidFill>
                          <a:latin typeface="+mn-lt"/>
                          <a:ea typeface="+mn-ea"/>
                          <a:cs typeface="Arial"/>
                        </a:rPr>
                        <a:t> hub. </a:t>
                      </a:r>
                      <a:r>
                        <a:rPr lang="en-US" sz="3200" b="1" i="1" strike="sngStrike" kern="1200" spc="-25" baseline="0" dirty="0" err="1">
                          <a:solidFill>
                            <a:srgbClr val="002060"/>
                          </a:solidFill>
                          <a:latin typeface="+mn-lt"/>
                          <a:ea typeface="+mn-ea"/>
                          <a:cs typeface="Arial"/>
                        </a:rPr>
                        <a:t>Insani</a:t>
                      </a:r>
                      <a:r>
                        <a:rPr lang="en-US" sz="3200" b="1" i="1" strike="sngStrike" kern="1200" spc="-25" baseline="0" dirty="0">
                          <a:solidFill>
                            <a:srgbClr val="002060"/>
                          </a:solidFill>
                          <a:latin typeface="+mn-lt"/>
                          <a:ea typeface="+mn-ea"/>
                          <a:cs typeface="Arial"/>
                        </a:rPr>
                        <a:t>.</a:t>
                      </a:r>
                      <a:endParaRPr lang="en-US" sz="3200" b="1" i="1" strike="sngStrike" kern="1200" spc="-25" dirty="0">
                        <a:solidFill>
                          <a:srgbClr val="002060"/>
                        </a:solidFill>
                        <a:latin typeface="+mn-lt"/>
                        <a:ea typeface="+mn-ea"/>
                        <a:cs typeface="Arial"/>
                      </a:endParaRP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38100" cmpd="sng">
                      <a:noFill/>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200" b="1" i="1" strike="sngStrike" kern="1200" spc="-25" dirty="0" err="1">
                          <a:solidFill>
                            <a:srgbClr val="002060"/>
                          </a:solidFill>
                          <a:latin typeface="+mn-lt"/>
                          <a:ea typeface="+mn-ea"/>
                          <a:cs typeface="Arial"/>
                        </a:rPr>
                        <a:t>Keteram</a:t>
                      </a:r>
                      <a:endParaRPr lang="en-US" sz="3200" b="1" i="1" strike="sngStrike" kern="1200" spc="-25" dirty="0">
                        <a:solidFill>
                          <a:srgbClr val="002060"/>
                        </a:solidFill>
                        <a:latin typeface="+mn-lt"/>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3200" b="1" i="1" strike="sngStrike" kern="1200" spc="-25" dirty="0" err="1">
                          <a:solidFill>
                            <a:srgbClr val="002060"/>
                          </a:solidFill>
                          <a:latin typeface="+mn-lt"/>
                          <a:ea typeface="+mn-ea"/>
                          <a:cs typeface="Arial"/>
                        </a:rPr>
                        <a:t>pilan</a:t>
                      </a:r>
                      <a:r>
                        <a:rPr lang="en-US" sz="3200" b="1" i="1" strike="sngStrike" kern="1200" spc="-25" baseline="0" dirty="0">
                          <a:solidFill>
                            <a:srgbClr val="002060"/>
                          </a:solidFill>
                          <a:latin typeface="+mn-lt"/>
                          <a:ea typeface="+mn-ea"/>
                          <a:cs typeface="Arial"/>
                        </a:rPr>
                        <a:t> </a:t>
                      </a:r>
                      <a:r>
                        <a:rPr lang="en-US" sz="3200" b="1" i="1" strike="sngStrike" kern="1200" spc="-25" baseline="0" dirty="0" err="1">
                          <a:solidFill>
                            <a:srgbClr val="002060"/>
                          </a:solidFill>
                          <a:latin typeface="+mn-lt"/>
                          <a:ea typeface="+mn-ea"/>
                          <a:cs typeface="Arial"/>
                        </a:rPr>
                        <a:t>dalam</a:t>
                      </a:r>
                      <a:r>
                        <a:rPr lang="en-US" sz="3200" b="1" i="1" strike="sngStrike" kern="1200" spc="-25" baseline="0" dirty="0">
                          <a:solidFill>
                            <a:srgbClr val="002060"/>
                          </a:solidFill>
                          <a:latin typeface="+mn-lt"/>
                          <a:ea typeface="+mn-ea"/>
                          <a:cs typeface="Arial"/>
                        </a:rPr>
                        <a:t> proses </a:t>
                      </a:r>
                      <a:r>
                        <a:rPr lang="en-US" sz="3200" b="1" i="1" strike="sngStrike" kern="1200" spc="-25" baseline="0" dirty="0" err="1">
                          <a:solidFill>
                            <a:srgbClr val="002060"/>
                          </a:solidFill>
                          <a:latin typeface="+mn-lt"/>
                          <a:ea typeface="+mn-ea"/>
                          <a:cs typeface="Arial"/>
                        </a:rPr>
                        <a:t>kelompok</a:t>
                      </a:r>
                      <a:r>
                        <a:rPr lang="en-US" sz="3200" b="1" i="1" strike="sngStrike" kern="1200" spc="-25" baseline="0" dirty="0">
                          <a:solidFill>
                            <a:srgbClr val="002060"/>
                          </a:solidFill>
                          <a:latin typeface="+mn-lt"/>
                          <a:ea typeface="+mn-ea"/>
                          <a:cs typeface="Arial"/>
                        </a:rPr>
                        <a:t>.</a:t>
                      </a:r>
                      <a:endParaRPr lang="en-US" sz="3200" b="1" i="1" strike="sngStrike" kern="1200" spc="-25" dirty="0">
                        <a:solidFill>
                          <a:srgbClr val="002060"/>
                        </a:solidFill>
                        <a:latin typeface="+mn-lt"/>
                        <a:ea typeface="+mn-ea"/>
                        <a:cs typeface="Arial"/>
                      </a:endParaRP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38100" cmpd="sng">
                      <a:noFill/>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200" b="1" i="1" strike="sngStrike" kern="1200" spc="-25">
                          <a:solidFill>
                            <a:srgbClr val="002060"/>
                          </a:solidFill>
                          <a:latin typeface="+mn-lt"/>
                          <a:ea typeface="+mn-ea"/>
                          <a:cs typeface="Arial"/>
                        </a:rPr>
                        <a:t>Keteram</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3200" b="1" i="1" strike="sngStrike" kern="1200" spc="-25">
                          <a:solidFill>
                            <a:srgbClr val="002060"/>
                          </a:solidFill>
                          <a:latin typeface="+mn-lt"/>
                          <a:ea typeface="+mn-ea"/>
                          <a:cs typeface="Arial"/>
                        </a:rPr>
                        <a:t>pilan</a:t>
                      </a:r>
                      <a:r>
                        <a:rPr lang="en-US" sz="3200" b="1" i="1" strike="sngStrike" kern="1200" spc="-25" baseline="0">
                          <a:solidFill>
                            <a:srgbClr val="002060"/>
                          </a:solidFill>
                          <a:latin typeface="+mn-lt"/>
                          <a:ea typeface="+mn-ea"/>
                          <a:cs typeface="Arial"/>
                        </a:rPr>
                        <a:t> </a:t>
                      </a:r>
                      <a:r>
                        <a:rPr lang="en-US" sz="3200" b="1" i="1" strike="sngStrike" kern="1200" spc="-25" baseline="0" err="1">
                          <a:solidFill>
                            <a:srgbClr val="002060"/>
                          </a:solidFill>
                          <a:latin typeface="+mn-lt"/>
                          <a:ea typeface="+mn-ea"/>
                          <a:cs typeface="Arial"/>
                        </a:rPr>
                        <a:t>dalam</a:t>
                      </a:r>
                      <a:r>
                        <a:rPr lang="en-US" sz="3200" b="1" i="1" strike="sngStrike" kern="1200" spc="-25" baseline="0">
                          <a:solidFill>
                            <a:srgbClr val="002060"/>
                          </a:solidFill>
                          <a:latin typeface="+mn-lt"/>
                          <a:ea typeface="+mn-ea"/>
                          <a:cs typeface="Arial"/>
                        </a:rPr>
                        <a:t> adminis</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3200" b="1" i="1" strike="sngStrike" kern="1200" spc="-25" baseline="0">
                          <a:solidFill>
                            <a:srgbClr val="002060"/>
                          </a:solidFill>
                          <a:latin typeface="+mn-lt"/>
                          <a:ea typeface="+mn-ea"/>
                          <a:cs typeface="Arial"/>
                        </a:rPr>
                        <a:t>trasi </a:t>
                      </a:r>
                      <a:r>
                        <a:rPr lang="en-US" sz="3200" b="1" i="1" strike="sngStrike" kern="1200" spc="-25" baseline="0" dirty="0" err="1">
                          <a:solidFill>
                            <a:srgbClr val="002060"/>
                          </a:solidFill>
                          <a:latin typeface="+mn-lt"/>
                          <a:ea typeface="+mn-ea"/>
                          <a:cs typeface="Arial"/>
                        </a:rPr>
                        <a:t>personil</a:t>
                      </a:r>
                      <a:r>
                        <a:rPr lang="en-US" sz="3200" b="1" i="1" strike="sngStrike" kern="1200" spc="-25" baseline="0" dirty="0">
                          <a:solidFill>
                            <a:srgbClr val="002060"/>
                          </a:solidFill>
                          <a:latin typeface="+mn-lt"/>
                          <a:ea typeface="+mn-ea"/>
                          <a:cs typeface="Arial"/>
                        </a:rPr>
                        <a:t>.</a:t>
                      </a:r>
                      <a:endParaRPr lang="en-US" sz="3200" b="1" i="1" strike="sngStrike" kern="1200" spc="-25" dirty="0">
                        <a:solidFill>
                          <a:srgbClr val="002060"/>
                        </a:solidFill>
                        <a:latin typeface="+mn-lt"/>
                        <a:ea typeface="+mn-ea"/>
                        <a:cs typeface="Arial"/>
                      </a:endParaRP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38100" cmpd="sng">
                      <a:noFill/>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200" b="1" i="1" strike="sngStrike" kern="1200" spc="-25" dirty="0" err="1">
                          <a:solidFill>
                            <a:srgbClr val="002060"/>
                          </a:solidFill>
                          <a:latin typeface="+mn-lt"/>
                          <a:ea typeface="+mn-ea"/>
                          <a:cs typeface="Arial"/>
                        </a:rPr>
                        <a:t>Keteram</a:t>
                      </a:r>
                      <a:endParaRPr lang="en-US" sz="3200" b="1" i="1" strike="sngStrike" kern="1200" spc="-25" dirty="0">
                        <a:solidFill>
                          <a:srgbClr val="002060"/>
                        </a:solidFill>
                        <a:latin typeface="+mn-lt"/>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3200" b="1" i="1" strike="sngStrike" kern="1200" spc="-25" dirty="0" err="1">
                          <a:solidFill>
                            <a:srgbClr val="002060"/>
                          </a:solidFill>
                          <a:latin typeface="+mn-lt"/>
                          <a:ea typeface="+mn-ea"/>
                          <a:cs typeface="Arial"/>
                        </a:rPr>
                        <a:t>pilan</a:t>
                      </a:r>
                      <a:r>
                        <a:rPr lang="en-US" sz="3200" b="1" i="1" strike="sngStrike" kern="1200" spc="-25" baseline="0" dirty="0">
                          <a:solidFill>
                            <a:srgbClr val="002060"/>
                          </a:solidFill>
                          <a:latin typeface="+mn-lt"/>
                          <a:ea typeface="+mn-ea"/>
                          <a:cs typeface="Arial"/>
                        </a:rPr>
                        <a:t> </a:t>
                      </a:r>
                      <a:r>
                        <a:rPr lang="en-US" sz="3200" b="1" i="1" strike="sngStrike" kern="1200" spc="-25" baseline="0" dirty="0" err="1">
                          <a:solidFill>
                            <a:srgbClr val="002060"/>
                          </a:solidFill>
                          <a:latin typeface="+mn-lt"/>
                          <a:ea typeface="+mn-ea"/>
                          <a:cs typeface="Arial"/>
                        </a:rPr>
                        <a:t>dalam</a:t>
                      </a:r>
                      <a:r>
                        <a:rPr lang="en-US" sz="3200" b="1" i="1" strike="sngStrike" kern="1200" spc="-25" baseline="0" dirty="0">
                          <a:solidFill>
                            <a:srgbClr val="002060"/>
                          </a:solidFill>
                          <a:latin typeface="+mn-lt"/>
                          <a:ea typeface="+mn-ea"/>
                          <a:cs typeface="Arial"/>
                        </a:rPr>
                        <a:t> </a:t>
                      </a:r>
                      <a:r>
                        <a:rPr lang="en-US" sz="3200" b="1" i="1" strike="sngStrike" kern="1200" spc="-25" baseline="0" dirty="0" err="1">
                          <a:solidFill>
                            <a:srgbClr val="002060"/>
                          </a:solidFill>
                          <a:latin typeface="+mn-lt"/>
                          <a:ea typeface="+mn-ea"/>
                          <a:cs typeface="Arial"/>
                        </a:rPr>
                        <a:t>menilai</a:t>
                      </a:r>
                      <a:r>
                        <a:rPr lang="en-US" sz="3200" b="1" i="1" strike="sngStrike" kern="1200" spc="-25" baseline="0" dirty="0">
                          <a:solidFill>
                            <a:srgbClr val="002060"/>
                          </a:solidFill>
                          <a:latin typeface="+mn-lt"/>
                          <a:ea typeface="+mn-ea"/>
                          <a:cs typeface="Arial"/>
                        </a:rPr>
                        <a:t>.</a:t>
                      </a:r>
                      <a:endParaRPr lang="en-US" sz="3200" b="1" i="1" strike="sngStrike" kern="1200" spc="-25" dirty="0">
                        <a:solidFill>
                          <a:srgbClr val="002060"/>
                        </a:solidFill>
                        <a:latin typeface="+mn-lt"/>
                        <a:ea typeface="+mn-ea"/>
                        <a:cs typeface="Arial"/>
                      </a:endParaRP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38100" cmpd="sng">
                      <a:noFill/>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2695001753"/>
                  </a:ext>
                </a:extLst>
              </a:tr>
            </a:tbl>
          </a:graphicData>
        </a:graphic>
      </p:graphicFrame>
    </p:spTree>
    <p:extLst>
      <p:ext uri="{BB962C8B-B14F-4D97-AF65-F5344CB8AC3E}">
        <p14:creationId xmlns:p14="http://schemas.microsoft.com/office/powerpoint/2010/main" val="417959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1" descr="A close up of a sign&#10;&#10;Description automatically generated"/>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23825" y="120650"/>
            <a:ext cx="1260475" cy="1258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descr="C:\Users\Iswahyuni\Pictures\Picture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66112" y="-30385"/>
            <a:ext cx="7714400" cy="6858000"/>
          </a:xfrm>
          <a:prstGeom prst="rect">
            <a:avLst/>
          </a:prstGeom>
          <a:noFill/>
          <a:extLst>
            <a:ext uri="{909E8E84-426E-40DD-AFC4-6F175D3DCCD1}">
              <a14:hiddenFill xmlns:a14="http://schemas.microsoft.com/office/drawing/2010/main">
                <a:solidFill>
                  <a:srgbClr val="FFFFFF"/>
                </a:solidFill>
              </a14:hiddenFill>
            </a:ext>
          </a:extLst>
        </p:spPr>
      </p:pic>
      <p:cxnSp>
        <p:nvCxnSpPr>
          <p:cNvPr id="10" name="Straight Connector 9"/>
          <p:cNvCxnSpPr>
            <a:cxnSpLocks/>
          </p:cNvCxnSpPr>
          <p:nvPr/>
        </p:nvCxnSpPr>
        <p:spPr>
          <a:xfrm>
            <a:off x="1436688" y="989013"/>
            <a:ext cx="7707312" cy="0"/>
          </a:xfrm>
          <a:prstGeom prst="line">
            <a:avLst/>
          </a:prstGeom>
          <a:ln w="196850">
            <a:solidFill>
              <a:srgbClr val="C4DF9C"/>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466112" y="274638"/>
            <a:ext cx="7220688" cy="714375"/>
          </a:xfrm>
        </p:spPr>
        <p:txBody>
          <a:bodyPr>
            <a:noAutofit/>
          </a:bodyPr>
          <a:lstStyle/>
          <a:p>
            <a:pPr>
              <a:lnSpc>
                <a:spcPct val="100000"/>
              </a:lnSpc>
              <a:spcBef>
                <a:spcPts val="1055"/>
              </a:spcBef>
            </a:pPr>
            <a:r>
              <a:rPr lang="en-US" sz="3200" dirty="0">
                <a:effectLst>
                  <a:outerShdw blurRad="38100" dist="38100" dir="2700000" algn="tl">
                    <a:srgbClr val="000000">
                      <a:alpha val="43137"/>
                    </a:srgbClr>
                  </a:outerShdw>
                </a:effectLst>
              </a:rPr>
              <a:t>PERAN TIM  </a:t>
            </a:r>
            <a:r>
              <a:rPr lang="en-US" sz="3200" dirty="0" smtClean="0">
                <a:effectLst>
                  <a:outerShdw blurRad="38100" dist="38100" dir="2700000" algn="tl">
                    <a:srgbClr val="000000">
                      <a:alpha val="43137"/>
                    </a:srgbClr>
                  </a:outerShdw>
                </a:effectLst>
              </a:rPr>
              <a:t>Yang </a:t>
            </a:r>
            <a:r>
              <a:rPr lang="en-US" sz="3200" dirty="0" err="1">
                <a:effectLst>
                  <a:outerShdw blurRad="38100" dist="38100" dir="2700000" algn="tl">
                    <a:srgbClr val="000000">
                      <a:alpha val="43137"/>
                    </a:srgbClr>
                  </a:outerShdw>
                </a:effectLst>
              </a:rPr>
              <a:t>harus</a:t>
            </a:r>
            <a:r>
              <a:rPr lang="en-US" sz="3200" dirty="0">
                <a:effectLst>
                  <a:outerShdw blurRad="38100" dist="38100" dir="2700000" algn="tl">
                    <a:srgbClr val="000000">
                      <a:alpha val="43137"/>
                    </a:srgbClr>
                  </a:outerShdw>
                </a:effectLst>
              </a:rPr>
              <a:t> </a:t>
            </a:r>
            <a:r>
              <a:rPr lang="en-US" sz="3200" dirty="0" err="1">
                <a:effectLst>
                  <a:outerShdw blurRad="38100" dist="38100" dir="2700000" algn="tl">
                    <a:srgbClr val="000000">
                      <a:alpha val="43137"/>
                    </a:srgbClr>
                  </a:outerShdw>
                </a:effectLst>
              </a:rPr>
              <a:t>dipenuhi</a:t>
            </a:r>
            <a:endParaRPr lang="en-US" sz="3200" dirty="0">
              <a:effectLst>
                <a:outerShdw blurRad="38100" dist="38100" dir="2700000" algn="tl">
                  <a:srgbClr val="000000">
                    <a:alpha val="43137"/>
                  </a:srgbClr>
                </a:outerShdw>
              </a:effectLst>
            </a:endParaRPr>
          </a:p>
        </p:txBody>
      </p:sp>
      <p:sp>
        <p:nvSpPr>
          <p:cNvPr id="8" name="Content Placeholder 2"/>
          <p:cNvSpPr txBox="1">
            <a:spLocks/>
          </p:cNvSpPr>
          <p:nvPr/>
        </p:nvSpPr>
        <p:spPr>
          <a:xfrm>
            <a:off x="1466112" y="1124743"/>
            <a:ext cx="7677888" cy="5702871"/>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spcAft>
                <a:spcPts val="0"/>
              </a:spcAft>
            </a:pPr>
            <a:endParaRPr lang="en-GB" sz="800" dirty="0">
              <a:latin typeface="Calibri" panose="020F0502020204030204" pitchFamily="34" charset="0"/>
              <a:ea typeface="Calibri" panose="020F0502020204030204" pitchFamily="34" charset="0"/>
              <a:cs typeface="Times New Roman" panose="02020603050405020304" pitchFamily="18" charset="0"/>
            </a:endParaRPr>
          </a:p>
          <a:p>
            <a:pPr algn="ctr">
              <a:spcAft>
                <a:spcPts val="0"/>
              </a:spcAft>
            </a:pPr>
            <a:r>
              <a:rPr lang="en-GB" sz="36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en-GB" sz="3600"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PENCIPTA-PEMBAHARU</a:t>
            </a:r>
          </a:p>
          <a:p>
            <a:pPr algn="ctr">
              <a:spcAft>
                <a:spcPts val="0"/>
              </a:spcAft>
            </a:pPr>
            <a:r>
              <a:rPr lang="en-GB" sz="3600"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@PENJELAJAH </a:t>
            </a:r>
            <a:r>
              <a:rPr lang="en-GB" sz="36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PROMOTOR</a:t>
            </a:r>
          </a:p>
          <a:p>
            <a:pPr algn="ctr">
              <a:spcAft>
                <a:spcPts val="0"/>
              </a:spcAft>
            </a:pPr>
            <a:r>
              <a:rPr lang="en-GB" sz="36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@PENILAI </a:t>
            </a:r>
            <a:r>
              <a:rPr lang="en-GB" sz="3600"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PENGEMBANG</a:t>
            </a:r>
          </a:p>
          <a:p>
            <a:pPr algn="ctr">
              <a:spcAft>
                <a:spcPts val="0"/>
              </a:spcAft>
            </a:pPr>
            <a:r>
              <a:rPr lang="en-GB" sz="3600"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@PENDORONG </a:t>
            </a:r>
            <a:r>
              <a:rPr lang="en-GB" sz="36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PENGORGANISASI</a:t>
            </a:r>
          </a:p>
          <a:p>
            <a:pPr algn="ctr">
              <a:spcAft>
                <a:spcPts val="0"/>
              </a:spcAft>
            </a:pPr>
            <a:r>
              <a:rPr lang="en-GB" sz="36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@PENYIMPUL PENGHASIL    </a:t>
            </a:r>
          </a:p>
          <a:p>
            <a:pPr algn="ctr">
              <a:spcAft>
                <a:spcPts val="0"/>
              </a:spcAft>
            </a:pPr>
            <a:r>
              <a:rPr lang="en-GB" sz="36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  @PENGAWAS PEMERIKSA</a:t>
            </a:r>
          </a:p>
          <a:p>
            <a:pPr algn="ctr">
              <a:spcAft>
                <a:spcPts val="0"/>
              </a:spcAft>
            </a:pPr>
            <a:r>
              <a:rPr lang="en-GB" sz="36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@PEMERKUAT PEMANTAP</a:t>
            </a:r>
          </a:p>
          <a:p>
            <a:pPr algn="ctr">
              <a:spcAft>
                <a:spcPts val="0"/>
              </a:spcAft>
            </a:pPr>
            <a:r>
              <a:rPr lang="en-GB" sz="36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@PELAPOR PENASEHAT</a:t>
            </a:r>
          </a:p>
          <a:p>
            <a:pPr algn="ctr">
              <a:spcAft>
                <a:spcPts val="0"/>
              </a:spcAft>
            </a:pPr>
            <a:r>
              <a:rPr lang="en-GB" sz="36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@PENAUT</a:t>
            </a:r>
          </a:p>
          <a:p>
            <a:pPr algn="ctr">
              <a:spcAft>
                <a:spcPts val="0"/>
              </a:spcAft>
            </a:pPr>
            <a:r>
              <a:rPr lang="en-GB" sz="3600" dirty="0">
                <a:latin typeface="Calibri" panose="020F0502020204030204" pitchFamily="34" charset="0"/>
                <a:ea typeface="Calibri" panose="020F0502020204030204" pitchFamily="34" charset="0"/>
                <a:cs typeface="Times New Roman" panose="02020603050405020304" pitchFamily="18" charset="0"/>
              </a:rPr>
              <a:t> </a:t>
            </a:r>
          </a:p>
          <a:p>
            <a:pPr marL="0" indent="0">
              <a:buNone/>
              <a:defRPr/>
            </a:pPr>
            <a:endParaRPr lang="en-US" sz="3600" dirty="0">
              <a:solidFill>
                <a:schemeClr val="accent4">
                  <a:lumMod val="10000"/>
                </a:schemeClr>
              </a:solidFill>
            </a:endParaRPr>
          </a:p>
        </p:txBody>
      </p:sp>
    </p:spTree>
    <p:extLst>
      <p:ext uri="{BB962C8B-B14F-4D97-AF65-F5344CB8AC3E}">
        <p14:creationId xmlns:p14="http://schemas.microsoft.com/office/powerpoint/2010/main" val="34674620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flip="none" rotWithShape="1">
          <a:gsLst>
            <a:gs pos="18000">
              <a:srgbClr val="92D050"/>
            </a:gs>
            <a:gs pos="0">
              <a:srgbClr val="92D050"/>
            </a:gs>
            <a:gs pos="100000">
              <a:srgbClr val="99B878"/>
            </a:gs>
            <a:gs pos="100000">
              <a:schemeClr val="bg1">
                <a:shade val="35000"/>
                <a:satMod val="155000"/>
              </a:schemeClr>
            </a:gs>
          </a:gsLst>
          <a:lin ang="6000000" scaled="0"/>
          <a:tileRect/>
        </a:gradFill>
        <a:effectLst/>
      </p:bgPr>
    </p:bg>
    <p:spTree>
      <p:nvGrpSpPr>
        <p:cNvPr id="1" name=""/>
        <p:cNvGrpSpPr/>
        <p:nvPr/>
      </p:nvGrpSpPr>
      <p:grpSpPr>
        <a:xfrm>
          <a:off x="0" y="0"/>
          <a:ext cx="0" cy="0"/>
          <a:chOff x="0" y="0"/>
          <a:chExt cx="0" cy="0"/>
        </a:xfrm>
      </p:grpSpPr>
      <p:pic>
        <p:nvPicPr>
          <p:cNvPr id="6" name="Picture 11" descr="A close up of a sign&#10;&#10;Description automatically generated"/>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23825" y="120650"/>
            <a:ext cx="1260475" cy="1258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descr="C:\Users\Iswahyuni\Pictures\Picture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66112" y="-30385"/>
            <a:ext cx="7714400" cy="6858000"/>
          </a:xfrm>
          <a:prstGeom prst="rect">
            <a:avLst/>
          </a:prstGeom>
          <a:noFill/>
          <a:extLst>
            <a:ext uri="{909E8E84-426E-40DD-AFC4-6F175D3DCCD1}">
              <a14:hiddenFill xmlns:a14="http://schemas.microsoft.com/office/drawing/2010/main">
                <a:solidFill>
                  <a:srgbClr val="FFFFFF"/>
                </a:solidFill>
              </a14:hiddenFill>
            </a:ext>
          </a:extLst>
        </p:spPr>
      </p:pic>
      <p:cxnSp>
        <p:nvCxnSpPr>
          <p:cNvPr id="10" name="Straight Connector 9"/>
          <p:cNvCxnSpPr>
            <a:cxnSpLocks/>
          </p:cNvCxnSpPr>
          <p:nvPr/>
        </p:nvCxnSpPr>
        <p:spPr>
          <a:xfrm>
            <a:off x="1436688" y="989013"/>
            <a:ext cx="7707312" cy="0"/>
          </a:xfrm>
          <a:prstGeom prst="line">
            <a:avLst/>
          </a:prstGeom>
          <a:ln w="196850">
            <a:solidFill>
              <a:srgbClr val="C4DF9C"/>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384300" y="274638"/>
            <a:ext cx="7302500" cy="715962"/>
          </a:xfrm>
        </p:spPr>
        <p:txBody>
          <a:bodyPr>
            <a:noAutofit/>
          </a:bodyPr>
          <a:lstStyle/>
          <a:p>
            <a:r>
              <a:rPr lang="en-GB" sz="2800" dirty="0">
                <a:effectLst>
                  <a:outerShdw blurRad="38100" dist="38100" dir="2700000" algn="tl">
                    <a:srgbClr val="000000">
                      <a:alpha val="43137"/>
                    </a:srgbClr>
                  </a:outerShdw>
                </a:effectLst>
              </a:rPr>
              <a:t>REFLEKSI INDIVIDU; ANALISIS EFEKTIVITAS TIM</a:t>
            </a:r>
            <a:endParaRPr lang="en-US" sz="2800" dirty="0"/>
          </a:p>
        </p:txBody>
      </p:sp>
      <p:pic>
        <p:nvPicPr>
          <p:cNvPr id="7" name="Picture 2" descr="http://3.bp.blogspot.com/-XIKzlMajFLQ/T362hKBAkPI/AAAAAAAAA0w/udHYOWR-Lh8/s1600/9.jpg">
            <a:extLst>
              <a:ext uri="{FF2B5EF4-FFF2-40B4-BE49-F238E27FC236}">
                <a16:creationId xmlns="" xmlns:a16="http://schemas.microsoft.com/office/drawing/2014/main" id="{196AC2FE-2DF8-4F87-9DB9-D5B24908B903}"/>
              </a:ext>
            </a:extLst>
          </p:cNvPr>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bwMode="auto">
          <a:xfrm>
            <a:off x="1457576" y="1379538"/>
            <a:ext cx="7731472" cy="44158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08465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1" descr="A close up of a sign&#10;&#10;Description automatically generated"/>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23825" y="120650"/>
            <a:ext cx="1260475" cy="1258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descr="C:\Users\Iswahyuni\Pictures\Picture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66112" y="-30385"/>
            <a:ext cx="7714400" cy="6858000"/>
          </a:xfrm>
          <a:prstGeom prst="rect">
            <a:avLst/>
          </a:prstGeom>
          <a:noFill/>
          <a:extLst>
            <a:ext uri="{909E8E84-426E-40DD-AFC4-6F175D3DCCD1}">
              <a14:hiddenFill xmlns:a14="http://schemas.microsoft.com/office/drawing/2010/main">
                <a:solidFill>
                  <a:srgbClr val="FFFFFF"/>
                </a:solidFill>
              </a14:hiddenFill>
            </a:ext>
          </a:extLst>
        </p:spPr>
      </p:pic>
      <p:cxnSp>
        <p:nvCxnSpPr>
          <p:cNvPr id="10" name="Straight Connector 9"/>
          <p:cNvCxnSpPr>
            <a:cxnSpLocks/>
          </p:cNvCxnSpPr>
          <p:nvPr/>
        </p:nvCxnSpPr>
        <p:spPr>
          <a:xfrm>
            <a:off x="1436688" y="989013"/>
            <a:ext cx="7707312" cy="0"/>
          </a:xfrm>
          <a:prstGeom prst="line">
            <a:avLst/>
          </a:prstGeom>
          <a:ln w="196850">
            <a:solidFill>
              <a:srgbClr val="C4DF9C"/>
            </a:solidFill>
          </a:ln>
        </p:spPr>
        <p:style>
          <a:lnRef idx="1">
            <a:schemeClr val="accent1"/>
          </a:lnRef>
          <a:fillRef idx="0">
            <a:schemeClr val="accent1"/>
          </a:fillRef>
          <a:effectRef idx="0">
            <a:schemeClr val="accent1"/>
          </a:effectRef>
          <a:fontRef idx="minor">
            <a:schemeClr val="tx1"/>
          </a:fontRef>
        </p:style>
      </p:cxnSp>
      <p:sp>
        <p:nvSpPr>
          <p:cNvPr id="3" name="Title 2"/>
          <p:cNvSpPr>
            <a:spLocks noGrp="1"/>
          </p:cNvSpPr>
          <p:nvPr>
            <p:ph type="title"/>
          </p:nvPr>
        </p:nvSpPr>
        <p:spPr>
          <a:xfrm>
            <a:off x="1466112" y="1124743"/>
            <a:ext cx="7570384" cy="5702871"/>
          </a:xfrm>
        </p:spPr>
        <p:txBody>
          <a:bodyPr>
            <a:noAutofit/>
          </a:bodyPr>
          <a:lstStyle/>
          <a:p>
            <a:pPr algn="l"/>
            <a:r>
              <a:rPr lang="en-GB" sz="2000" b="1" dirty="0" err="1">
                <a:solidFill>
                  <a:srgbClr val="404040"/>
                </a:solidFill>
              </a:rPr>
              <a:t>Tujuan</a:t>
            </a:r>
            <a:r>
              <a:rPr lang="en-GB" sz="2000" b="1" dirty="0">
                <a:solidFill>
                  <a:srgbClr val="404040"/>
                </a:solidFill>
              </a:rPr>
              <a:t> yang </a:t>
            </a:r>
            <a:r>
              <a:rPr lang="en-GB" sz="2000" b="1" dirty="0" err="1">
                <a:solidFill>
                  <a:srgbClr val="404040"/>
                </a:solidFill>
              </a:rPr>
              <a:t>jelas</a:t>
            </a:r>
            <a:r>
              <a:rPr lang="en-GB" sz="2000" b="1" dirty="0">
                <a:solidFill>
                  <a:srgbClr val="404040"/>
                </a:solidFill>
              </a:rPr>
              <a:t> : </a:t>
            </a:r>
            <a:r>
              <a:rPr lang="en-GB" sz="2000" b="1" dirty="0" err="1">
                <a:solidFill>
                  <a:srgbClr val="404040"/>
                </a:solidFill>
              </a:rPr>
              <a:t>visi</a:t>
            </a:r>
            <a:r>
              <a:rPr lang="en-GB" sz="2000" b="1" dirty="0">
                <a:solidFill>
                  <a:srgbClr val="404040"/>
                </a:solidFill>
              </a:rPr>
              <a:t>, </a:t>
            </a:r>
            <a:r>
              <a:rPr lang="en-GB" sz="2000" b="1" dirty="0" err="1">
                <a:solidFill>
                  <a:srgbClr val="404040"/>
                </a:solidFill>
              </a:rPr>
              <a:t>misi</a:t>
            </a:r>
            <a:r>
              <a:rPr lang="en-GB" sz="2000" b="1" dirty="0">
                <a:solidFill>
                  <a:srgbClr val="404040"/>
                </a:solidFill>
              </a:rPr>
              <a:t>, </a:t>
            </a:r>
            <a:r>
              <a:rPr lang="en-GB" sz="2000" b="1" dirty="0" err="1">
                <a:solidFill>
                  <a:srgbClr val="404040"/>
                </a:solidFill>
              </a:rPr>
              <a:t>tujuan</a:t>
            </a:r>
            <a:r>
              <a:rPr lang="en-GB" sz="2000" b="1" dirty="0">
                <a:solidFill>
                  <a:srgbClr val="404040"/>
                </a:solidFill>
              </a:rPr>
              <a:t>, </a:t>
            </a:r>
            <a:r>
              <a:rPr lang="en-GB" sz="2000" b="1" dirty="0" err="1">
                <a:solidFill>
                  <a:srgbClr val="404040"/>
                </a:solidFill>
              </a:rPr>
              <a:t>atau</a:t>
            </a:r>
            <a:r>
              <a:rPr lang="en-GB" sz="2000" b="1" dirty="0">
                <a:solidFill>
                  <a:srgbClr val="404040"/>
                </a:solidFill>
              </a:rPr>
              <a:t> </a:t>
            </a:r>
            <a:r>
              <a:rPr lang="en-GB" sz="2000" b="1" dirty="0" err="1">
                <a:solidFill>
                  <a:srgbClr val="404040"/>
                </a:solidFill>
              </a:rPr>
              <a:t>tugas</a:t>
            </a:r>
            <a:r>
              <a:rPr lang="en-GB" sz="2000" b="1" dirty="0">
                <a:solidFill>
                  <a:srgbClr val="404040"/>
                </a:solidFill>
              </a:rPr>
              <a:t> </a:t>
            </a:r>
            <a:r>
              <a:rPr lang="en-GB" sz="2000" b="1" dirty="0" err="1">
                <a:solidFill>
                  <a:srgbClr val="404040"/>
                </a:solidFill>
              </a:rPr>
              <a:t>tim</a:t>
            </a:r>
            <a:r>
              <a:rPr lang="en-GB" sz="2000" b="1" dirty="0">
                <a:solidFill>
                  <a:srgbClr val="404040"/>
                </a:solidFill>
              </a:rPr>
              <a:t> </a:t>
            </a:r>
            <a:br>
              <a:rPr lang="en-GB" sz="2000" b="1" dirty="0">
                <a:solidFill>
                  <a:srgbClr val="404040"/>
                </a:solidFill>
              </a:rPr>
            </a:br>
            <a:r>
              <a:rPr lang="en-GB" sz="2000" b="1" dirty="0" err="1">
                <a:solidFill>
                  <a:srgbClr val="404040"/>
                </a:solidFill>
              </a:rPr>
              <a:t>Informalitas</a:t>
            </a:r>
            <a:r>
              <a:rPr lang="en-GB" sz="2000" b="1" dirty="0">
                <a:solidFill>
                  <a:srgbClr val="404040"/>
                </a:solidFill>
              </a:rPr>
              <a:t> : </a:t>
            </a:r>
            <a:r>
              <a:rPr lang="en-GB" sz="2000" b="1" dirty="0" err="1">
                <a:solidFill>
                  <a:srgbClr val="404040"/>
                </a:solidFill>
              </a:rPr>
              <a:t>Iklim</a:t>
            </a:r>
            <a:r>
              <a:rPr lang="en-GB" sz="2000" b="1" dirty="0">
                <a:solidFill>
                  <a:srgbClr val="404040"/>
                </a:solidFill>
              </a:rPr>
              <a:t> </a:t>
            </a:r>
            <a:r>
              <a:rPr lang="en-GB" sz="2000" b="1" dirty="0" err="1">
                <a:solidFill>
                  <a:srgbClr val="404040"/>
                </a:solidFill>
              </a:rPr>
              <a:t>cenderung</a:t>
            </a:r>
            <a:r>
              <a:rPr lang="en-GB" sz="2000" b="1" dirty="0">
                <a:solidFill>
                  <a:srgbClr val="404040"/>
                </a:solidFill>
              </a:rPr>
              <a:t> informal, </a:t>
            </a:r>
            <a:r>
              <a:rPr lang="en-GB" sz="2000" b="1" dirty="0" err="1">
                <a:solidFill>
                  <a:srgbClr val="404040"/>
                </a:solidFill>
              </a:rPr>
              <a:t>nyaman</a:t>
            </a:r>
            <a:r>
              <a:rPr lang="en-GB" sz="2000" b="1" dirty="0">
                <a:solidFill>
                  <a:srgbClr val="404040"/>
                </a:solidFill>
              </a:rPr>
              <a:t>, </a:t>
            </a:r>
            <a:r>
              <a:rPr lang="en-GB" sz="2000" b="1" dirty="0" err="1">
                <a:solidFill>
                  <a:srgbClr val="404040"/>
                </a:solidFill>
              </a:rPr>
              <a:t>dan</a:t>
            </a:r>
            <a:r>
              <a:rPr lang="en-GB" sz="2000" b="1" dirty="0">
                <a:solidFill>
                  <a:srgbClr val="404040"/>
                </a:solidFill>
              </a:rPr>
              <a:t> </a:t>
            </a:r>
            <a:r>
              <a:rPr lang="en-GB" sz="2000" b="1" dirty="0" err="1">
                <a:solidFill>
                  <a:srgbClr val="404040"/>
                </a:solidFill>
              </a:rPr>
              <a:t>santai</a:t>
            </a:r>
            <a:r>
              <a:rPr lang="en-GB" sz="2000" b="1" dirty="0">
                <a:solidFill>
                  <a:srgbClr val="404040"/>
                </a:solidFill>
              </a:rPr>
              <a:t>. </a:t>
            </a:r>
            <a:r>
              <a:rPr lang="en-GB" sz="2000" b="1" dirty="0" err="1">
                <a:solidFill>
                  <a:srgbClr val="404040"/>
                </a:solidFill>
              </a:rPr>
              <a:t>tidakada</a:t>
            </a:r>
            <a:r>
              <a:rPr lang="en-GB" sz="2000" b="1" dirty="0">
                <a:solidFill>
                  <a:srgbClr val="404040"/>
                </a:solidFill>
              </a:rPr>
              <a:t> </a:t>
            </a:r>
            <a:r>
              <a:rPr lang="en-GB" sz="2000" b="1" dirty="0" err="1">
                <a:solidFill>
                  <a:srgbClr val="404040"/>
                </a:solidFill>
              </a:rPr>
              <a:t>tanda-tanda</a:t>
            </a:r>
            <a:r>
              <a:rPr lang="en-GB" sz="2000" b="1" dirty="0">
                <a:solidFill>
                  <a:srgbClr val="404040"/>
                </a:solidFill>
              </a:rPr>
              <a:t> </a:t>
            </a:r>
            <a:r>
              <a:rPr lang="en-GB" sz="2000" b="1" dirty="0" err="1">
                <a:solidFill>
                  <a:srgbClr val="404040"/>
                </a:solidFill>
              </a:rPr>
              <a:t>ketegangan</a:t>
            </a:r>
            <a:r>
              <a:rPr lang="en-GB" sz="2000" b="1" dirty="0">
                <a:solidFill>
                  <a:srgbClr val="404040"/>
                </a:solidFill>
              </a:rPr>
              <a:t> </a:t>
            </a:r>
            <a:r>
              <a:rPr lang="en-GB" sz="2000" b="1" dirty="0" err="1">
                <a:solidFill>
                  <a:srgbClr val="404040"/>
                </a:solidFill>
              </a:rPr>
              <a:t>atau</a:t>
            </a:r>
            <a:r>
              <a:rPr lang="en-GB" sz="2000" b="1" dirty="0">
                <a:solidFill>
                  <a:srgbClr val="404040"/>
                </a:solidFill>
              </a:rPr>
              <a:t> </a:t>
            </a:r>
            <a:r>
              <a:rPr lang="en-GB" sz="2000" b="1" dirty="0" err="1">
                <a:solidFill>
                  <a:srgbClr val="404040"/>
                </a:solidFill>
              </a:rPr>
              <a:t>tanda-tandan</a:t>
            </a:r>
            <a:r>
              <a:rPr lang="en-GB" sz="2000" b="1" dirty="0">
                <a:solidFill>
                  <a:srgbClr val="404040"/>
                </a:solidFill>
              </a:rPr>
              <a:t> </a:t>
            </a:r>
            <a:r>
              <a:rPr lang="en-GB" sz="2000" b="1" dirty="0" err="1">
                <a:solidFill>
                  <a:srgbClr val="404040"/>
                </a:solidFill>
              </a:rPr>
              <a:t>kebosanan</a:t>
            </a:r>
            <a:r>
              <a:rPr lang="en-GB" sz="2000" b="1" dirty="0">
                <a:solidFill>
                  <a:srgbClr val="404040"/>
                </a:solidFill>
              </a:rPr>
              <a:t>.</a:t>
            </a:r>
            <a:br>
              <a:rPr lang="en-GB" sz="2000" b="1" dirty="0">
                <a:solidFill>
                  <a:srgbClr val="404040"/>
                </a:solidFill>
              </a:rPr>
            </a:br>
            <a:r>
              <a:rPr lang="en-GB" sz="2000" b="1" dirty="0" err="1">
                <a:solidFill>
                  <a:srgbClr val="404040"/>
                </a:solidFill>
              </a:rPr>
              <a:t>Partisipasi</a:t>
            </a:r>
            <a:r>
              <a:rPr lang="en-GB" sz="2000" b="1" dirty="0">
                <a:solidFill>
                  <a:srgbClr val="404040"/>
                </a:solidFill>
              </a:rPr>
              <a:t> : Ada </a:t>
            </a:r>
            <a:r>
              <a:rPr lang="en-GB" sz="2000" b="1" dirty="0" err="1">
                <a:solidFill>
                  <a:srgbClr val="404040"/>
                </a:solidFill>
              </a:rPr>
              <a:t>banyak</a:t>
            </a:r>
            <a:r>
              <a:rPr lang="en-GB" sz="2000" b="1" dirty="0">
                <a:solidFill>
                  <a:srgbClr val="404040"/>
                </a:solidFill>
              </a:rPr>
              <a:t> </a:t>
            </a:r>
            <a:r>
              <a:rPr lang="en-GB" sz="2000" b="1" dirty="0" err="1">
                <a:solidFill>
                  <a:srgbClr val="404040"/>
                </a:solidFill>
              </a:rPr>
              <a:t>diskusi</a:t>
            </a:r>
            <a:r>
              <a:rPr lang="en-GB" sz="2000" b="1" dirty="0">
                <a:solidFill>
                  <a:srgbClr val="404040"/>
                </a:solidFill>
              </a:rPr>
              <a:t>, </a:t>
            </a:r>
            <a:r>
              <a:rPr lang="en-GB" sz="2000" b="1" dirty="0" err="1">
                <a:solidFill>
                  <a:srgbClr val="404040"/>
                </a:solidFill>
              </a:rPr>
              <a:t>dan</a:t>
            </a:r>
            <a:r>
              <a:rPr lang="en-GB" sz="2000" b="1" dirty="0">
                <a:solidFill>
                  <a:srgbClr val="404040"/>
                </a:solidFill>
              </a:rPr>
              <a:t> </a:t>
            </a:r>
            <a:r>
              <a:rPr lang="en-GB" sz="2000" b="1" dirty="0" err="1">
                <a:solidFill>
                  <a:srgbClr val="404040"/>
                </a:solidFill>
              </a:rPr>
              <a:t>semua</a:t>
            </a:r>
            <a:r>
              <a:rPr lang="en-GB" sz="2000" b="1" dirty="0">
                <a:solidFill>
                  <a:srgbClr val="404040"/>
                </a:solidFill>
              </a:rPr>
              <a:t> orang </a:t>
            </a:r>
            <a:r>
              <a:rPr lang="en-GB" sz="2000" b="1" dirty="0" err="1">
                <a:solidFill>
                  <a:srgbClr val="404040"/>
                </a:solidFill>
              </a:rPr>
              <a:t>didorong</a:t>
            </a:r>
            <a:r>
              <a:rPr lang="en-GB" sz="2000" b="1" dirty="0">
                <a:solidFill>
                  <a:srgbClr val="404040"/>
                </a:solidFill>
              </a:rPr>
              <a:t> </a:t>
            </a:r>
            <a:r>
              <a:rPr lang="en-GB" sz="2000" b="1" dirty="0" err="1">
                <a:solidFill>
                  <a:srgbClr val="404040"/>
                </a:solidFill>
              </a:rPr>
              <a:t>berpartisipasi</a:t>
            </a:r>
            <a:r>
              <a:rPr lang="en-GB" sz="2000" b="1" dirty="0">
                <a:solidFill>
                  <a:srgbClr val="404040"/>
                </a:solidFill>
              </a:rPr>
              <a:t> </a:t>
            </a:r>
            <a:r>
              <a:rPr lang="en-GB" sz="2000" b="1" dirty="0" smtClean="0">
                <a:solidFill>
                  <a:srgbClr val="404040"/>
                </a:solidFill>
              </a:rPr>
              <a:t/>
            </a:r>
            <a:br>
              <a:rPr lang="en-GB" sz="2000" b="1" dirty="0" smtClean="0">
                <a:solidFill>
                  <a:srgbClr val="404040"/>
                </a:solidFill>
              </a:rPr>
            </a:br>
            <a:r>
              <a:rPr lang="en-GB" sz="2000" b="1" dirty="0" err="1" smtClean="0">
                <a:solidFill>
                  <a:srgbClr val="404040"/>
                </a:solidFill>
              </a:rPr>
              <a:t>Mendengarkan</a:t>
            </a:r>
            <a:r>
              <a:rPr lang="en-GB" sz="2000" b="1" dirty="0" smtClean="0">
                <a:solidFill>
                  <a:srgbClr val="404040"/>
                </a:solidFill>
              </a:rPr>
              <a:t> </a:t>
            </a:r>
            <a:r>
              <a:rPr lang="en-GB" sz="2000" b="1" dirty="0">
                <a:solidFill>
                  <a:srgbClr val="404040"/>
                </a:solidFill>
              </a:rPr>
              <a:t>: Para </a:t>
            </a:r>
            <a:r>
              <a:rPr lang="en-GB" sz="2000" b="1" dirty="0" err="1">
                <a:solidFill>
                  <a:srgbClr val="404040"/>
                </a:solidFill>
              </a:rPr>
              <a:t>anggota</a:t>
            </a:r>
            <a:r>
              <a:rPr lang="en-GB" sz="2000" b="1" dirty="0">
                <a:solidFill>
                  <a:srgbClr val="404040"/>
                </a:solidFill>
              </a:rPr>
              <a:t> </a:t>
            </a:r>
            <a:r>
              <a:rPr lang="en-GB" sz="2000" b="1" dirty="0" err="1">
                <a:solidFill>
                  <a:srgbClr val="404040"/>
                </a:solidFill>
              </a:rPr>
              <a:t>menggunakan</a:t>
            </a:r>
            <a:r>
              <a:rPr lang="en-GB" sz="2000" b="1" dirty="0">
                <a:solidFill>
                  <a:srgbClr val="404040"/>
                </a:solidFill>
              </a:rPr>
              <a:t> </a:t>
            </a:r>
            <a:r>
              <a:rPr lang="en-GB" sz="2000" b="1" dirty="0" err="1">
                <a:solidFill>
                  <a:srgbClr val="404040"/>
                </a:solidFill>
              </a:rPr>
              <a:t>teknik</a:t>
            </a:r>
            <a:r>
              <a:rPr lang="en-GB" sz="2000" b="1" dirty="0">
                <a:solidFill>
                  <a:srgbClr val="404040"/>
                </a:solidFill>
              </a:rPr>
              <a:t> </a:t>
            </a:r>
            <a:r>
              <a:rPr lang="en-GB" sz="2000" b="1" dirty="0" err="1">
                <a:solidFill>
                  <a:srgbClr val="404040"/>
                </a:solidFill>
              </a:rPr>
              <a:t>mendengarkan</a:t>
            </a:r>
            <a:r>
              <a:rPr lang="en-GB" sz="2000" b="1" dirty="0">
                <a:solidFill>
                  <a:srgbClr val="404040"/>
                </a:solidFill>
              </a:rPr>
              <a:t> </a:t>
            </a:r>
            <a:r>
              <a:rPr lang="en-GB" sz="2000" b="1" dirty="0" err="1">
                <a:solidFill>
                  <a:srgbClr val="404040"/>
                </a:solidFill>
              </a:rPr>
              <a:t>secara</a:t>
            </a:r>
            <a:r>
              <a:rPr lang="en-GB" sz="2000" b="1" dirty="0">
                <a:solidFill>
                  <a:srgbClr val="404040"/>
                </a:solidFill>
              </a:rPr>
              <a:t> </a:t>
            </a:r>
            <a:r>
              <a:rPr lang="en-GB" sz="2000" b="1" dirty="0" err="1">
                <a:solidFill>
                  <a:srgbClr val="404040"/>
                </a:solidFill>
              </a:rPr>
              <a:t>efektif</a:t>
            </a:r>
            <a:r>
              <a:rPr lang="en-GB" sz="2000" b="1" dirty="0">
                <a:solidFill>
                  <a:srgbClr val="404040"/>
                </a:solidFill>
              </a:rPr>
              <a:t> </a:t>
            </a:r>
            <a:r>
              <a:rPr lang="en-GB" sz="2000" b="1" dirty="0" err="1">
                <a:solidFill>
                  <a:srgbClr val="404040"/>
                </a:solidFill>
              </a:rPr>
              <a:t>seperti</a:t>
            </a:r>
            <a:r>
              <a:rPr lang="en-GB" sz="2000" b="1" dirty="0">
                <a:solidFill>
                  <a:srgbClr val="404040"/>
                </a:solidFill>
              </a:rPr>
              <a:t> </a:t>
            </a:r>
            <a:r>
              <a:rPr lang="en-GB" sz="2000" b="1" dirty="0" err="1">
                <a:solidFill>
                  <a:srgbClr val="404040"/>
                </a:solidFill>
              </a:rPr>
              <a:t>mempertanyakan</a:t>
            </a:r>
            <a:r>
              <a:rPr lang="en-GB" sz="2000" b="1" dirty="0">
                <a:solidFill>
                  <a:srgbClr val="404040"/>
                </a:solidFill>
              </a:rPr>
              <a:t>, </a:t>
            </a:r>
            <a:r>
              <a:rPr lang="en-GB" sz="2000" b="1" dirty="0" err="1">
                <a:solidFill>
                  <a:srgbClr val="404040"/>
                </a:solidFill>
              </a:rPr>
              <a:t>parafrase</a:t>
            </a:r>
            <a:r>
              <a:rPr lang="en-GB" sz="2000" b="1" dirty="0">
                <a:solidFill>
                  <a:srgbClr val="404040"/>
                </a:solidFill>
              </a:rPr>
              <a:t> </a:t>
            </a:r>
            <a:r>
              <a:rPr lang="en-GB" sz="2000" b="1" dirty="0" err="1">
                <a:solidFill>
                  <a:srgbClr val="404040"/>
                </a:solidFill>
              </a:rPr>
              <a:t>dan</a:t>
            </a:r>
            <a:r>
              <a:rPr lang="en-GB" sz="2000" b="1" dirty="0">
                <a:solidFill>
                  <a:srgbClr val="404040"/>
                </a:solidFill>
              </a:rPr>
              <a:t> </a:t>
            </a:r>
            <a:r>
              <a:rPr lang="en-GB" sz="2000" b="1" dirty="0" err="1">
                <a:solidFill>
                  <a:srgbClr val="404040"/>
                </a:solidFill>
              </a:rPr>
              <a:t>meringkasnyaagar</a:t>
            </a:r>
            <a:r>
              <a:rPr lang="en-GB" sz="2000" b="1" dirty="0">
                <a:solidFill>
                  <a:srgbClr val="404040"/>
                </a:solidFill>
              </a:rPr>
              <a:t> </a:t>
            </a:r>
            <a:r>
              <a:rPr lang="en-GB" sz="2000" b="1" dirty="0" err="1">
                <a:solidFill>
                  <a:srgbClr val="404040"/>
                </a:solidFill>
              </a:rPr>
              <a:t>keluar</a:t>
            </a:r>
            <a:r>
              <a:rPr lang="en-GB" sz="2000" b="1" dirty="0">
                <a:solidFill>
                  <a:srgbClr val="404040"/>
                </a:solidFill>
              </a:rPr>
              <a:t> ide.</a:t>
            </a:r>
            <a:br>
              <a:rPr lang="en-GB" sz="2000" b="1" dirty="0">
                <a:solidFill>
                  <a:srgbClr val="404040"/>
                </a:solidFill>
              </a:rPr>
            </a:br>
            <a:r>
              <a:rPr lang="en-GB" sz="2000" b="1" dirty="0" err="1">
                <a:solidFill>
                  <a:srgbClr val="404040"/>
                </a:solidFill>
              </a:rPr>
              <a:t>Adab</a:t>
            </a:r>
            <a:r>
              <a:rPr lang="en-GB" sz="2000" b="1" dirty="0">
                <a:solidFill>
                  <a:srgbClr val="404040"/>
                </a:solidFill>
              </a:rPr>
              <a:t> </a:t>
            </a:r>
            <a:r>
              <a:rPr lang="en-GB" sz="2000" b="1" dirty="0" err="1">
                <a:solidFill>
                  <a:srgbClr val="404040"/>
                </a:solidFill>
              </a:rPr>
              <a:t>ketidaksepakatan</a:t>
            </a:r>
            <a:r>
              <a:rPr lang="en-GB" sz="2000" b="1" dirty="0">
                <a:solidFill>
                  <a:srgbClr val="404040"/>
                </a:solidFill>
              </a:rPr>
              <a:t> : Ada </a:t>
            </a:r>
            <a:r>
              <a:rPr lang="en-GB" sz="2000" b="1" dirty="0" err="1">
                <a:solidFill>
                  <a:srgbClr val="404040"/>
                </a:solidFill>
              </a:rPr>
              <a:t>ketidaksepakatan</a:t>
            </a:r>
            <a:r>
              <a:rPr lang="en-GB" sz="2000" b="1" dirty="0">
                <a:solidFill>
                  <a:srgbClr val="404040"/>
                </a:solidFill>
              </a:rPr>
              <a:t>, </a:t>
            </a:r>
            <a:r>
              <a:rPr lang="en-GB" sz="2000" b="1" dirty="0" err="1">
                <a:solidFill>
                  <a:srgbClr val="404040"/>
                </a:solidFill>
              </a:rPr>
              <a:t>tetapi</a:t>
            </a:r>
            <a:r>
              <a:rPr lang="en-GB" sz="2000" b="1" dirty="0">
                <a:solidFill>
                  <a:srgbClr val="404040"/>
                </a:solidFill>
              </a:rPr>
              <a:t> </a:t>
            </a:r>
            <a:r>
              <a:rPr lang="en-GB" sz="2000" b="1" dirty="0" err="1">
                <a:solidFill>
                  <a:srgbClr val="404040"/>
                </a:solidFill>
              </a:rPr>
              <a:t>tim</a:t>
            </a:r>
            <a:r>
              <a:rPr lang="en-GB" sz="2000" b="1" dirty="0">
                <a:solidFill>
                  <a:srgbClr val="404040"/>
                </a:solidFill>
              </a:rPr>
              <a:t> </a:t>
            </a:r>
            <a:r>
              <a:rPr lang="en-GB" sz="2000" b="1" dirty="0" err="1">
                <a:solidFill>
                  <a:srgbClr val="404040"/>
                </a:solidFill>
              </a:rPr>
              <a:t>merasanyaman</a:t>
            </a:r>
            <a:r>
              <a:rPr lang="en-GB" sz="2000" b="1" dirty="0">
                <a:solidFill>
                  <a:srgbClr val="404040"/>
                </a:solidFill>
              </a:rPr>
              <a:t> </a:t>
            </a:r>
            <a:r>
              <a:rPr lang="en-GB" sz="2000" b="1" dirty="0" err="1">
                <a:solidFill>
                  <a:srgbClr val="404040"/>
                </a:solidFill>
              </a:rPr>
              <a:t>dengan</a:t>
            </a:r>
            <a:r>
              <a:rPr lang="en-GB" sz="2000" b="1" dirty="0">
                <a:solidFill>
                  <a:srgbClr val="404040"/>
                </a:solidFill>
              </a:rPr>
              <a:t> </a:t>
            </a:r>
            <a:r>
              <a:rPr lang="en-GB" sz="2000" b="1" dirty="0" err="1">
                <a:solidFill>
                  <a:srgbClr val="404040"/>
                </a:solidFill>
              </a:rPr>
              <a:t>ini</a:t>
            </a:r>
            <a:r>
              <a:rPr lang="en-GB" sz="2000" b="1" dirty="0">
                <a:solidFill>
                  <a:srgbClr val="404040"/>
                </a:solidFill>
              </a:rPr>
              <a:t> </a:t>
            </a:r>
            <a:r>
              <a:rPr lang="en-GB" sz="2000" b="1" dirty="0" err="1">
                <a:solidFill>
                  <a:srgbClr val="404040"/>
                </a:solidFill>
              </a:rPr>
              <a:t>dan</a:t>
            </a:r>
            <a:r>
              <a:rPr lang="en-GB" sz="2000" b="1" dirty="0">
                <a:solidFill>
                  <a:srgbClr val="404040"/>
                </a:solidFill>
              </a:rPr>
              <a:t> </a:t>
            </a:r>
            <a:r>
              <a:rPr lang="en-GB" sz="2000" b="1" dirty="0" err="1">
                <a:solidFill>
                  <a:srgbClr val="404040"/>
                </a:solidFill>
              </a:rPr>
              <a:t>tidak</a:t>
            </a:r>
            <a:r>
              <a:rPr lang="en-GB" sz="2000" b="1" dirty="0">
                <a:solidFill>
                  <a:srgbClr val="404040"/>
                </a:solidFill>
              </a:rPr>
              <a:t> </a:t>
            </a:r>
            <a:r>
              <a:rPr lang="en-GB" sz="2000" b="1" dirty="0" err="1">
                <a:solidFill>
                  <a:srgbClr val="404040"/>
                </a:solidFill>
              </a:rPr>
              <a:t>menunjukkan</a:t>
            </a:r>
            <a:r>
              <a:rPr lang="en-GB" sz="2000" b="1" dirty="0">
                <a:solidFill>
                  <a:srgbClr val="404040"/>
                </a:solidFill>
              </a:rPr>
              <a:t> </a:t>
            </a:r>
            <a:r>
              <a:rPr lang="en-GB" sz="2000" b="1" dirty="0" err="1">
                <a:solidFill>
                  <a:srgbClr val="404040"/>
                </a:solidFill>
              </a:rPr>
              <a:t>tanda-tanda</a:t>
            </a:r>
            <a:r>
              <a:rPr lang="en-GB" sz="2000" b="1" dirty="0">
                <a:solidFill>
                  <a:srgbClr val="404040"/>
                </a:solidFill>
              </a:rPr>
              <a:t> </a:t>
            </a:r>
            <a:r>
              <a:rPr lang="en-GB" sz="2000" b="1" dirty="0" err="1">
                <a:solidFill>
                  <a:srgbClr val="404040"/>
                </a:solidFill>
              </a:rPr>
              <a:t>menghindari</a:t>
            </a:r>
            <a:r>
              <a:rPr lang="en-GB" sz="2000" b="1" dirty="0">
                <a:solidFill>
                  <a:srgbClr val="404040"/>
                </a:solidFill>
              </a:rPr>
              <a:t>,</a:t>
            </a:r>
            <a:br>
              <a:rPr lang="en-GB" sz="2000" b="1" dirty="0">
                <a:solidFill>
                  <a:srgbClr val="404040"/>
                </a:solidFill>
              </a:rPr>
            </a:br>
            <a:r>
              <a:rPr lang="en-GB" sz="2000" b="1" dirty="0" err="1">
                <a:solidFill>
                  <a:srgbClr val="404040"/>
                </a:solidFill>
              </a:rPr>
              <a:t>Konsensus</a:t>
            </a:r>
            <a:r>
              <a:rPr lang="en-GB" sz="2000" b="1" dirty="0">
                <a:solidFill>
                  <a:srgbClr val="404040"/>
                </a:solidFill>
              </a:rPr>
              <a:t> </a:t>
            </a:r>
            <a:r>
              <a:rPr lang="en-GB" sz="2000" b="1" dirty="0" err="1">
                <a:solidFill>
                  <a:srgbClr val="404040"/>
                </a:solidFill>
              </a:rPr>
              <a:t>keputusan</a:t>
            </a:r>
            <a:r>
              <a:rPr lang="en-GB" sz="2000" b="1" dirty="0">
                <a:solidFill>
                  <a:srgbClr val="404040"/>
                </a:solidFill>
              </a:rPr>
              <a:t> : </a:t>
            </a:r>
            <a:r>
              <a:rPr lang="en-GB" sz="2000" b="1" dirty="0" err="1">
                <a:solidFill>
                  <a:srgbClr val="404040"/>
                </a:solidFill>
              </a:rPr>
              <a:t>untuk</a:t>
            </a:r>
            <a:r>
              <a:rPr lang="en-GB" sz="2000" b="1" dirty="0">
                <a:solidFill>
                  <a:srgbClr val="404040"/>
                </a:solidFill>
              </a:rPr>
              <a:t> </a:t>
            </a:r>
            <a:r>
              <a:rPr lang="en-GB" sz="2000" b="1" dirty="0" err="1">
                <a:solidFill>
                  <a:srgbClr val="404040"/>
                </a:solidFill>
              </a:rPr>
              <a:t>keputusan-keputusan</a:t>
            </a:r>
            <a:r>
              <a:rPr lang="en-GB" sz="2000" b="1" dirty="0">
                <a:solidFill>
                  <a:srgbClr val="404040"/>
                </a:solidFill>
              </a:rPr>
              <a:t> </a:t>
            </a:r>
            <a:r>
              <a:rPr lang="en-GB" sz="2000" b="1" dirty="0" err="1">
                <a:solidFill>
                  <a:srgbClr val="404040"/>
                </a:solidFill>
              </a:rPr>
              <a:t>penting,tujuannya</a:t>
            </a:r>
            <a:r>
              <a:rPr lang="en-GB" sz="2000" b="1" dirty="0">
                <a:solidFill>
                  <a:srgbClr val="404040"/>
                </a:solidFill>
              </a:rPr>
              <a:t> </a:t>
            </a:r>
            <a:r>
              <a:rPr lang="en-GB" sz="2000" b="1" dirty="0" err="1">
                <a:solidFill>
                  <a:srgbClr val="404040"/>
                </a:solidFill>
              </a:rPr>
              <a:t>adalah</a:t>
            </a:r>
            <a:r>
              <a:rPr lang="en-GB" sz="2000" b="1" dirty="0">
                <a:solidFill>
                  <a:srgbClr val="404040"/>
                </a:solidFill>
              </a:rPr>
              <a:t> </a:t>
            </a:r>
            <a:r>
              <a:rPr lang="en-GB" sz="2000" b="1" dirty="0" err="1">
                <a:solidFill>
                  <a:srgbClr val="404040"/>
                </a:solidFill>
              </a:rPr>
              <a:t>substansial</a:t>
            </a:r>
            <a:r>
              <a:rPr lang="en-GB" sz="2000" b="1" dirty="0">
                <a:solidFill>
                  <a:srgbClr val="404040"/>
                </a:solidFill>
              </a:rPr>
              <a:t>, </a:t>
            </a:r>
            <a:r>
              <a:rPr lang="en-GB" sz="2000" b="1" dirty="0" err="1">
                <a:solidFill>
                  <a:srgbClr val="404040"/>
                </a:solidFill>
              </a:rPr>
              <a:t>namun</a:t>
            </a:r>
            <a:r>
              <a:rPr lang="en-GB" sz="2000" b="1" dirty="0">
                <a:solidFill>
                  <a:srgbClr val="404040"/>
                </a:solidFill>
              </a:rPr>
              <a:t> </a:t>
            </a:r>
            <a:r>
              <a:rPr lang="en-GB" sz="2000" b="1" dirty="0" err="1">
                <a:solidFill>
                  <a:srgbClr val="404040"/>
                </a:solidFill>
              </a:rPr>
              <a:t>tidak</a:t>
            </a:r>
            <a:r>
              <a:rPr lang="en-GB" sz="2000" b="1" dirty="0">
                <a:solidFill>
                  <a:srgbClr val="404040"/>
                </a:solidFill>
              </a:rPr>
              <a:t> </a:t>
            </a:r>
            <a:r>
              <a:rPr lang="en-GB" sz="2000" b="1" dirty="0" err="1">
                <a:solidFill>
                  <a:srgbClr val="404040"/>
                </a:solidFill>
              </a:rPr>
              <a:t>harus</a:t>
            </a:r>
            <a:r>
              <a:rPr lang="en-GB" sz="2000" b="1" dirty="0">
                <a:solidFill>
                  <a:srgbClr val="404040"/>
                </a:solidFill>
              </a:rPr>
              <a:t> </a:t>
            </a:r>
            <a:r>
              <a:rPr lang="en-GB" sz="2000" b="1" dirty="0" err="1">
                <a:solidFill>
                  <a:srgbClr val="404040"/>
                </a:solidFill>
              </a:rPr>
              <a:t>dengan</a:t>
            </a:r>
            <a:r>
              <a:rPr lang="en-GB" sz="2000" b="1" dirty="0">
                <a:solidFill>
                  <a:srgbClr val="404040"/>
                </a:solidFill>
              </a:rPr>
              <a:t> </a:t>
            </a:r>
            <a:r>
              <a:rPr lang="en-GB" sz="2000" b="1" dirty="0" err="1">
                <a:solidFill>
                  <a:srgbClr val="404040"/>
                </a:solidFill>
              </a:rPr>
              <a:t>suara</a:t>
            </a:r>
            <a:r>
              <a:rPr lang="en-GB" sz="2000" b="1" dirty="0">
                <a:solidFill>
                  <a:srgbClr val="404040"/>
                </a:solidFill>
              </a:rPr>
              <a:t> </a:t>
            </a:r>
            <a:r>
              <a:rPr lang="en-GB" sz="2000" b="1" dirty="0" err="1">
                <a:solidFill>
                  <a:srgbClr val="404040"/>
                </a:solidFill>
              </a:rPr>
              <a:t>bulat</a:t>
            </a:r>
            <a:r>
              <a:rPr lang="en-GB" sz="2000" b="1" dirty="0">
                <a:solidFill>
                  <a:srgbClr val="404040"/>
                </a:solidFill>
              </a:rPr>
              <a:t> </a:t>
            </a:r>
            <a:r>
              <a:rPr lang="en-GB" sz="2000" b="1" dirty="0" err="1">
                <a:solidFill>
                  <a:srgbClr val="404040"/>
                </a:solidFill>
              </a:rPr>
              <a:t>kesepakatan</a:t>
            </a:r>
            <a:r>
              <a:rPr lang="en-GB" sz="2000" b="1" dirty="0">
                <a:solidFill>
                  <a:srgbClr val="404040"/>
                </a:solidFill>
              </a:rPr>
              <a:t> </a:t>
            </a:r>
            <a:r>
              <a:rPr lang="en-GB" sz="2000" b="1" dirty="0" err="1">
                <a:solidFill>
                  <a:srgbClr val="404040"/>
                </a:solidFill>
              </a:rPr>
              <a:t>melalui</a:t>
            </a:r>
            <a:r>
              <a:rPr lang="en-GB" sz="2000" b="1" dirty="0">
                <a:solidFill>
                  <a:srgbClr val="404040"/>
                </a:solidFill>
              </a:rPr>
              <a:t> </a:t>
            </a:r>
            <a:r>
              <a:rPr lang="en-GB" sz="2000" b="1" dirty="0" err="1">
                <a:solidFill>
                  <a:srgbClr val="404040"/>
                </a:solidFill>
              </a:rPr>
              <a:t>diskusi</a:t>
            </a:r>
            <a:r>
              <a:rPr lang="en-GB" sz="2000" b="1" dirty="0">
                <a:solidFill>
                  <a:srgbClr val="404040"/>
                </a:solidFill>
              </a:rPr>
              <a:t> </a:t>
            </a:r>
            <a:r>
              <a:rPr lang="en-GB" sz="2000" b="1" dirty="0" err="1">
                <a:solidFill>
                  <a:srgbClr val="404040"/>
                </a:solidFill>
              </a:rPr>
              <a:t>terbuka</a:t>
            </a:r>
            <a:r>
              <a:rPr lang="en-GB" sz="2000" b="1" dirty="0">
                <a:solidFill>
                  <a:srgbClr val="404040"/>
                </a:solidFill>
              </a:rPr>
              <a:t> </a:t>
            </a:r>
            <a:r>
              <a:rPr lang="en-GB" sz="2000" b="1" dirty="0" err="1">
                <a:solidFill>
                  <a:srgbClr val="404040"/>
                </a:solidFill>
              </a:rPr>
              <a:t>tentang</a:t>
            </a:r>
            <a:r>
              <a:rPr lang="en-GB" sz="2000" b="1" dirty="0">
                <a:solidFill>
                  <a:srgbClr val="404040"/>
                </a:solidFill>
              </a:rPr>
              <a:t> </a:t>
            </a:r>
            <a:r>
              <a:rPr lang="en-GB" sz="2000" b="1" dirty="0" err="1">
                <a:solidFill>
                  <a:srgbClr val="404040"/>
                </a:solidFill>
              </a:rPr>
              <a:t>semua</a:t>
            </a:r>
            <a:r>
              <a:rPr lang="en-GB" sz="2000" b="1" dirty="0">
                <a:solidFill>
                  <a:srgbClr val="404040"/>
                </a:solidFill>
              </a:rPr>
              <a:t> ide-</a:t>
            </a:r>
            <a:r>
              <a:rPr lang="en-GB" sz="2000" b="1" dirty="0" err="1">
                <a:solidFill>
                  <a:srgbClr val="404040"/>
                </a:solidFill>
              </a:rPr>
              <a:t>ide,menghindari</a:t>
            </a:r>
            <a:r>
              <a:rPr lang="en-GB" sz="2000" b="1" dirty="0">
                <a:solidFill>
                  <a:srgbClr val="404040"/>
                </a:solidFill>
              </a:rPr>
              <a:t> </a:t>
            </a:r>
            <a:r>
              <a:rPr lang="en-GB" sz="2000" b="1" dirty="0" err="1">
                <a:solidFill>
                  <a:srgbClr val="404040"/>
                </a:solidFill>
              </a:rPr>
              <a:t>pemungutan</a:t>
            </a:r>
            <a:r>
              <a:rPr lang="en-GB" sz="2000" b="1" dirty="0">
                <a:solidFill>
                  <a:srgbClr val="404040"/>
                </a:solidFill>
              </a:rPr>
              <a:t> </a:t>
            </a:r>
            <a:r>
              <a:rPr lang="en-GB" sz="2000" b="1" dirty="0" err="1">
                <a:solidFill>
                  <a:srgbClr val="404040"/>
                </a:solidFill>
              </a:rPr>
              <a:t>suara</a:t>
            </a:r>
            <a:r>
              <a:rPr lang="en-GB" sz="2000" b="1" dirty="0">
                <a:solidFill>
                  <a:srgbClr val="404040"/>
                </a:solidFill>
              </a:rPr>
              <a:t> formal, </a:t>
            </a:r>
            <a:r>
              <a:rPr lang="en-GB" sz="2000" b="1" dirty="0" err="1">
                <a:solidFill>
                  <a:srgbClr val="404040"/>
                </a:solidFill>
              </a:rPr>
              <a:t>atau</a:t>
            </a:r>
            <a:r>
              <a:rPr lang="en-GB" sz="2000" b="1" dirty="0">
                <a:solidFill>
                  <a:srgbClr val="404040"/>
                </a:solidFill>
              </a:rPr>
              <a:t> </a:t>
            </a:r>
            <a:r>
              <a:rPr lang="en-GB" sz="2000" b="1" dirty="0" err="1">
                <a:solidFill>
                  <a:srgbClr val="404040"/>
                </a:solidFill>
              </a:rPr>
              <a:t>mudah</a:t>
            </a:r>
            <a:r>
              <a:rPr lang="en-GB" sz="2000" b="1" dirty="0">
                <a:solidFill>
                  <a:srgbClr val="404040"/>
                </a:solidFill>
              </a:rPr>
              <a:t> </a:t>
            </a:r>
            <a:r>
              <a:rPr lang="en-GB" sz="2000" dirty="0" err="1"/>
              <a:t>kompromi</a:t>
            </a:r>
            <a:r>
              <a:rPr lang="en-GB" sz="2000" dirty="0"/>
              <a:t>.</a:t>
            </a:r>
          </a:p>
        </p:txBody>
      </p:sp>
      <p:sp>
        <p:nvSpPr>
          <p:cNvPr id="7" name="Title 1">
            <a:extLst>
              <a:ext uri="{FF2B5EF4-FFF2-40B4-BE49-F238E27FC236}">
                <a16:creationId xmlns="" xmlns:a16="http://schemas.microsoft.com/office/drawing/2014/main" id="{C7161CE8-C5A4-4930-AF39-CBAF7D2B39A7}"/>
              </a:ext>
            </a:extLst>
          </p:cNvPr>
          <p:cNvSpPr txBox="1">
            <a:spLocks/>
          </p:cNvSpPr>
          <p:nvPr/>
        </p:nvSpPr>
        <p:spPr>
          <a:xfrm>
            <a:off x="1466112" y="11567"/>
            <a:ext cx="7714400" cy="977446"/>
          </a:xfrm>
          <a:prstGeom prst="rect">
            <a:avLst/>
          </a:prstGeom>
        </p:spPr>
        <p:txBody>
          <a:bodyPr vert="horz" lIns="91440" tIns="45720" rIns="91440" bIns="45720" rtlCol="0" anchor="ctr">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3200" dirty="0" err="1" smtClean="0"/>
              <a:t>Karakteristik</a:t>
            </a:r>
            <a:r>
              <a:rPr lang="en-GB" sz="3200" dirty="0" smtClean="0"/>
              <a:t> </a:t>
            </a:r>
            <a:r>
              <a:rPr lang="en-GB" sz="3200" dirty="0" err="1" smtClean="0"/>
              <a:t>kerjasama</a:t>
            </a:r>
            <a:r>
              <a:rPr lang="en-GB" sz="3200" dirty="0" smtClean="0"/>
              <a:t> </a:t>
            </a:r>
            <a:r>
              <a:rPr lang="en-GB" sz="3200" dirty="0" err="1" smtClean="0"/>
              <a:t>tim</a:t>
            </a:r>
            <a:r>
              <a:rPr lang="en-GB" sz="3200" dirty="0" smtClean="0"/>
              <a:t> yang </a:t>
            </a:r>
            <a:r>
              <a:rPr lang="en-GB" sz="3200" dirty="0" err="1" smtClean="0"/>
              <a:t>efektif</a:t>
            </a:r>
            <a:r>
              <a:rPr lang="en-GB" sz="3200" dirty="0" smtClean="0"/>
              <a:t> (</a:t>
            </a:r>
            <a:r>
              <a:rPr lang="en-GB" sz="3200" dirty="0" err="1" smtClean="0"/>
              <a:t>Indawati</a:t>
            </a:r>
            <a:r>
              <a:rPr lang="en-GB" sz="3200" dirty="0" smtClean="0"/>
              <a:t>, 2019) </a:t>
            </a:r>
            <a:endParaRPr lang="en-GB" sz="3200" dirty="0"/>
          </a:p>
        </p:txBody>
      </p:sp>
    </p:spTree>
    <p:extLst>
      <p:ext uri="{BB962C8B-B14F-4D97-AF65-F5344CB8AC3E}">
        <p14:creationId xmlns:p14="http://schemas.microsoft.com/office/powerpoint/2010/main" val="34674620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flip="none" rotWithShape="1">
          <a:gsLst>
            <a:gs pos="18000">
              <a:srgbClr val="92D050"/>
            </a:gs>
            <a:gs pos="0">
              <a:srgbClr val="92D050"/>
            </a:gs>
            <a:gs pos="100000">
              <a:srgbClr val="99B878"/>
            </a:gs>
            <a:gs pos="100000">
              <a:schemeClr val="bg1">
                <a:shade val="35000"/>
                <a:satMod val="155000"/>
              </a:schemeClr>
            </a:gs>
          </a:gsLst>
          <a:lin ang="6000000" scaled="0"/>
          <a:tileRect/>
        </a:gradFill>
        <a:effectLst/>
      </p:bgPr>
    </p:bg>
    <p:spTree>
      <p:nvGrpSpPr>
        <p:cNvPr id="1" name=""/>
        <p:cNvGrpSpPr/>
        <p:nvPr/>
      </p:nvGrpSpPr>
      <p:grpSpPr>
        <a:xfrm>
          <a:off x="0" y="0"/>
          <a:ext cx="0" cy="0"/>
          <a:chOff x="0" y="0"/>
          <a:chExt cx="0" cy="0"/>
        </a:xfrm>
      </p:grpSpPr>
      <p:pic>
        <p:nvPicPr>
          <p:cNvPr id="6" name="Picture 11" descr="A close up of a sign&#10;&#10;Description automatically generated"/>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23825" y="120650"/>
            <a:ext cx="1260475" cy="1258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descr="C:\Users\Iswahyuni\Pictures\Picture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66112" y="-30385"/>
            <a:ext cx="7714400" cy="6858000"/>
          </a:xfrm>
          <a:prstGeom prst="rect">
            <a:avLst/>
          </a:prstGeom>
          <a:noFill/>
          <a:extLst>
            <a:ext uri="{909E8E84-426E-40DD-AFC4-6F175D3DCCD1}">
              <a14:hiddenFill xmlns:a14="http://schemas.microsoft.com/office/drawing/2010/main">
                <a:solidFill>
                  <a:srgbClr val="FFFFFF"/>
                </a:solidFill>
              </a14:hiddenFill>
            </a:ext>
          </a:extLst>
        </p:spPr>
      </p:pic>
      <p:cxnSp>
        <p:nvCxnSpPr>
          <p:cNvPr id="10" name="Straight Connector 9"/>
          <p:cNvCxnSpPr>
            <a:cxnSpLocks/>
          </p:cNvCxnSpPr>
          <p:nvPr/>
        </p:nvCxnSpPr>
        <p:spPr>
          <a:xfrm>
            <a:off x="1436688" y="989013"/>
            <a:ext cx="7707312" cy="0"/>
          </a:xfrm>
          <a:prstGeom prst="line">
            <a:avLst/>
          </a:prstGeom>
          <a:ln w="196850">
            <a:solidFill>
              <a:srgbClr val="C4DF9C"/>
            </a:solidFill>
          </a:ln>
        </p:spPr>
        <p:style>
          <a:lnRef idx="1">
            <a:schemeClr val="accent1"/>
          </a:lnRef>
          <a:fillRef idx="0">
            <a:schemeClr val="accent1"/>
          </a:fillRef>
          <a:effectRef idx="0">
            <a:schemeClr val="accent1"/>
          </a:effectRef>
          <a:fontRef idx="minor">
            <a:schemeClr val="tx1"/>
          </a:fontRef>
        </p:style>
      </p:cxnSp>
      <p:sp>
        <p:nvSpPr>
          <p:cNvPr id="11" name="Content Placeholder 2"/>
          <p:cNvSpPr txBox="1">
            <a:spLocks/>
          </p:cNvSpPr>
          <p:nvPr/>
        </p:nvSpPr>
        <p:spPr>
          <a:xfrm>
            <a:off x="1466112" y="990600"/>
            <a:ext cx="7601688" cy="5715000"/>
          </a:xfrm>
          <a:prstGeom prst="rect">
            <a:avLst/>
          </a:prstGeom>
          <a:blipFill dpi="0" rotWithShape="1">
            <a:blip r:embed="rId3">
              <a:alphaModFix amt="90000"/>
            </a:blip>
            <a:srcRect/>
            <a:stretch>
              <a:fillRect/>
            </a:stretch>
          </a:blipFill>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2000" b="1" dirty="0" err="1">
                <a:solidFill>
                  <a:srgbClr val="404040"/>
                </a:solidFill>
              </a:rPr>
              <a:t>Tujuan</a:t>
            </a:r>
            <a:r>
              <a:rPr lang="en-GB" sz="2000" b="1" dirty="0">
                <a:solidFill>
                  <a:srgbClr val="404040"/>
                </a:solidFill>
              </a:rPr>
              <a:t> yang </a:t>
            </a:r>
            <a:r>
              <a:rPr lang="en-GB" sz="2000" b="1" dirty="0" err="1">
                <a:solidFill>
                  <a:srgbClr val="404040"/>
                </a:solidFill>
              </a:rPr>
              <a:t>jelas</a:t>
            </a:r>
            <a:r>
              <a:rPr lang="en-GB" sz="2000" b="1" dirty="0">
                <a:solidFill>
                  <a:srgbClr val="404040"/>
                </a:solidFill>
              </a:rPr>
              <a:t> : </a:t>
            </a:r>
            <a:r>
              <a:rPr lang="en-GB" sz="2000" b="1" dirty="0" err="1">
                <a:solidFill>
                  <a:srgbClr val="404040"/>
                </a:solidFill>
              </a:rPr>
              <a:t>visi</a:t>
            </a:r>
            <a:r>
              <a:rPr lang="en-GB" sz="2000" b="1" dirty="0">
                <a:solidFill>
                  <a:srgbClr val="404040"/>
                </a:solidFill>
              </a:rPr>
              <a:t>, </a:t>
            </a:r>
            <a:r>
              <a:rPr lang="en-GB" sz="2000" b="1" dirty="0" err="1">
                <a:solidFill>
                  <a:srgbClr val="404040"/>
                </a:solidFill>
              </a:rPr>
              <a:t>misi</a:t>
            </a:r>
            <a:r>
              <a:rPr lang="en-GB" sz="2000" b="1" dirty="0">
                <a:solidFill>
                  <a:srgbClr val="404040"/>
                </a:solidFill>
              </a:rPr>
              <a:t>, </a:t>
            </a:r>
            <a:r>
              <a:rPr lang="en-GB" sz="2000" b="1" dirty="0" err="1">
                <a:solidFill>
                  <a:srgbClr val="404040"/>
                </a:solidFill>
              </a:rPr>
              <a:t>tujuan</a:t>
            </a:r>
            <a:r>
              <a:rPr lang="en-GB" sz="2000" b="1" dirty="0">
                <a:solidFill>
                  <a:srgbClr val="404040"/>
                </a:solidFill>
              </a:rPr>
              <a:t>, </a:t>
            </a:r>
            <a:r>
              <a:rPr lang="en-GB" sz="2000" b="1" dirty="0" err="1">
                <a:solidFill>
                  <a:srgbClr val="404040"/>
                </a:solidFill>
              </a:rPr>
              <a:t>atau</a:t>
            </a:r>
            <a:r>
              <a:rPr lang="en-GB" sz="2000" b="1" dirty="0">
                <a:solidFill>
                  <a:srgbClr val="404040"/>
                </a:solidFill>
              </a:rPr>
              <a:t> </a:t>
            </a:r>
            <a:r>
              <a:rPr lang="en-GB" sz="2000" b="1" dirty="0" err="1">
                <a:solidFill>
                  <a:srgbClr val="404040"/>
                </a:solidFill>
              </a:rPr>
              <a:t>tugas</a:t>
            </a:r>
            <a:r>
              <a:rPr lang="en-GB" sz="2000" b="1" dirty="0">
                <a:solidFill>
                  <a:srgbClr val="404040"/>
                </a:solidFill>
              </a:rPr>
              <a:t> </a:t>
            </a:r>
            <a:r>
              <a:rPr lang="en-GB" sz="2000" b="1" dirty="0" err="1">
                <a:solidFill>
                  <a:srgbClr val="404040"/>
                </a:solidFill>
              </a:rPr>
              <a:t>tim</a:t>
            </a:r>
            <a:r>
              <a:rPr lang="en-GB" sz="2000" b="1" dirty="0">
                <a:solidFill>
                  <a:srgbClr val="404040"/>
                </a:solidFill>
              </a:rPr>
              <a:t> </a:t>
            </a:r>
          </a:p>
          <a:p>
            <a:pPr marL="0" indent="0">
              <a:buNone/>
            </a:pPr>
            <a:r>
              <a:rPr lang="en-GB" sz="2000" b="1" dirty="0" err="1">
                <a:solidFill>
                  <a:srgbClr val="404040"/>
                </a:solidFill>
              </a:rPr>
              <a:t>Informalitas</a:t>
            </a:r>
            <a:r>
              <a:rPr lang="en-GB" sz="2000" b="1" dirty="0">
                <a:solidFill>
                  <a:srgbClr val="404040"/>
                </a:solidFill>
              </a:rPr>
              <a:t> : </a:t>
            </a:r>
            <a:r>
              <a:rPr lang="en-GB" sz="2000" b="1" dirty="0" err="1">
                <a:solidFill>
                  <a:srgbClr val="404040"/>
                </a:solidFill>
              </a:rPr>
              <a:t>Iklim</a:t>
            </a:r>
            <a:r>
              <a:rPr lang="en-GB" sz="2000" b="1" dirty="0">
                <a:solidFill>
                  <a:srgbClr val="404040"/>
                </a:solidFill>
              </a:rPr>
              <a:t> </a:t>
            </a:r>
            <a:r>
              <a:rPr lang="en-GB" sz="2000" b="1" dirty="0" err="1">
                <a:solidFill>
                  <a:srgbClr val="404040"/>
                </a:solidFill>
              </a:rPr>
              <a:t>cenderung</a:t>
            </a:r>
            <a:r>
              <a:rPr lang="en-GB" sz="2000" b="1" dirty="0">
                <a:solidFill>
                  <a:srgbClr val="404040"/>
                </a:solidFill>
              </a:rPr>
              <a:t> informal, </a:t>
            </a:r>
            <a:r>
              <a:rPr lang="en-GB" sz="2000" b="1" dirty="0" err="1">
                <a:solidFill>
                  <a:srgbClr val="404040"/>
                </a:solidFill>
              </a:rPr>
              <a:t>nyaman</a:t>
            </a:r>
            <a:r>
              <a:rPr lang="en-GB" sz="2000" b="1" dirty="0">
                <a:solidFill>
                  <a:srgbClr val="404040"/>
                </a:solidFill>
              </a:rPr>
              <a:t>, </a:t>
            </a:r>
            <a:r>
              <a:rPr lang="en-GB" sz="2000" b="1" dirty="0" err="1">
                <a:solidFill>
                  <a:srgbClr val="404040"/>
                </a:solidFill>
              </a:rPr>
              <a:t>dan</a:t>
            </a:r>
            <a:r>
              <a:rPr lang="en-GB" sz="2000" b="1" dirty="0">
                <a:solidFill>
                  <a:srgbClr val="404040"/>
                </a:solidFill>
              </a:rPr>
              <a:t> </a:t>
            </a:r>
            <a:r>
              <a:rPr lang="en-GB" sz="2000" b="1" dirty="0" err="1">
                <a:solidFill>
                  <a:srgbClr val="404040"/>
                </a:solidFill>
              </a:rPr>
              <a:t>santai</a:t>
            </a:r>
            <a:r>
              <a:rPr lang="en-GB" sz="2000" b="1" dirty="0">
                <a:solidFill>
                  <a:srgbClr val="404040"/>
                </a:solidFill>
              </a:rPr>
              <a:t>. </a:t>
            </a:r>
            <a:r>
              <a:rPr lang="en-GB" sz="2000" b="1" dirty="0" err="1">
                <a:solidFill>
                  <a:srgbClr val="404040"/>
                </a:solidFill>
              </a:rPr>
              <a:t>tidakada</a:t>
            </a:r>
            <a:r>
              <a:rPr lang="en-GB" sz="2000" b="1" dirty="0">
                <a:solidFill>
                  <a:srgbClr val="404040"/>
                </a:solidFill>
              </a:rPr>
              <a:t> </a:t>
            </a:r>
            <a:r>
              <a:rPr lang="en-GB" sz="2000" b="1" dirty="0" err="1">
                <a:solidFill>
                  <a:srgbClr val="404040"/>
                </a:solidFill>
              </a:rPr>
              <a:t>tanda-tanda</a:t>
            </a:r>
            <a:r>
              <a:rPr lang="en-GB" sz="2000" b="1" dirty="0">
                <a:solidFill>
                  <a:srgbClr val="404040"/>
                </a:solidFill>
              </a:rPr>
              <a:t> </a:t>
            </a:r>
            <a:r>
              <a:rPr lang="en-GB" sz="2000" b="1" dirty="0" err="1">
                <a:solidFill>
                  <a:srgbClr val="404040"/>
                </a:solidFill>
              </a:rPr>
              <a:t>ketegangan</a:t>
            </a:r>
            <a:r>
              <a:rPr lang="en-GB" sz="2000" b="1" dirty="0">
                <a:solidFill>
                  <a:srgbClr val="404040"/>
                </a:solidFill>
              </a:rPr>
              <a:t> </a:t>
            </a:r>
            <a:r>
              <a:rPr lang="en-GB" sz="2000" b="1" dirty="0" err="1">
                <a:solidFill>
                  <a:srgbClr val="404040"/>
                </a:solidFill>
              </a:rPr>
              <a:t>atau</a:t>
            </a:r>
            <a:r>
              <a:rPr lang="en-GB" sz="2000" b="1" dirty="0">
                <a:solidFill>
                  <a:srgbClr val="404040"/>
                </a:solidFill>
              </a:rPr>
              <a:t> </a:t>
            </a:r>
            <a:r>
              <a:rPr lang="en-GB" sz="2000" b="1" dirty="0" err="1">
                <a:solidFill>
                  <a:srgbClr val="404040"/>
                </a:solidFill>
              </a:rPr>
              <a:t>tanda-tandan</a:t>
            </a:r>
            <a:r>
              <a:rPr lang="en-GB" sz="2000" b="1" dirty="0">
                <a:solidFill>
                  <a:srgbClr val="404040"/>
                </a:solidFill>
              </a:rPr>
              <a:t> </a:t>
            </a:r>
            <a:r>
              <a:rPr lang="en-GB" sz="2000" b="1" dirty="0" err="1">
                <a:solidFill>
                  <a:srgbClr val="404040"/>
                </a:solidFill>
              </a:rPr>
              <a:t>kebosanan</a:t>
            </a:r>
            <a:r>
              <a:rPr lang="en-GB" sz="2000" b="1" dirty="0">
                <a:solidFill>
                  <a:srgbClr val="404040"/>
                </a:solidFill>
              </a:rPr>
              <a:t>.</a:t>
            </a:r>
          </a:p>
          <a:p>
            <a:pPr marL="0" indent="0">
              <a:buNone/>
            </a:pPr>
            <a:r>
              <a:rPr lang="en-GB" sz="2000" b="1" dirty="0" err="1">
                <a:solidFill>
                  <a:srgbClr val="404040"/>
                </a:solidFill>
              </a:rPr>
              <a:t>Partisipasi</a:t>
            </a:r>
            <a:r>
              <a:rPr lang="en-GB" sz="2000" b="1" dirty="0">
                <a:solidFill>
                  <a:srgbClr val="404040"/>
                </a:solidFill>
              </a:rPr>
              <a:t> : Ada </a:t>
            </a:r>
            <a:r>
              <a:rPr lang="en-GB" sz="2000" b="1" dirty="0" err="1">
                <a:solidFill>
                  <a:srgbClr val="404040"/>
                </a:solidFill>
              </a:rPr>
              <a:t>banyak</a:t>
            </a:r>
            <a:r>
              <a:rPr lang="en-GB" sz="2000" b="1" dirty="0">
                <a:solidFill>
                  <a:srgbClr val="404040"/>
                </a:solidFill>
              </a:rPr>
              <a:t> </a:t>
            </a:r>
            <a:r>
              <a:rPr lang="en-GB" sz="2000" b="1" dirty="0" err="1">
                <a:solidFill>
                  <a:srgbClr val="404040"/>
                </a:solidFill>
              </a:rPr>
              <a:t>diskusi</a:t>
            </a:r>
            <a:r>
              <a:rPr lang="en-GB" sz="2000" b="1" dirty="0">
                <a:solidFill>
                  <a:srgbClr val="404040"/>
                </a:solidFill>
              </a:rPr>
              <a:t>, </a:t>
            </a:r>
            <a:r>
              <a:rPr lang="en-GB" sz="2000" b="1" dirty="0" err="1">
                <a:solidFill>
                  <a:srgbClr val="404040"/>
                </a:solidFill>
              </a:rPr>
              <a:t>dan</a:t>
            </a:r>
            <a:r>
              <a:rPr lang="en-GB" sz="2000" b="1" dirty="0">
                <a:solidFill>
                  <a:srgbClr val="404040"/>
                </a:solidFill>
              </a:rPr>
              <a:t> </a:t>
            </a:r>
            <a:r>
              <a:rPr lang="en-GB" sz="2000" b="1" dirty="0" err="1">
                <a:solidFill>
                  <a:srgbClr val="404040"/>
                </a:solidFill>
              </a:rPr>
              <a:t>semua</a:t>
            </a:r>
            <a:r>
              <a:rPr lang="en-GB" sz="2000" b="1" dirty="0">
                <a:solidFill>
                  <a:srgbClr val="404040"/>
                </a:solidFill>
              </a:rPr>
              <a:t> orang </a:t>
            </a:r>
            <a:r>
              <a:rPr lang="en-GB" sz="2000" b="1" dirty="0" err="1">
                <a:solidFill>
                  <a:srgbClr val="404040"/>
                </a:solidFill>
              </a:rPr>
              <a:t>didorong</a:t>
            </a:r>
            <a:r>
              <a:rPr lang="en-GB" sz="2000" b="1" dirty="0">
                <a:solidFill>
                  <a:srgbClr val="404040"/>
                </a:solidFill>
              </a:rPr>
              <a:t> </a:t>
            </a:r>
            <a:r>
              <a:rPr lang="en-GB" sz="2000" b="1" dirty="0" err="1">
                <a:solidFill>
                  <a:srgbClr val="404040"/>
                </a:solidFill>
              </a:rPr>
              <a:t>berpartisipasi</a:t>
            </a:r>
            <a:r>
              <a:rPr lang="en-GB" sz="2000" b="1" dirty="0">
                <a:solidFill>
                  <a:srgbClr val="404040"/>
                </a:solidFill>
              </a:rPr>
              <a:t> </a:t>
            </a:r>
          </a:p>
          <a:p>
            <a:pPr marL="0" indent="0">
              <a:buNone/>
            </a:pPr>
            <a:r>
              <a:rPr lang="en-GB" sz="2000" b="1" dirty="0" err="1">
                <a:solidFill>
                  <a:srgbClr val="404040"/>
                </a:solidFill>
              </a:rPr>
              <a:t>Mendengarkan</a:t>
            </a:r>
            <a:r>
              <a:rPr lang="en-GB" sz="2000" b="1" dirty="0">
                <a:solidFill>
                  <a:srgbClr val="404040"/>
                </a:solidFill>
              </a:rPr>
              <a:t> : Para </a:t>
            </a:r>
            <a:r>
              <a:rPr lang="en-GB" sz="2000" b="1" dirty="0" err="1">
                <a:solidFill>
                  <a:srgbClr val="404040"/>
                </a:solidFill>
              </a:rPr>
              <a:t>anggota</a:t>
            </a:r>
            <a:r>
              <a:rPr lang="en-GB" sz="2000" b="1" dirty="0">
                <a:solidFill>
                  <a:srgbClr val="404040"/>
                </a:solidFill>
              </a:rPr>
              <a:t> </a:t>
            </a:r>
            <a:r>
              <a:rPr lang="en-GB" sz="2000" b="1" dirty="0" err="1">
                <a:solidFill>
                  <a:srgbClr val="404040"/>
                </a:solidFill>
              </a:rPr>
              <a:t>menggunakan</a:t>
            </a:r>
            <a:r>
              <a:rPr lang="en-GB" sz="2000" b="1" dirty="0">
                <a:solidFill>
                  <a:srgbClr val="404040"/>
                </a:solidFill>
              </a:rPr>
              <a:t> </a:t>
            </a:r>
            <a:r>
              <a:rPr lang="en-GB" sz="2000" b="1" dirty="0" err="1">
                <a:solidFill>
                  <a:srgbClr val="404040"/>
                </a:solidFill>
              </a:rPr>
              <a:t>teknik</a:t>
            </a:r>
            <a:r>
              <a:rPr lang="en-GB" sz="2000" b="1" dirty="0">
                <a:solidFill>
                  <a:srgbClr val="404040"/>
                </a:solidFill>
              </a:rPr>
              <a:t> </a:t>
            </a:r>
            <a:r>
              <a:rPr lang="en-GB" sz="2000" b="1" dirty="0" err="1">
                <a:solidFill>
                  <a:srgbClr val="404040"/>
                </a:solidFill>
              </a:rPr>
              <a:t>mendengarkan</a:t>
            </a:r>
            <a:r>
              <a:rPr lang="en-GB" sz="2000" b="1" dirty="0">
                <a:solidFill>
                  <a:srgbClr val="404040"/>
                </a:solidFill>
              </a:rPr>
              <a:t> </a:t>
            </a:r>
            <a:r>
              <a:rPr lang="en-GB" sz="2000" b="1" dirty="0" err="1">
                <a:solidFill>
                  <a:srgbClr val="404040"/>
                </a:solidFill>
              </a:rPr>
              <a:t>secara</a:t>
            </a:r>
            <a:r>
              <a:rPr lang="en-GB" sz="2000" b="1" dirty="0">
                <a:solidFill>
                  <a:srgbClr val="404040"/>
                </a:solidFill>
              </a:rPr>
              <a:t> </a:t>
            </a:r>
            <a:r>
              <a:rPr lang="en-GB" sz="2000" b="1" dirty="0" err="1">
                <a:solidFill>
                  <a:srgbClr val="404040"/>
                </a:solidFill>
              </a:rPr>
              <a:t>efektif</a:t>
            </a:r>
            <a:r>
              <a:rPr lang="en-GB" sz="2000" b="1" dirty="0">
                <a:solidFill>
                  <a:srgbClr val="404040"/>
                </a:solidFill>
              </a:rPr>
              <a:t> </a:t>
            </a:r>
            <a:r>
              <a:rPr lang="en-GB" sz="2000" b="1" dirty="0" err="1">
                <a:solidFill>
                  <a:srgbClr val="404040"/>
                </a:solidFill>
              </a:rPr>
              <a:t>seperti</a:t>
            </a:r>
            <a:r>
              <a:rPr lang="en-GB" sz="2000" b="1" dirty="0">
                <a:solidFill>
                  <a:srgbClr val="404040"/>
                </a:solidFill>
              </a:rPr>
              <a:t> </a:t>
            </a:r>
            <a:r>
              <a:rPr lang="en-GB" sz="2000" b="1" dirty="0" err="1">
                <a:solidFill>
                  <a:srgbClr val="404040"/>
                </a:solidFill>
              </a:rPr>
              <a:t>mempertanyakan</a:t>
            </a:r>
            <a:r>
              <a:rPr lang="en-GB" sz="2000" b="1" dirty="0">
                <a:solidFill>
                  <a:srgbClr val="404040"/>
                </a:solidFill>
              </a:rPr>
              <a:t>, </a:t>
            </a:r>
            <a:r>
              <a:rPr lang="en-GB" sz="2000" b="1" dirty="0" err="1">
                <a:solidFill>
                  <a:srgbClr val="404040"/>
                </a:solidFill>
              </a:rPr>
              <a:t>parafrase</a:t>
            </a:r>
            <a:r>
              <a:rPr lang="en-GB" sz="2000" b="1" dirty="0">
                <a:solidFill>
                  <a:srgbClr val="404040"/>
                </a:solidFill>
              </a:rPr>
              <a:t> </a:t>
            </a:r>
            <a:r>
              <a:rPr lang="en-GB" sz="2000" b="1" dirty="0" err="1">
                <a:solidFill>
                  <a:srgbClr val="404040"/>
                </a:solidFill>
              </a:rPr>
              <a:t>dan</a:t>
            </a:r>
            <a:r>
              <a:rPr lang="en-GB" sz="2000" b="1" dirty="0">
                <a:solidFill>
                  <a:srgbClr val="404040"/>
                </a:solidFill>
              </a:rPr>
              <a:t> </a:t>
            </a:r>
            <a:r>
              <a:rPr lang="en-GB" sz="2000" b="1" dirty="0" err="1">
                <a:solidFill>
                  <a:srgbClr val="404040"/>
                </a:solidFill>
              </a:rPr>
              <a:t>meringkasnyaagar</a:t>
            </a:r>
            <a:r>
              <a:rPr lang="en-GB" sz="2000" b="1" dirty="0">
                <a:solidFill>
                  <a:srgbClr val="404040"/>
                </a:solidFill>
              </a:rPr>
              <a:t> </a:t>
            </a:r>
            <a:r>
              <a:rPr lang="en-GB" sz="2000" b="1" dirty="0" err="1">
                <a:solidFill>
                  <a:srgbClr val="404040"/>
                </a:solidFill>
              </a:rPr>
              <a:t>keluar</a:t>
            </a:r>
            <a:r>
              <a:rPr lang="en-GB" sz="2000" b="1" dirty="0">
                <a:solidFill>
                  <a:srgbClr val="404040"/>
                </a:solidFill>
              </a:rPr>
              <a:t> ide.</a:t>
            </a:r>
          </a:p>
          <a:p>
            <a:pPr marL="0" indent="0">
              <a:buNone/>
            </a:pPr>
            <a:r>
              <a:rPr lang="en-GB" sz="2000" b="1" dirty="0" err="1">
                <a:solidFill>
                  <a:srgbClr val="404040"/>
                </a:solidFill>
              </a:rPr>
              <a:t>Adab</a:t>
            </a:r>
            <a:r>
              <a:rPr lang="en-GB" sz="2000" b="1" dirty="0">
                <a:solidFill>
                  <a:srgbClr val="404040"/>
                </a:solidFill>
              </a:rPr>
              <a:t> </a:t>
            </a:r>
            <a:r>
              <a:rPr lang="en-GB" sz="2000" b="1" dirty="0" err="1">
                <a:solidFill>
                  <a:srgbClr val="404040"/>
                </a:solidFill>
              </a:rPr>
              <a:t>ketidaksepakatan</a:t>
            </a:r>
            <a:r>
              <a:rPr lang="en-GB" sz="2000" b="1" dirty="0">
                <a:solidFill>
                  <a:srgbClr val="404040"/>
                </a:solidFill>
              </a:rPr>
              <a:t> : Ada </a:t>
            </a:r>
            <a:r>
              <a:rPr lang="en-GB" sz="2000" b="1" dirty="0" err="1">
                <a:solidFill>
                  <a:srgbClr val="404040"/>
                </a:solidFill>
              </a:rPr>
              <a:t>ketidaksepakatan</a:t>
            </a:r>
            <a:r>
              <a:rPr lang="en-GB" sz="2000" b="1" dirty="0">
                <a:solidFill>
                  <a:srgbClr val="404040"/>
                </a:solidFill>
              </a:rPr>
              <a:t>, </a:t>
            </a:r>
            <a:r>
              <a:rPr lang="en-GB" sz="2000" b="1" dirty="0" err="1">
                <a:solidFill>
                  <a:srgbClr val="404040"/>
                </a:solidFill>
              </a:rPr>
              <a:t>tetapi</a:t>
            </a:r>
            <a:r>
              <a:rPr lang="en-GB" sz="2000" b="1" dirty="0">
                <a:solidFill>
                  <a:srgbClr val="404040"/>
                </a:solidFill>
              </a:rPr>
              <a:t> </a:t>
            </a:r>
            <a:r>
              <a:rPr lang="en-GB" sz="2000" b="1" dirty="0" err="1">
                <a:solidFill>
                  <a:srgbClr val="404040"/>
                </a:solidFill>
              </a:rPr>
              <a:t>tim</a:t>
            </a:r>
            <a:r>
              <a:rPr lang="en-GB" sz="2000" b="1" dirty="0">
                <a:solidFill>
                  <a:srgbClr val="404040"/>
                </a:solidFill>
              </a:rPr>
              <a:t> </a:t>
            </a:r>
            <a:r>
              <a:rPr lang="en-GB" sz="2000" b="1" dirty="0" err="1">
                <a:solidFill>
                  <a:srgbClr val="404040"/>
                </a:solidFill>
              </a:rPr>
              <a:t>merasanyaman</a:t>
            </a:r>
            <a:r>
              <a:rPr lang="en-GB" sz="2000" b="1" dirty="0">
                <a:solidFill>
                  <a:srgbClr val="404040"/>
                </a:solidFill>
              </a:rPr>
              <a:t> </a:t>
            </a:r>
            <a:r>
              <a:rPr lang="en-GB" sz="2000" b="1" dirty="0" err="1">
                <a:solidFill>
                  <a:srgbClr val="404040"/>
                </a:solidFill>
              </a:rPr>
              <a:t>dengan</a:t>
            </a:r>
            <a:r>
              <a:rPr lang="en-GB" sz="2000" b="1" dirty="0">
                <a:solidFill>
                  <a:srgbClr val="404040"/>
                </a:solidFill>
              </a:rPr>
              <a:t> </a:t>
            </a:r>
            <a:r>
              <a:rPr lang="en-GB" sz="2000" b="1" dirty="0" err="1">
                <a:solidFill>
                  <a:srgbClr val="404040"/>
                </a:solidFill>
              </a:rPr>
              <a:t>ini</a:t>
            </a:r>
            <a:r>
              <a:rPr lang="en-GB" sz="2000" b="1" dirty="0">
                <a:solidFill>
                  <a:srgbClr val="404040"/>
                </a:solidFill>
              </a:rPr>
              <a:t> </a:t>
            </a:r>
            <a:r>
              <a:rPr lang="en-GB" sz="2000" b="1" dirty="0" err="1">
                <a:solidFill>
                  <a:srgbClr val="404040"/>
                </a:solidFill>
              </a:rPr>
              <a:t>dan</a:t>
            </a:r>
            <a:r>
              <a:rPr lang="en-GB" sz="2000" b="1" dirty="0">
                <a:solidFill>
                  <a:srgbClr val="404040"/>
                </a:solidFill>
              </a:rPr>
              <a:t> </a:t>
            </a:r>
            <a:r>
              <a:rPr lang="en-GB" sz="2000" b="1" dirty="0" err="1">
                <a:solidFill>
                  <a:srgbClr val="404040"/>
                </a:solidFill>
              </a:rPr>
              <a:t>tidak</a:t>
            </a:r>
            <a:r>
              <a:rPr lang="en-GB" sz="2000" b="1" dirty="0">
                <a:solidFill>
                  <a:srgbClr val="404040"/>
                </a:solidFill>
              </a:rPr>
              <a:t> </a:t>
            </a:r>
            <a:r>
              <a:rPr lang="en-GB" sz="2000" b="1" dirty="0" err="1">
                <a:solidFill>
                  <a:srgbClr val="404040"/>
                </a:solidFill>
              </a:rPr>
              <a:t>menunjukkan</a:t>
            </a:r>
            <a:r>
              <a:rPr lang="en-GB" sz="2000" b="1" dirty="0">
                <a:solidFill>
                  <a:srgbClr val="404040"/>
                </a:solidFill>
              </a:rPr>
              <a:t> </a:t>
            </a:r>
            <a:r>
              <a:rPr lang="en-GB" sz="2000" b="1" dirty="0" err="1">
                <a:solidFill>
                  <a:srgbClr val="404040"/>
                </a:solidFill>
              </a:rPr>
              <a:t>tanda-tanda</a:t>
            </a:r>
            <a:r>
              <a:rPr lang="en-GB" sz="2000" b="1" dirty="0">
                <a:solidFill>
                  <a:srgbClr val="404040"/>
                </a:solidFill>
              </a:rPr>
              <a:t> </a:t>
            </a:r>
            <a:r>
              <a:rPr lang="en-GB" sz="2000" b="1" dirty="0" err="1">
                <a:solidFill>
                  <a:srgbClr val="404040"/>
                </a:solidFill>
              </a:rPr>
              <a:t>menghindari</a:t>
            </a:r>
            <a:r>
              <a:rPr lang="en-GB" sz="2000" b="1" dirty="0">
                <a:solidFill>
                  <a:srgbClr val="404040"/>
                </a:solidFill>
              </a:rPr>
              <a:t>,</a:t>
            </a:r>
          </a:p>
          <a:p>
            <a:pPr marL="0" indent="0">
              <a:buNone/>
            </a:pPr>
            <a:r>
              <a:rPr lang="en-GB" sz="2000" b="1" dirty="0" err="1">
                <a:solidFill>
                  <a:srgbClr val="404040"/>
                </a:solidFill>
              </a:rPr>
              <a:t>Konsensus</a:t>
            </a:r>
            <a:r>
              <a:rPr lang="en-GB" sz="2000" b="1" dirty="0">
                <a:solidFill>
                  <a:srgbClr val="404040"/>
                </a:solidFill>
              </a:rPr>
              <a:t> </a:t>
            </a:r>
            <a:r>
              <a:rPr lang="en-GB" sz="2000" b="1" dirty="0" err="1">
                <a:solidFill>
                  <a:srgbClr val="404040"/>
                </a:solidFill>
              </a:rPr>
              <a:t>keputusan</a:t>
            </a:r>
            <a:r>
              <a:rPr lang="en-GB" sz="2000" b="1" dirty="0">
                <a:solidFill>
                  <a:srgbClr val="404040"/>
                </a:solidFill>
              </a:rPr>
              <a:t> : </a:t>
            </a:r>
            <a:r>
              <a:rPr lang="en-GB" sz="2000" b="1" dirty="0" err="1">
                <a:solidFill>
                  <a:srgbClr val="404040"/>
                </a:solidFill>
              </a:rPr>
              <a:t>untuk</a:t>
            </a:r>
            <a:r>
              <a:rPr lang="en-GB" sz="2000" b="1" dirty="0">
                <a:solidFill>
                  <a:srgbClr val="404040"/>
                </a:solidFill>
              </a:rPr>
              <a:t> </a:t>
            </a:r>
            <a:r>
              <a:rPr lang="en-GB" sz="2000" b="1" dirty="0" err="1">
                <a:solidFill>
                  <a:srgbClr val="404040"/>
                </a:solidFill>
              </a:rPr>
              <a:t>keputusan-keputusan</a:t>
            </a:r>
            <a:r>
              <a:rPr lang="en-GB" sz="2000" b="1" dirty="0">
                <a:solidFill>
                  <a:srgbClr val="404040"/>
                </a:solidFill>
              </a:rPr>
              <a:t> </a:t>
            </a:r>
            <a:r>
              <a:rPr lang="en-GB" sz="2000" b="1" dirty="0" err="1">
                <a:solidFill>
                  <a:srgbClr val="404040"/>
                </a:solidFill>
              </a:rPr>
              <a:t>penting,tujuannya</a:t>
            </a:r>
            <a:r>
              <a:rPr lang="en-GB" sz="2000" b="1" dirty="0">
                <a:solidFill>
                  <a:srgbClr val="404040"/>
                </a:solidFill>
              </a:rPr>
              <a:t> </a:t>
            </a:r>
            <a:r>
              <a:rPr lang="en-GB" sz="2000" b="1" dirty="0" err="1">
                <a:solidFill>
                  <a:srgbClr val="404040"/>
                </a:solidFill>
              </a:rPr>
              <a:t>adalah</a:t>
            </a:r>
            <a:r>
              <a:rPr lang="en-GB" sz="2000" b="1" dirty="0">
                <a:solidFill>
                  <a:srgbClr val="404040"/>
                </a:solidFill>
              </a:rPr>
              <a:t> </a:t>
            </a:r>
            <a:r>
              <a:rPr lang="en-GB" sz="2000" b="1" dirty="0" err="1">
                <a:solidFill>
                  <a:srgbClr val="404040"/>
                </a:solidFill>
              </a:rPr>
              <a:t>substansial</a:t>
            </a:r>
            <a:r>
              <a:rPr lang="en-GB" sz="2000" b="1" dirty="0">
                <a:solidFill>
                  <a:srgbClr val="404040"/>
                </a:solidFill>
              </a:rPr>
              <a:t>, </a:t>
            </a:r>
            <a:r>
              <a:rPr lang="en-GB" sz="2000" b="1" dirty="0" err="1">
                <a:solidFill>
                  <a:srgbClr val="404040"/>
                </a:solidFill>
              </a:rPr>
              <a:t>namun</a:t>
            </a:r>
            <a:r>
              <a:rPr lang="en-GB" sz="2000" b="1" dirty="0">
                <a:solidFill>
                  <a:srgbClr val="404040"/>
                </a:solidFill>
              </a:rPr>
              <a:t> </a:t>
            </a:r>
            <a:r>
              <a:rPr lang="en-GB" sz="2000" b="1" dirty="0" err="1">
                <a:solidFill>
                  <a:srgbClr val="404040"/>
                </a:solidFill>
              </a:rPr>
              <a:t>tidak</a:t>
            </a:r>
            <a:r>
              <a:rPr lang="en-GB" sz="2000" b="1" dirty="0">
                <a:solidFill>
                  <a:srgbClr val="404040"/>
                </a:solidFill>
              </a:rPr>
              <a:t> </a:t>
            </a:r>
            <a:r>
              <a:rPr lang="en-GB" sz="2000" b="1" dirty="0" err="1">
                <a:solidFill>
                  <a:srgbClr val="404040"/>
                </a:solidFill>
              </a:rPr>
              <a:t>harus</a:t>
            </a:r>
            <a:r>
              <a:rPr lang="en-GB" sz="2000" b="1" dirty="0">
                <a:solidFill>
                  <a:srgbClr val="404040"/>
                </a:solidFill>
              </a:rPr>
              <a:t> </a:t>
            </a:r>
            <a:r>
              <a:rPr lang="en-GB" sz="2000" b="1" dirty="0" err="1">
                <a:solidFill>
                  <a:srgbClr val="404040"/>
                </a:solidFill>
              </a:rPr>
              <a:t>dengan</a:t>
            </a:r>
            <a:r>
              <a:rPr lang="en-GB" sz="2000" b="1" dirty="0">
                <a:solidFill>
                  <a:srgbClr val="404040"/>
                </a:solidFill>
              </a:rPr>
              <a:t> </a:t>
            </a:r>
            <a:r>
              <a:rPr lang="en-GB" sz="2000" b="1" dirty="0" err="1">
                <a:solidFill>
                  <a:srgbClr val="404040"/>
                </a:solidFill>
              </a:rPr>
              <a:t>suara</a:t>
            </a:r>
            <a:r>
              <a:rPr lang="en-GB" sz="2000" b="1" dirty="0">
                <a:solidFill>
                  <a:srgbClr val="404040"/>
                </a:solidFill>
              </a:rPr>
              <a:t> </a:t>
            </a:r>
            <a:r>
              <a:rPr lang="en-GB" sz="2000" b="1" dirty="0" err="1">
                <a:solidFill>
                  <a:srgbClr val="404040"/>
                </a:solidFill>
              </a:rPr>
              <a:t>bulat</a:t>
            </a:r>
            <a:r>
              <a:rPr lang="en-GB" sz="2000" b="1" dirty="0">
                <a:solidFill>
                  <a:srgbClr val="404040"/>
                </a:solidFill>
              </a:rPr>
              <a:t> </a:t>
            </a:r>
            <a:r>
              <a:rPr lang="en-GB" sz="2000" b="1" dirty="0" err="1">
                <a:solidFill>
                  <a:srgbClr val="404040"/>
                </a:solidFill>
              </a:rPr>
              <a:t>kesepakatan</a:t>
            </a:r>
            <a:r>
              <a:rPr lang="en-GB" sz="2000" b="1" dirty="0">
                <a:solidFill>
                  <a:srgbClr val="404040"/>
                </a:solidFill>
              </a:rPr>
              <a:t> </a:t>
            </a:r>
            <a:r>
              <a:rPr lang="en-GB" sz="2000" b="1" dirty="0" err="1">
                <a:solidFill>
                  <a:srgbClr val="404040"/>
                </a:solidFill>
              </a:rPr>
              <a:t>melalui</a:t>
            </a:r>
            <a:r>
              <a:rPr lang="en-GB" sz="2000" b="1" dirty="0">
                <a:solidFill>
                  <a:srgbClr val="404040"/>
                </a:solidFill>
              </a:rPr>
              <a:t> </a:t>
            </a:r>
            <a:r>
              <a:rPr lang="en-GB" sz="2000" b="1" dirty="0" err="1">
                <a:solidFill>
                  <a:srgbClr val="404040"/>
                </a:solidFill>
              </a:rPr>
              <a:t>diskusi</a:t>
            </a:r>
            <a:r>
              <a:rPr lang="en-GB" sz="2000" b="1" dirty="0">
                <a:solidFill>
                  <a:srgbClr val="404040"/>
                </a:solidFill>
              </a:rPr>
              <a:t> </a:t>
            </a:r>
            <a:r>
              <a:rPr lang="en-GB" sz="2000" b="1" dirty="0" err="1">
                <a:solidFill>
                  <a:srgbClr val="404040"/>
                </a:solidFill>
              </a:rPr>
              <a:t>terbuka</a:t>
            </a:r>
            <a:r>
              <a:rPr lang="en-GB" sz="2000" b="1" dirty="0">
                <a:solidFill>
                  <a:srgbClr val="404040"/>
                </a:solidFill>
              </a:rPr>
              <a:t> </a:t>
            </a:r>
            <a:r>
              <a:rPr lang="en-GB" sz="2000" b="1" dirty="0" err="1">
                <a:solidFill>
                  <a:srgbClr val="404040"/>
                </a:solidFill>
              </a:rPr>
              <a:t>tentang</a:t>
            </a:r>
            <a:r>
              <a:rPr lang="en-GB" sz="2000" b="1" dirty="0">
                <a:solidFill>
                  <a:srgbClr val="404040"/>
                </a:solidFill>
              </a:rPr>
              <a:t> </a:t>
            </a:r>
            <a:r>
              <a:rPr lang="en-GB" sz="2000" b="1" dirty="0" err="1">
                <a:solidFill>
                  <a:srgbClr val="404040"/>
                </a:solidFill>
              </a:rPr>
              <a:t>semua</a:t>
            </a:r>
            <a:r>
              <a:rPr lang="en-GB" sz="2000" b="1" dirty="0">
                <a:solidFill>
                  <a:srgbClr val="404040"/>
                </a:solidFill>
              </a:rPr>
              <a:t> ide-</a:t>
            </a:r>
            <a:r>
              <a:rPr lang="en-GB" sz="2000" b="1" dirty="0" err="1">
                <a:solidFill>
                  <a:srgbClr val="404040"/>
                </a:solidFill>
              </a:rPr>
              <a:t>ide,menghindari</a:t>
            </a:r>
            <a:r>
              <a:rPr lang="en-GB" sz="2000" b="1" dirty="0">
                <a:solidFill>
                  <a:srgbClr val="404040"/>
                </a:solidFill>
              </a:rPr>
              <a:t> </a:t>
            </a:r>
            <a:r>
              <a:rPr lang="en-GB" sz="2000" b="1" dirty="0" err="1">
                <a:solidFill>
                  <a:srgbClr val="404040"/>
                </a:solidFill>
              </a:rPr>
              <a:t>pemungutan</a:t>
            </a:r>
            <a:r>
              <a:rPr lang="en-GB" sz="2000" b="1" dirty="0">
                <a:solidFill>
                  <a:srgbClr val="404040"/>
                </a:solidFill>
              </a:rPr>
              <a:t> </a:t>
            </a:r>
            <a:r>
              <a:rPr lang="en-GB" sz="2000" b="1" dirty="0" err="1">
                <a:solidFill>
                  <a:srgbClr val="404040"/>
                </a:solidFill>
              </a:rPr>
              <a:t>suara</a:t>
            </a:r>
            <a:r>
              <a:rPr lang="en-GB" sz="2000" b="1" dirty="0">
                <a:solidFill>
                  <a:srgbClr val="404040"/>
                </a:solidFill>
              </a:rPr>
              <a:t> formal, </a:t>
            </a:r>
            <a:r>
              <a:rPr lang="en-GB" sz="2000" b="1" dirty="0" err="1">
                <a:solidFill>
                  <a:srgbClr val="404040"/>
                </a:solidFill>
              </a:rPr>
              <a:t>atau</a:t>
            </a:r>
            <a:r>
              <a:rPr lang="en-GB" sz="2000" b="1" dirty="0">
                <a:solidFill>
                  <a:srgbClr val="404040"/>
                </a:solidFill>
              </a:rPr>
              <a:t> </a:t>
            </a:r>
            <a:r>
              <a:rPr lang="en-GB" sz="2000" b="1" dirty="0" err="1">
                <a:solidFill>
                  <a:srgbClr val="404040"/>
                </a:solidFill>
              </a:rPr>
              <a:t>mudah</a:t>
            </a:r>
            <a:r>
              <a:rPr lang="en-GB" sz="2000" b="1" dirty="0">
                <a:solidFill>
                  <a:srgbClr val="404040"/>
                </a:solidFill>
              </a:rPr>
              <a:t> </a:t>
            </a:r>
            <a:r>
              <a:rPr lang="en-GB" sz="2000" dirty="0" err="1"/>
              <a:t>kompromi</a:t>
            </a:r>
            <a:r>
              <a:rPr lang="en-GB" sz="2000" dirty="0"/>
              <a:t>.</a:t>
            </a:r>
          </a:p>
        </p:txBody>
      </p:sp>
      <p:sp>
        <p:nvSpPr>
          <p:cNvPr id="7" name="Title 1"/>
          <p:cNvSpPr>
            <a:spLocks noGrp="1"/>
          </p:cNvSpPr>
          <p:nvPr>
            <p:ph type="title"/>
          </p:nvPr>
        </p:nvSpPr>
        <p:spPr>
          <a:xfrm>
            <a:off x="1384300" y="-62135"/>
            <a:ext cx="7933010" cy="812229"/>
          </a:xfrm>
        </p:spPr>
        <p:txBody>
          <a:bodyPr>
            <a:normAutofit/>
          </a:bodyPr>
          <a:lstStyle/>
          <a:p>
            <a:pPr>
              <a:defRPr/>
            </a:pPr>
            <a:r>
              <a:rPr lang="en-GB" sz="3600" dirty="0" err="1"/>
              <a:t>Karakteristik</a:t>
            </a:r>
            <a:r>
              <a:rPr lang="en-GB" sz="3600" dirty="0"/>
              <a:t> </a:t>
            </a:r>
            <a:r>
              <a:rPr lang="en-GB" sz="3600" dirty="0" err="1"/>
              <a:t>kerjasama</a:t>
            </a:r>
            <a:r>
              <a:rPr lang="en-GB" sz="3600" dirty="0"/>
              <a:t> </a:t>
            </a:r>
            <a:r>
              <a:rPr lang="en-GB" sz="3600" dirty="0" err="1"/>
              <a:t>tim</a:t>
            </a:r>
            <a:r>
              <a:rPr lang="en-GB" sz="3600" dirty="0"/>
              <a:t> yang </a:t>
            </a:r>
            <a:r>
              <a:rPr lang="en-GB" sz="3600" dirty="0" err="1"/>
              <a:t>efektif</a:t>
            </a:r>
            <a:endParaRPr lang="en-SG" sz="3600" b="1" dirty="0">
              <a:solidFill>
                <a:schemeClr val="accent4">
                  <a:lumMod val="10000"/>
                </a:schemeClr>
              </a:solidFill>
            </a:endParaRPr>
          </a:p>
        </p:txBody>
      </p:sp>
    </p:spTree>
    <p:extLst>
      <p:ext uri="{BB962C8B-B14F-4D97-AF65-F5344CB8AC3E}">
        <p14:creationId xmlns:p14="http://schemas.microsoft.com/office/powerpoint/2010/main" val="10189066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flip="none" rotWithShape="1">
          <a:gsLst>
            <a:gs pos="18000">
              <a:srgbClr val="92D050"/>
            </a:gs>
            <a:gs pos="0">
              <a:srgbClr val="92D050"/>
            </a:gs>
            <a:gs pos="100000">
              <a:srgbClr val="99B878"/>
            </a:gs>
            <a:gs pos="100000">
              <a:schemeClr val="bg1">
                <a:shade val="35000"/>
                <a:satMod val="155000"/>
              </a:schemeClr>
            </a:gs>
          </a:gsLst>
          <a:lin ang="6000000" scaled="0"/>
          <a:tileRect/>
        </a:gradFill>
        <a:effectLst/>
      </p:bgPr>
    </p:bg>
    <p:spTree>
      <p:nvGrpSpPr>
        <p:cNvPr id="1" name=""/>
        <p:cNvGrpSpPr/>
        <p:nvPr/>
      </p:nvGrpSpPr>
      <p:grpSpPr>
        <a:xfrm>
          <a:off x="0" y="0"/>
          <a:ext cx="0" cy="0"/>
          <a:chOff x="0" y="0"/>
          <a:chExt cx="0" cy="0"/>
        </a:xfrm>
      </p:grpSpPr>
      <p:pic>
        <p:nvPicPr>
          <p:cNvPr id="6" name="Picture 11" descr="A close up of a sign&#10;&#10;Description automatically generated"/>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23825" y="120650"/>
            <a:ext cx="1260475" cy="1258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descr="C:\Users\Iswahyuni\Pictures\Picture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66112" y="-30385"/>
            <a:ext cx="7714400" cy="6858000"/>
          </a:xfrm>
          <a:prstGeom prst="rect">
            <a:avLst/>
          </a:prstGeom>
          <a:noFill/>
          <a:extLst>
            <a:ext uri="{909E8E84-426E-40DD-AFC4-6F175D3DCCD1}">
              <a14:hiddenFill xmlns:a14="http://schemas.microsoft.com/office/drawing/2010/main">
                <a:solidFill>
                  <a:srgbClr val="FFFFFF"/>
                </a:solidFill>
              </a14:hiddenFill>
            </a:ext>
          </a:extLst>
        </p:spPr>
      </p:pic>
      <p:cxnSp>
        <p:nvCxnSpPr>
          <p:cNvPr id="10" name="Straight Connector 9"/>
          <p:cNvCxnSpPr>
            <a:cxnSpLocks/>
          </p:cNvCxnSpPr>
          <p:nvPr/>
        </p:nvCxnSpPr>
        <p:spPr>
          <a:xfrm>
            <a:off x="1436688" y="989013"/>
            <a:ext cx="7707312" cy="0"/>
          </a:xfrm>
          <a:prstGeom prst="line">
            <a:avLst/>
          </a:prstGeom>
          <a:ln w="196850">
            <a:solidFill>
              <a:srgbClr val="C4DF9C"/>
            </a:solidFill>
          </a:ln>
        </p:spPr>
        <p:style>
          <a:lnRef idx="1">
            <a:schemeClr val="accent1"/>
          </a:lnRef>
          <a:fillRef idx="0">
            <a:schemeClr val="accent1"/>
          </a:fillRef>
          <a:effectRef idx="0">
            <a:schemeClr val="accent1"/>
          </a:effectRef>
          <a:fontRef idx="minor">
            <a:schemeClr val="tx1"/>
          </a:fontRef>
        </p:style>
      </p:cxnSp>
      <p:sp>
        <p:nvSpPr>
          <p:cNvPr id="11" name="Content Placeholder 2"/>
          <p:cNvSpPr txBox="1">
            <a:spLocks/>
          </p:cNvSpPr>
          <p:nvPr/>
        </p:nvSpPr>
        <p:spPr>
          <a:xfrm>
            <a:off x="1466112" y="990600"/>
            <a:ext cx="7601688" cy="5715000"/>
          </a:xfrm>
          <a:prstGeom prst="rect">
            <a:avLst/>
          </a:prstGeom>
          <a:blipFill dpi="0" rotWithShape="1">
            <a:blip r:embed="rId3">
              <a:alphaModFix amt="90000"/>
            </a:blip>
            <a:srcRect/>
            <a:stretch>
              <a:fillRect/>
            </a:stretch>
          </a:blipFill>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795780" marR="335280">
              <a:lnSpc>
                <a:spcPct val="76000"/>
              </a:lnSpc>
              <a:spcBef>
                <a:spcPts val="1250"/>
              </a:spcBef>
              <a:spcAft>
                <a:spcPts val="0"/>
              </a:spcAft>
            </a:pPr>
            <a:r>
              <a:rPr lang="en-GB" sz="3600" i="1" dirty="0">
                <a:latin typeface="Matura MT Script Capitals" panose="03020802060602070202" pitchFamily="66" charset="0"/>
                <a:ea typeface="Calibri" panose="020F0502020204030204" pitchFamily="34" charset="0"/>
                <a:cs typeface="Times New Roman" panose="02020603050405020304" pitchFamily="18" charset="0"/>
              </a:rPr>
              <a:t>Team work is so important that it is virtually impossible for you to reach the heights of your capabilities or make the money that you want without becoming very good at it (</a:t>
            </a:r>
            <a:r>
              <a:rPr lang="en-GB" sz="3600" i="1" dirty="0" err="1">
                <a:latin typeface="Matura MT Script Capitals" panose="03020802060602070202" pitchFamily="66" charset="0"/>
                <a:ea typeface="Calibri" panose="020F0502020204030204" pitchFamily="34" charset="0"/>
                <a:cs typeface="Times New Roman" panose="02020603050405020304" pitchFamily="18" charset="0"/>
              </a:rPr>
              <a:t>kesuksesan</a:t>
            </a:r>
            <a:r>
              <a:rPr lang="en-GB" sz="3600" i="1" dirty="0">
                <a:latin typeface="Matura MT Script Capitals" panose="03020802060602070202" pitchFamily="66" charset="0"/>
                <a:ea typeface="Calibri" panose="020F0502020204030204" pitchFamily="34" charset="0"/>
                <a:cs typeface="Times New Roman" panose="02020603050405020304" pitchFamily="18" charset="0"/>
              </a:rPr>
              <a:t> </a:t>
            </a:r>
            <a:r>
              <a:rPr lang="en-GB" sz="3600" i="1" dirty="0" err="1">
                <a:latin typeface="Matura MT Script Capitals" panose="03020802060602070202" pitchFamily="66" charset="0"/>
                <a:ea typeface="Calibri" panose="020F0502020204030204" pitchFamily="34" charset="0"/>
                <a:cs typeface="Times New Roman" panose="02020603050405020304" pitchFamily="18" charset="0"/>
              </a:rPr>
              <a:t>mustahil</a:t>
            </a:r>
            <a:r>
              <a:rPr lang="en-GB" sz="3600" i="1" dirty="0">
                <a:latin typeface="Matura MT Script Capitals" panose="03020802060602070202" pitchFamily="66" charset="0"/>
                <a:ea typeface="Calibri" panose="020F0502020204030204" pitchFamily="34" charset="0"/>
                <a:cs typeface="Times New Roman" panose="02020603050405020304" pitchFamily="18" charset="0"/>
              </a:rPr>
              <a:t> </a:t>
            </a:r>
            <a:r>
              <a:rPr lang="en-GB" sz="3600" i="1" dirty="0" err="1">
                <a:latin typeface="Matura MT Script Capitals" panose="03020802060602070202" pitchFamily="66" charset="0"/>
                <a:ea typeface="Calibri" panose="020F0502020204030204" pitchFamily="34" charset="0"/>
                <a:cs typeface="Times New Roman" panose="02020603050405020304" pitchFamily="18" charset="0"/>
              </a:rPr>
              <a:t>diraih</a:t>
            </a:r>
            <a:r>
              <a:rPr lang="en-GB" sz="3600" i="1" dirty="0">
                <a:latin typeface="Matura MT Script Capitals" panose="03020802060602070202" pitchFamily="66" charset="0"/>
                <a:ea typeface="Calibri" panose="020F0502020204030204" pitchFamily="34" charset="0"/>
                <a:cs typeface="Times New Roman" panose="02020603050405020304" pitchFamily="18" charset="0"/>
              </a:rPr>
              <a:t> </a:t>
            </a:r>
            <a:r>
              <a:rPr lang="en-GB" sz="3600" i="1" dirty="0" err="1">
                <a:latin typeface="Matura MT Script Capitals" panose="03020802060602070202" pitchFamily="66" charset="0"/>
                <a:ea typeface="Calibri" panose="020F0502020204030204" pitchFamily="34" charset="0"/>
                <a:cs typeface="Times New Roman" panose="02020603050405020304" pitchFamily="18" charset="0"/>
              </a:rPr>
              <a:t>tanpa</a:t>
            </a:r>
            <a:r>
              <a:rPr lang="en-GB" sz="3600" i="1" dirty="0">
                <a:latin typeface="Matura MT Script Capitals" panose="03020802060602070202" pitchFamily="66" charset="0"/>
                <a:ea typeface="Calibri" panose="020F0502020204030204" pitchFamily="34" charset="0"/>
                <a:cs typeface="Times New Roman" panose="02020603050405020304" pitchFamily="18" charset="0"/>
              </a:rPr>
              <a:t> </a:t>
            </a:r>
            <a:r>
              <a:rPr lang="en-GB" sz="3600" i="1" dirty="0" err="1">
                <a:latin typeface="Matura MT Script Capitals" panose="03020802060602070202" pitchFamily="66" charset="0"/>
                <a:ea typeface="Calibri" panose="020F0502020204030204" pitchFamily="34" charset="0"/>
                <a:cs typeface="Times New Roman" panose="02020603050405020304" pitchFamily="18" charset="0"/>
              </a:rPr>
              <a:t>kerjasama</a:t>
            </a:r>
            <a:r>
              <a:rPr lang="en-GB" sz="3600" i="1" dirty="0">
                <a:latin typeface="Matura MT Script Capitals" panose="03020802060602070202" pitchFamily="66" charset="0"/>
                <a:ea typeface="Calibri" panose="020F0502020204030204" pitchFamily="34" charset="0"/>
                <a:cs typeface="Times New Roman" panose="02020603050405020304" pitchFamily="18" charset="0"/>
              </a:rPr>
              <a:t> </a:t>
            </a:r>
            <a:r>
              <a:rPr lang="en-GB" sz="3600" i="1" dirty="0" err="1">
                <a:latin typeface="Matura MT Script Capitals" panose="03020802060602070202" pitchFamily="66" charset="0"/>
                <a:ea typeface="Calibri" panose="020F0502020204030204" pitchFamily="34" charset="0"/>
                <a:cs typeface="Times New Roman" panose="02020603050405020304" pitchFamily="18" charset="0"/>
              </a:rPr>
              <a:t>tim</a:t>
            </a:r>
            <a:r>
              <a:rPr lang="en-GB" sz="3600" i="1" dirty="0">
                <a:latin typeface="Matura MT Script Capitals" panose="03020802060602070202" pitchFamily="66" charset="0"/>
                <a:ea typeface="Calibri" panose="020F0502020204030204" pitchFamily="34" charset="0"/>
                <a:cs typeface="Times New Roman" panose="02020603050405020304" pitchFamily="18" charset="0"/>
              </a:rPr>
              <a:t> di </a:t>
            </a:r>
            <a:r>
              <a:rPr lang="en-GB" sz="3600" i="1" dirty="0" err="1">
                <a:latin typeface="Matura MT Script Capitals" panose="03020802060602070202" pitchFamily="66" charset="0"/>
                <a:ea typeface="Calibri" panose="020F0502020204030204" pitchFamily="34" charset="0"/>
                <a:cs typeface="Times New Roman" panose="02020603050405020304" pitchFamily="18" charset="0"/>
              </a:rPr>
              <a:t>dalamnya</a:t>
            </a:r>
            <a:r>
              <a:rPr lang="en-GB" sz="3600" i="1" dirty="0">
                <a:latin typeface="Matura MT Script Capitals" panose="03020802060602070202" pitchFamily="66" charset="0"/>
                <a:ea typeface="Calibri" panose="020F0502020204030204" pitchFamily="34" charset="0"/>
                <a:cs typeface="Times New Roman" panose="02020603050405020304" pitchFamily="18" charset="0"/>
              </a:rPr>
              <a:t>)</a:t>
            </a:r>
            <a:endParaRPr lang="en-GB" sz="3600" dirty="0">
              <a:latin typeface="Calibri" panose="020F0502020204030204" pitchFamily="34" charset="0"/>
              <a:ea typeface="Calibri" panose="020F0502020204030204" pitchFamily="34" charset="0"/>
              <a:cs typeface="Times New Roman" panose="02020603050405020304" pitchFamily="18" charset="0"/>
            </a:endParaRPr>
          </a:p>
          <a:p>
            <a:pPr marL="1545590" indent="0">
              <a:spcBef>
                <a:spcPts val="610"/>
              </a:spcBef>
              <a:spcAft>
                <a:spcPts val="0"/>
              </a:spcAft>
              <a:buNone/>
            </a:pPr>
            <a:r>
              <a:rPr lang="id-ID" sz="3600" i="1" dirty="0">
                <a:latin typeface="Calibri" panose="020F0502020204030204" pitchFamily="34" charset="0"/>
                <a:ea typeface="Calibri" panose="020F0502020204030204" pitchFamily="34" charset="0"/>
                <a:cs typeface="Times New Roman" panose="02020603050405020304" pitchFamily="18" charset="0"/>
              </a:rPr>
              <a:t>- </a:t>
            </a:r>
            <a:r>
              <a:rPr lang="en-GB" sz="3600" b="1" i="1" dirty="0">
                <a:latin typeface="Calibri" panose="020F0502020204030204" pitchFamily="34" charset="0"/>
                <a:ea typeface="Calibri" panose="020F0502020204030204" pitchFamily="34" charset="0"/>
                <a:cs typeface="Times New Roman" panose="02020603050405020304" pitchFamily="18" charset="0"/>
              </a:rPr>
              <a:t>Brian Tracy-</a:t>
            </a:r>
            <a:endParaRPr lang="en-GB" sz="3600"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endParaRPr lang="en-GB" sz="3600" dirty="0">
              <a:latin typeface="Calibri" panose="020F0502020204030204" pitchFamily="34" charset="0"/>
              <a:ea typeface="Calibri" panose="020F0502020204030204" pitchFamily="34" charset="0"/>
              <a:cs typeface="Times New Roman" panose="02020603050405020304" pitchFamily="18" charset="0"/>
            </a:endParaRPr>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7806851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flip="none" rotWithShape="1">
          <a:gsLst>
            <a:gs pos="18000">
              <a:srgbClr val="92D050"/>
            </a:gs>
            <a:gs pos="0">
              <a:srgbClr val="92D050"/>
            </a:gs>
            <a:gs pos="100000">
              <a:srgbClr val="99B878"/>
            </a:gs>
            <a:gs pos="100000">
              <a:schemeClr val="bg1">
                <a:shade val="35000"/>
                <a:satMod val="155000"/>
              </a:schemeClr>
            </a:gs>
          </a:gsLst>
          <a:lin ang="6000000" scaled="0"/>
          <a:tileRect/>
        </a:gradFill>
        <a:effectLst/>
      </p:bgPr>
    </p:bg>
    <p:spTree>
      <p:nvGrpSpPr>
        <p:cNvPr id="1" name=""/>
        <p:cNvGrpSpPr/>
        <p:nvPr/>
      </p:nvGrpSpPr>
      <p:grpSpPr>
        <a:xfrm>
          <a:off x="0" y="0"/>
          <a:ext cx="0" cy="0"/>
          <a:chOff x="0" y="0"/>
          <a:chExt cx="0" cy="0"/>
        </a:xfrm>
      </p:grpSpPr>
      <p:pic>
        <p:nvPicPr>
          <p:cNvPr id="6" name="Picture 11" descr="A close up of a sign&#10;&#10;Description automatically generated"/>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23825" y="120650"/>
            <a:ext cx="1260475" cy="1258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descr="C:\Users\Iswahyuni\Pictures\Picture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66112" y="-30385"/>
            <a:ext cx="7714400" cy="6858000"/>
          </a:xfrm>
          <a:prstGeom prst="rect">
            <a:avLst/>
          </a:prstGeom>
          <a:noFill/>
          <a:extLst>
            <a:ext uri="{909E8E84-426E-40DD-AFC4-6F175D3DCCD1}">
              <a14:hiddenFill xmlns:a14="http://schemas.microsoft.com/office/drawing/2010/main">
                <a:solidFill>
                  <a:srgbClr val="FFFFFF"/>
                </a:solidFill>
              </a14:hiddenFill>
            </a:ext>
          </a:extLst>
        </p:spPr>
      </p:pic>
      <p:cxnSp>
        <p:nvCxnSpPr>
          <p:cNvPr id="10" name="Straight Connector 9"/>
          <p:cNvCxnSpPr>
            <a:cxnSpLocks/>
          </p:cNvCxnSpPr>
          <p:nvPr/>
        </p:nvCxnSpPr>
        <p:spPr>
          <a:xfrm>
            <a:off x="1436688" y="989013"/>
            <a:ext cx="7707312" cy="0"/>
          </a:xfrm>
          <a:prstGeom prst="line">
            <a:avLst/>
          </a:prstGeom>
          <a:ln w="196850">
            <a:solidFill>
              <a:srgbClr val="C4DF9C"/>
            </a:solidFill>
          </a:ln>
        </p:spPr>
        <p:style>
          <a:lnRef idx="1">
            <a:schemeClr val="accent1"/>
          </a:lnRef>
          <a:fillRef idx="0">
            <a:schemeClr val="accent1"/>
          </a:fillRef>
          <a:effectRef idx="0">
            <a:schemeClr val="accent1"/>
          </a:effectRef>
          <a:fontRef idx="minor">
            <a:schemeClr val="tx1"/>
          </a:fontRef>
        </p:style>
      </p:cxnSp>
      <p:sp>
        <p:nvSpPr>
          <p:cNvPr id="11" name="Content Placeholder 2"/>
          <p:cNvSpPr txBox="1">
            <a:spLocks/>
          </p:cNvSpPr>
          <p:nvPr/>
        </p:nvSpPr>
        <p:spPr>
          <a:xfrm>
            <a:off x="1466112" y="990600"/>
            <a:ext cx="7601688" cy="5715000"/>
          </a:xfrm>
          <a:prstGeom prst="rect">
            <a:avLst/>
          </a:prstGeom>
          <a:blipFill dpi="0" rotWithShape="1">
            <a:blip r:embed="rId3">
              <a:alphaModFix amt="90000"/>
            </a:blip>
            <a:srcRect/>
            <a:stretch>
              <a:fillRect/>
            </a:stretch>
          </a:blipFill>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None/>
            </a:pPr>
            <a:r>
              <a:rPr lang="en-US" sz="2000" dirty="0">
                <a:solidFill>
                  <a:schemeClr val="accent4">
                    <a:lumMod val="10000"/>
                  </a:schemeClr>
                </a:solidFill>
              </a:rPr>
              <a:t>Daft, Richard. L. The leadership experience. 4</a:t>
            </a:r>
            <a:r>
              <a:rPr lang="en-US" sz="2000" baseline="30000" dirty="0">
                <a:solidFill>
                  <a:schemeClr val="accent4">
                    <a:lumMod val="10000"/>
                  </a:schemeClr>
                </a:solidFill>
              </a:rPr>
              <a:t>th</a:t>
            </a:r>
            <a:r>
              <a:rPr lang="en-US" sz="2000" dirty="0">
                <a:solidFill>
                  <a:schemeClr val="accent4">
                    <a:lumMod val="10000"/>
                  </a:schemeClr>
                </a:solidFill>
              </a:rPr>
              <a:t> Ed. USA. Thomson-South </a:t>
            </a:r>
            <a:r>
              <a:rPr lang="en-US" sz="2000" dirty="0" err="1">
                <a:solidFill>
                  <a:schemeClr val="accent4">
                    <a:lumMod val="10000"/>
                  </a:schemeClr>
                </a:solidFill>
              </a:rPr>
              <a:t>Westren</a:t>
            </a:r>
            <a:r>
              <a:rPr lang="en-US" sz="2000" dirty="0">
                <a:solidFill>
                  <a:schemeClr val="accent4">
                    <a:lumMod val="10000"/>
                  </a:schemeClr>
                </a:solidFill>
              </a:rPr>
              <a:t>, 2008</a:t>
            </a:r>
          </a:p>
          <a:p>
            <a:pPr>
              <a:buNone/>
            </a:pPr>
            <a:r>
              <a:rPr lang="en-US" sz="2000" dirty="0">
                <a:solidFill>
                  <a:schemeClr val="accent4">
                    <a:lumMod val="10000"/>
                  </a:schemeClr>
                </a:solidFill>
              </a:rPr>
              <a:t>Greenberg, Jerald and Robert A. Baron. Behavior in organizations. New Jersey: Pearson, 2008</a:t>
            </a:r>
          </a:p>
          <a:p>
            <a:pPr>
              <a:buNone/>
            </a:pPr>
            <a:r>
              <a:rPr lang="en-US" sz="2000" dirty="0" err="1">
                <a:solidFill>
                  <a:schemeClr val="accent4">
                    <a:lumMod val="10000"/>
                  </a:schemeClr>
                </a:solidFill>
              </a:rPr>
              <a:t>Indawati</a:t>
            </a:r>
            <a:r>
              <a:rPr lang="en-US" sz="2000" dirty="0">
                <a:solidFill>
                  <a:schemeClr val="accent4">
                    <a:lumMod val="10000"/>
                  </a:schemeClr>
                </a:solidFill>
              </a:rPr>
              <a:t>. E. </a:t>
            </a:r>
            <a:r>
              <a:rPr lang="en-US" sz="2000" dirty="0" err="1">
                <a:solidFill>
                  <a:schemeClr val="accent4">
                    <a:lumMod val="10000"/>
                  </a:schemeClr>
                </a:solidFill>
              </a:rPr>
              <a:t>Memabngun</a:t>
            </a:r>
            <a:r>
              <a:rPr lang="en-US" sz="2000" dirty="0">
                <a:solidFill>
                  <a:schemeClr val="accent4">
                    <a:lumMod val="10000"/>
                  </a:schemeClr>
                </a:solidFill>
              </a:rPr>
              <a:t> </a:t>
            </a:r>
            <a:r>
              <a:rPr lang="en-US" sz="2000" dirty="0" err="1">
                <a:solidFill>
                  <a:schemeClr val="accent4">
                    <a:lumMod val="10000"/>
                  </a:schemeClr>
                </a:solidFill>
              </a:rPr>
              <a:t>kerjasama</a:t>
            </a:r>
            <a:r>
              <a:rPr lang="en-US" sz="2000" dirty="0">
                <a:solidFill>
                  <a:schemeClr val="accent4">
                    <a:lumMod val="10000"/>
                  </a:schemeClr>
                </a:solidFill>
              </a:rPr>
              <a:t> </a:t>
            </a:r>
            <a:r>
              <a:rPr lang="en-US" sz="2000" dirty="0" err="1">
                <a:solidFill>
                  <a:schemeClr val="accent4">
                    <a:lumMod val="10000"/>
                  </a:schemeClr>
                </a:solidFill>
              </a:rPr>
              <a:t>tim</a:t>
            </a:r>
            <a:r>
              <a:rPr lang="en-US" sz="2000" dirty="0">
                <a:solidFill>
                  <a:schemeClr val="accent4">
                    <a:lumMod val="10000"/>
                  </a:schemeClr>
                </a:solidFill>
              </a:rPr>
              <a:t> yang </a:t>
            </a:r>
            <a:r>
              <a:rPr lang="en-US" sz="2000" dirty="0" err="1">
                <a:solidFill>
                  <a:schemeClr val="accent4">
                    <a:lumMod val="10000"/>
                  </a:schemeClr>
                </a:solidFill>
              </a:rPr>
              <a:t>efektif</a:t>
            </a:r>
            <a:r>
              <a:rPr lang="en-US" sz="2000" dirty="0">
                <a:solidFill>
                  <a:schemeClr val="accent4">
                    <a:lumMod val="10000"/>
                  </a:schemeClr>
                </a:solidFill>
              </a:rPr>
              <a:t>. Jakarta; 2019</a:t>
            </a:r>
          </a:p>
          <a:p>
            <a:pPr>
              <a:buNone/>
            </a:pPr>
            <a:r>
              <a:rPr lang="en-US" sz="2000" dirty="0" err="1">
                <a:solidFill>
                  <a:schemeClr val="accent4">
                    <a:lumMod val="10000"/>
                  </a:schemeClr>
                </a:solidFill>
              </a:rPr>
              <a:t>Ivancevich</a:t>
            </a:r>
            <a:r>
              <a:rPr lang="en-US" sz="2000" dirty="0">
                <a:solidFill>
                  <a:schemeClr val="accent4">
                    <a:lumMod val="10000"/>
                  </a:schemeClr>
                </a:solidFill>
              </a:rPr>
              <a:t>, John., Robert K, And </a:t>
            </a:r>
            <a:r>
              <a:rPr lang="en-US" sz="2000" dirty="0" err="1">
                <a:solidFill>
                  <a:schemeClr val="accent4">
                    <a:lumMod val="10000"/>
                  </a:schemeClr>
                </a:solidFill>
              </a:rPr>
              <a:t>Micahel</a:t>
            </a:r>
            <a:r>
              <a:rPr lang="en-US" sz="2000" dirty="0">
                <a:solidFill>
                  <a:schemeClr val="accent4">
                    <a:lumMod val="10000"/>
                  </a:schemeClr>
                </a:solidFill>
              </a:rPr>
              <a:t> T. Matteson. Organizational behavior and management 8</a:t>
            </a:r>
            <a:r>
              <a:rPr lang="en-US" sz="2000" baseline="30000" dirty="0">
                <a:solidFill>
                  <a:schemeClr val="accent4">
                    <a:lumMod val="10000"/>
                  </a:schemeClr>
                </a:solidFill>
              </a:rPr>
              <a:t>th</a:t>
            </a:r>
            <a:r>
              <a:rPr lang="en-US" sz="2000" dirty="0">
                <a:solidFill>
                  <a:schemeClr val="accent4">
                    <a:lumMod val="10000"/>
                  </a:schemeClr>
                </a:solidFill>
              </a:rPr>
              <a:t> ed. New York; McGraw-Hill, 2008</a:t>
            </a:r>
          </a:p>
          <a:p>
            <a:pPr>
              <a:buNone/>
            </a:pPr>
            <a:r>
              <a:rPr lang="en-US" sz="2000" dirty="0" err="1">
                <a:solidFill>
                  <a:schemeClr val="accent4">
                    <a:lumMod val="10000"/>
                  </a:schemeClr>
                </a:solidFill>
              </a:rPr>
              <a:t>Ivancevich</a:t>
            </a:r>
            <a:r>
              <a:rPr lang="en-US" sz="2000" dirty="0">
                <a:solidFill>
                  <a:schemeClr val="accent4">
                    <a:lumMod val="10000"/>
                  </a:schemeClr>
                </a:solidFill>
              </a:rPr>
              <a:t>, </a:t>
            </a:r>
            <a:r>
              <a:rPr lang="en-US" sz="2000" dirty="0" err="1">
                <a:solidFill>
                  <a:schemeClr val="accent4">
                    <a:lumMod val="10000"/>
                  </a:schemeClr>
                </a:solidFill>
              </a:rPr>
              <a:t>Jhon</a:t>
            </a:r>
            <a:r>
              <a:rPr lang="en-US" sz="2000" dirty="0">
                <a:solidFill>
                  <a:schemeClr val="accent4">
                    <a:lumMod val="10000"/>
                  </a:schemeClr>
                </a:solidFill>
              </a:rPr>
              <a:t> M, et al., Organizations, behaviors, structure, and process 12</a:t>
            </a:r>
            <a:r>
              <a:rPr lang="en-US" sz="2000" baseline="30000" dirty="0">
                <a:solidFill>
                  <a:schemeClr val="accent4">
                    <a:lumMod val="10000"/>
                  </a:schemeClr>
                </a:solidFill>
              </a:rPr>
              <a:t>th</a:t>
            </a:r>
            <a:r>
              <a:rPr lang="en-US" sz="2000" dirty="0">
                <a:solidFill>
                  <a:schemeClr val="accent4">
                    <a:lumMod val="10000"/>
                  </a:schemeClr>
                </a:solidFill>
              </a:rPr>
              <a:t> ed. New York; </a:t>
            </a:r>
            <a:r>
              <a:rPr lang="en-US" sz="2000" dirty="0" err="1">
                <a:solidFill>
                  <a:schemeClr val="accent4">
                    <a:lumMod val="10000"/>
                  </a:schemeClr>
                </a:solidFill>
              </a:rPr>
              <a:t>Mc</a:t>
            </a:r>
            <a:r>
              <a:rPr lang="en-US" sz="2000" dirty="0">
                <a:solidFill>
                  <a:schemeClr val="accent4">
                    <a:lumMod val="10000"/>
                  </a:schemeClr>
                </a:solidFill>
              </a:rPr>
              <a:t> </a:t>
            </a:r>
            <a:r>
              <a:rPr lang="en-US" sz="2000" dirty="0" err="1">
                <a:solidFill>
                  <a:schemeClr val="accent4">
                    <a:lumMod val="10000"/>
                  </a:schemeClr>
                </a:solidFill>
              </a:rPr>
              <a:t>Graw</a:t>
            </a:r>
            <a:r>
              <a:rPr lang="en-US" sz="2000" dirty="0">
                <a:solidFill>
                  <a:schemeClr val="accent4">
                    <a:lumMod val="10000"/>
                  </a:schemeClr>
                </a:solidFill>
              </a:rPr>
              <a:t>-Hill, 2006</a:t>
            </a:r>
          </a:p>
          <a:p>
            <a:pPr>
              <a:buNone/>
            </a:pPr>
            <a:r>
              <a:rPr lang="en-ID" sz="2000" dirty="0" err="1">
                <a:solidFill>
                  <a:schemeClr val="accent4">
                    <a:lumMod val="10000"/>
                  </a:schemeClr>
                </a:solidFill>
              </a:rPr>
              <a:t>Nonaka</a:t>
            </a:r>
            <a:r>
              <a:rPr lang="en-ID" sz="2000" dirty="0">
                <a:solidFill>
                  <a:schemeClr val="accent4">
                    <a:lumMod val="10000"/>
                  </a:schemeClr>
                </a:solidFill>
              </a:rPr>
              <a:t>, I. </a:t>
            </a:r>
            <a:r>
              <a:rPr lang="en-ID" sz="2000" dirty="0" err="1">
                <a:solidFill>
                  <a:schemeClr val="accent4">
                    <a:lumMod val="10000"/>
                  </a:schemeClr>
                </a:solidFill>
              </a:rPr>
              <a:t>dkk</a:t>
            </a:r>
            <a:r>
              <a:rPr lang="en-ID" sz="2000" dirty="0">
                <a:solidFill>
                  <a:schemeClr val="accent4">
                    <a:lumMod val="10000"/>
                  </a:schemeClr>
                </a:solidFill>
              </a:rPr>
              <a:t>. (2011). “The Wise Leader”. Harvard </a:t>
            </a:r>
            <a:r>
              <a:rPr lang="en-ID" sz="2000" dirty="0" err="1">
                <a:solidFill>
                  <a:schemeClr val="accent4">
                    <a:lumMod val="10000"/>
                  </a:schemeClr>
                </a:solidFill>
              </a:rPr>
              <a:t>Bussiness</a:t>
            </a:r>
            <a:r>
              <a:rPr lang="en-ID" sz="2000" dirty="0">
                <a:solidFill>
                  <a:schemeClr val="accent4">
                    <a:lumMod val="10000"/>
                  </a:schemeClr>
                </a:solidFill>
              </a:rPr>
              <a:t> Review, Vol. 89, No. 5, </a:t>
            </a:r>
            <a:r>
              <a:rPr lang="en-ID" sz="2000" dirty="0" err="1">
                <a:solidFill>
                  <a:schemeClr val="accent4">
                    <a:lumMod val="10000"/>
                  </a:schemeClr>
                </a:solidFill>
              </a:rPr>
              <a:t>hlm</a:t>
            </a:r>
            <a:r>
              <a:rPr lang="en-ID" sz="2000" dirty="0">
                <a:solidFill>
                  <a:schemeClr val="accent4">
                    <a:lumMod val="10000"/>
                  </a:schemeClr>
                </a:solidFill>
              </a:rPr>
              <a:t>. 58-67</a:t>
            </a:r>
          </a:p>
          <a:p>
            <a:pPr>
              <a:buNone/>
            </a:pPr>
            <a:r>
              <a:rPr lang="en-ID" sz="2000" dirty="0">
                <a:solidFill>
                  <a:schemeClr val="accent4">
                    <a:lumMod val="10000"/>
                  </a:schemeClr>
                </a:solidFill>
              </a:rPr>
              <a:t>Robbins, Stephen and Timothy A. Judge. Organizational behaviour 13</a:t>
            </a:r>
            <a:r>
              <a:rPr lang="en-ID" sz="2000" baseline="30000" dirty="0">
                <a:solidFill>
                  <a:schemeClr val="accent4">
                    <a:lumMod val="10000"/>
                  </a:schemeClr>
                </a:solidFill>
              </a:rPr>
              <a:t>th</a:t>
            </a:r>
            <a:r>
              <a:rPr lang="en-ID" sz="2000" dirty="0">
                <a:solidFill>
                  <a:schemeClr val="accent4">
                    <a:lumMod val="10000"/>
                  </a:schemeClr>
                </a:solidFill>
              </a:rPr>
              <a:t> ed. New Jersey; Pearson Education, </a:t>
            </a:r>
            <a:r>
              <a:rPr lang="en-ID" sz="2000" dirty="0" err="1">
                <a:solidFill>
                  <a:schemeClr val="accent4">
                    <a:lumMod val="10000"/>
                  </a:schemeClr>
                </a:solidFill>
              </a:rPr>
              <a:t>Inc</a:t>
            </a:r>
            <a:r>
              <a:rPr lang="en-ID" sz="2000" dirty="0">
                <a:solidFill>
                  <a:schemeClr val="accent4">
                    <a:lumMod val="10000"/>
                  </a:schemeClr>
                </a:solidFill>
              </a:rPr>
              <a:t>, 2009</a:t>
            </a:r>
          </a:p>
          <a:p>
            <a:pPr>
              <a:buNone/>
            </a:pPr>
            <a:r>
              <a:rPr lang="en-US" sz="2000" dirty="0" err="1">
                <a:solidFill>
                  <a:schemeClr val="accent4">
                    <a:lumMod val="10000"/>
                  </a:schemeClr>
                </a:solidFill>
              </a:rPr>
              <a:t>Tapoona</a:t>
            </a:r>
            <a:r>
              <a:rPr lang="en-US" sz="2000" dirty="0">
                <a:solidFill>
                  <a:schemeClr val="accent4">
                    <a:lumMod val="10000"/>
                  </a:schemeClr>
                </a:solidFill>
              </a:rPr>
              <a:t>, Helena </a:t>
            </a:r>
            <a:r>
              <a:rPr lang="en-US" sz="2000" dirty="0" err="1">
                <a:solidFill>
                  <a:schemeClr val="accent4">
                    <a:lumMod val="10000"/>
                  </a:schemeClr>
                </a:solidFill>
              </a:rPr>
              <a:t>Nataly</a:t>
            </a:r>
            <a:r>
              <a:rPr lang="en-US" sz="2000" dirty="0">
                <a:solidFill>
                  <a:schemeClr val="accent4">
                    <a:lumMod val="10000"/>
                  </a:schemeClr>
                </a:solidFill>
              </a:rPr>
              <a:t>. 2014. </a:t>
            </a:r>
            <a:r>
              <a:rPr lang="en-US" sz="2000" i="1" dirty="0" err="1">
                <a:solidFill>
                  <a:schemeClr val="accent4">
                    <a:lumMod val="10000"/>
                  </a:schemeClr>
                </a:solidFill>
              </a:rPr>
              <a:t>Pengaruh</a:t>
            </a:r>
            <a:r>
              <a:rPr lang="en-US" sz="2000" i="1" dirty="0">
                <a:solidFill>
                  <a:schemeClr val="accent4">
                    <a:lumMod val="10000"/>
                  </a:schemeClr>
                </a:solidFill>
              </a:rPr>
              <a:t> </a:t>
            </a:r>
            <a:r>
              <a:rPr lang="en-US" sz="2000" i="1" dirty="0" err="1">
                <a:solidFill>
                  <a:schemeClr val="accent4">
                    <a:lumMod val="10000"/>
                  </a:schemeClr>
                </a:solidFill>
              </a:rPr>
              <a:t>Kepemimpinan</a:t>
            </a:r>
            <a:r>
              <a:rPr lang="en-US" sz="2000" i="1" dirty="0">
                <a:solidFill>
                  <a:schemeClr val="accent4">
                    <a:lumMod val="10000"/>
                  </a:schemeClr>
                </a:solidFill>
              </a:rPr>
              <a:t>, </a:t>
            </a:r>
            <a:r>
              <a:rPr lang="en-US" sz="2000" i="1" dirty="0" err="1">
                <a:solidFill>
                  <a:schemeClr val="accent4">
                    <a:lumMod val="10000"/>
                  </a:schemeClr>
                </a:solidFill>
              </a:rPr>
              <a:t>Budaya</a:t>
            </a:r>
            <a:r>
              <a:rPr lang="en-US" sz="2000" i="1" dirty="0">
                <a:solidFill>
                  <a:schemeClr val="accent4">
                    <a:lumMod val="10000"/>
                  </a:schemeClr>
                </a:solidFill>
              </a:rPr>
              <a:t> </a:t>
            </a:r>
            <a:r>
              <a:rPr lang="en-US" sz="2000" i="1" dirty="0" err="1">
                <a:solidFill>
                  <a:schemeClr val="accent4">
                    <a:lumMod val="10000"/>
                  </a:schemeClr>
                </a:solidFill>
              </a:rPr>
              <a:t>Organisasi</a:t>
            </a:r>
            <a:r>
              <a:rPr lang="en-US" sz="2000" i="1" dirty="0">
                <a:solidFill>
                  <a:schemeClr val="accent4">
                    <a:lumMod val="10000"/>
                  </a:schemeClr>
                </a:solidFill>
              </a:rPr>
              <a:t> </a:t>
            </a:r>
            <a:r>
              <a:rPr lang="en-US" sz="2000" i="1" dirty="0" err="1">
                <a:solidFill>
                  <a:schemeClr val="accent4">
                    <a:lumMod val="10000"/>
                  </a:schemeClr>
                </a:solidFill>
              </a:rPr>
              <a:t>dan</a:t>
            </a:r>
            <a:r>
              <a:rPr lang="en-US" sz="2000" i="1" dirty="0">
                <a:solidFill>
                  <a:schemeClr val="accent4">
                    <a:lumMod val="10000"/>
                  </a:schemeClr>
                </a:solidFill>
              </a:rPr>
              <a:t> </a:t>
            </a:r>
            <a:r>
              <a:rPr lang="en-US" sz="2000" i="1" dirty="0" err="1">
                <a:solidFill>
                  <a:schemeClr val="accent4">
                    <a:lumMod val="10000"/>
                  </a:schemeClr>
                </a:solidFill>
              </a:rPr>
              <a:t>Motivasi</a:t>
            </a:r>
            <a:r>
              <a:rPr lang="en-US" sz="2000" i="1" dirty="0">
                <a:solidFill>
                  <a:schemeClr val="accent4">
                    <a:lumMod val="10000"/>
                  </a:schemeClr>
                </a:solidFill>
              </a:rPr>
              <a:t> </a:t>
            </a:r>
            <a:r>
              <a:rPr lang="en-US" sz="2000" i="1" dirty="0" err="1">
                <a:solidFill>
                  <a:schemeClr val="accent4">
                    <a:lumMod val="10000"/>
                  </a:schemeClr>
                </a:solidFill>
              </a:rPr>
              <a:t>terhadap</a:t>
            </a:r>
            <a:r>
              <a:rPr lang="en-US" sz="2000" i="1" dirty="0">
                <a:solidFill>
                  <a:schemeClr val="accent4">
                    <a:lumMod val="10000"/>
                  </a:schemeClr>
                </a:solidFill>
              </a:rPr>
              <a:t> </a:t>
            </a:r>
            <a:r>
              <a:rPr lang="en-US" sz="2000" i="1" dirty="0" err="1">
                <a:solidFill>
                  <a:schemeClr val="accent4">
                    <a:lumMod val="10000"/>
                  </a:schemeClr>
                </a:solidFill>
              </a:rPr>
              <a:t>Kepuasan</a:t>
            </a:r>
            <a:r>
              <a:rPr lang="en-US" sz="2000" i="1" dirty="0">
                <a:solidFill>
                  <a:schemeClr val="accent4">
                    <a:lumMod val="10000"/>
                  </a:schemeClr>
                </a:solidFill>
              </a:rPr>
              <a:t> </a:t>
            </a:r>
            <a:r>
              <a:rPr lang="en-US" sz="2000" i="1" dirty="0" err="1">
                <a:solidFill>
                  <a:schemeClr val="accent4">
                    <a:lumMod val="10000"/>
                  </a:schemeClr>
                </a:solidFill>
              </a:rPr>
              <a:t>Kerja</a:t>
            </a:r>
            <a:r>
              <a:rPr lang="en-US" sz="2000" i="1" dirty="0">
                <a:solidFill>
                  <a:schemeClr val="accent4">
                    <a:lumMod val="10000"/>
                  </a:schemeClr>
                </a:solidFill>
              </a:rPr>
              <a:t> </a:t>
            </a:r>
            <a:r>
              <a:rPr lang="en-US" sz="2000" i="1" dirty="0" err="1">
                <a:solidFill>
                  <a:schemeClr val="accent4">
                    <a:lumMod val="10000"/>
                  </a:schemeClr>
                </a:solidFill>
              </a:rPr>
              <a:t>dan</a:t>
            </a:r>
            <a:r>
              <a:rPr lang="en-US" sz="2000" i="1" dirty="0">
                <a:solidFill>
                  <a:schemeClr val="accent4">
                    <a:lumMod val="10000"/>
                  </a:schemeClr>
                </a:solidFill>
              </a:rPr>
              <a:t> </a:t>
            </a:r>
            <a:r>
              <a:rPr lang="en-US" sz="2000" i="1" dirty="0" err="1">
                <a:solidFill>
                  <a:schemeClr val="accent4">
                    <a:lumMod val="10000"/>
                  </a:schemeClr>
                </a:solidFill>
              </a:rPr>
              <a:t>Dampaknya</a:t>
            </a:r>
            <a:r>
              <a:rPr lang="en-US" sz="2000" i="1" dirty="0">
                <a:solidFill>
                  <a:schemeClr val="accent4">
                    <a:lumMod val="10000"/>
                  </a:schemeClr>
                </a:solidFill>
              </a:rPr>
              <a:t> </a:t>
            </a:r>
            <a:r>
              <a:rPr lang="en-US" sz="2000" i="1" dirty="0" err="1">
                <a:solidFill>
                  <a:schemeClr val="accent4">
                    <a:lumMod val="10000"/>
                  </a:schemeClr>
                </a:solidFill>
              </a:rPr>
              <a:t>terhadap</a:t>
            </a:r>
            <a:r>
              <a:rPr lang="en-US" sz="2000" i="1" dirty="0">
                <a:solidFill>
                  <a:schemeClr val="accent4">
                    <a:lumMod val="10000"/>
                  </a:schemeClr>
                </a:solidFill>
              </a:rPr>
              <a:t> </a:t>
            </a:r>
            <a:r>
              <a:rPr lang="en-US" sz="2000" i="1" dirty="0" err="1">
                <a:solidFill>
                  <a:schemeClr val="accent4">
                    <a:lumMod val="10000"/>
                  </a:schemeClr>
                </a:solidFill>
              </a:rPr>
              <a:t>Kinerja</a:t>
            </a:r>
            <a:r>
              <a:rPr lang="en-US" sz="2000" i="1" dirty="0">
                <a:solidFill>
                  <a:schemeClr val="accent4">
                    <a:lumMod val="10000"/>
                  </a:schemeClr>
                </a:solidFill>
              </a:rPr>
              <a:t> </a:t>
            </a:r>
            <a:r>
              <a:rPr lang="en-US" sz="2000" i="1" dirty="0" err="1">
                <a:solidFill>
                  <a:schemeClr val="accent4">
                    <a:lumMod val="10000"/>
                  </a:schemeClr>
                </a:solidFill>
              </a:rPr>
              <a:t>Organisasi</a:t>
            </a:r>
            <a:r>
              <a:rPr lang="en-US" sz="2000" dirty="0">
                <a:solidFill>
                  <a:schemeClr val="accent4">
                    <a:lumMod val="10000"/>
                  </a:schemeClr>
                </a:solidFill>
              </a:rPr>
              <a:t>. </a:t>
            </a:r>
            <a:r>
              <a:rPr lang="en-US" sz="2000" dirty="0" err="1">
                <a:solidFill>
                  <a:schemeClr val="accent4">
                    <a:lumMod val="10000"/>
                  </a:schemeClr>
                </a:solidFill>
              </a:rPr>
              <a:t>Skripsi</a:t>
            </a:r>
            <a:r>
              <a:rPr lang="en-US" sz="2000" dirty="0">
                <a:solidFill>
                  <a:schemeClr val="accent4">
                    <a:lumMod val="10000"/>
                  </a:schemeClr>
                </a:solidFill>
              </a:rPr>
              <a:t>. </a:t>
            </a:r>
            <a:r>
              <a:rPr lang="en-US" sz="2000" dirty="0" err="1">
                <a:solidFill>
                  <a:schemeClr val="accent4">
                    <a:lumMod val="10000"/>
                  </a:schemeClr>
                </a:solidFill>
              </a:rPr>
              <a:t>Universitas</a:t>
            </a:r>
            <a:r>
              <a:rPr lang="en-US" sz="2000" dirty="0">
                <a:solidFill>
                  <a:schemeClr val="accent4">
                    <a:lumMod val="10000"/>
                  </a:schemeClr>
                </a:solidFill>
              </a:rPr>
              <a:t> Terbuka. Jakarta</a:t>
            </a:r>
          </a:p>
          <a:p>
            <a:pPr>
              <a:buNone/>
            </a:pPr>
            <a:endParaRPr lang="en-US" sz="2000" dirty="0">
              <a:solidFill>
                <a:schemeClr val="accent4">
                  <a:lumMod val="10000"/>
                </a:schemeClr>
              </a:solidFill>
            </a:endParaRPr>
          </a:p>
        </p:txBody>
      </p:sp>
      <p:sp>
        <p:nvSpPr>
          <p:cNvPr id="2" name="Title 1"/>
          <p:cNvSpPr>
            <a:spLocks noGrp="1"/>
          </p:cNvSpPr>
          <p:nvPr>
            <p:ph type="title"/>
          </p:nvPr>
        </p:nvSpPr>
        <p:spPr>
          <a:xfrm>
            <a:off x="539552" y="0"/>
            <a:ext cx="8229600" cy="1143000"/>
          </a:xfrm>
        </p:spPr>
        <p:txBody>
          <a:bodyPr/>
          <a:lstStyle/>
          <a:p>
            <a:r>
              <a:rPr lang="en-US" b="1" dirty="0" err="1"/>
              <a:t>Daftar</a:t>
            </a:r>
            <a:r>
              <a:rPr lang="en-US" b="1" dirty="0"/>
              <a:t> </a:t>
            </a:r>
            <a:r>
              <a:rPr lang="en-US" b="1" dirty="0" err="1"/>
              <a:t>Pustaka</a:t>
            </a:r>
            <a:endParaRPr lang="en-US" dirty="0"/>
          </a:p>
        </p:txBody>
      </p:sp>
    </p:spTree>
    <p:extLst>
      <p:ext uri="{BB962C8B-B14F-4D97-AF65-F5344CB8AC3E}">
        <p14:creationId xmlns:p14="http://schemas.microsoft.com/office/powerpoint/2010/main" val="17646659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flip="none" rotWithShape="1">
          <a:gsLst>
            <a:gs pos="18000">
              <a:srgbClr val="92D050"/>
            </a:gs>
            <a:gs pos="0">
              <a:srgbClr val="92D050"/>
            </a:gs>
            <a:gs pos="100000">
              <a:srgbClr val="99B878"/>
            </a:gs>
            <a:gs pos="100000">
              <a:schemeClr val="bg1">
                <a:shade val="35000"/>
                <a:satMod val="155000"/>
              </a:schemeClr>
            </a:gs>
          </a:gsLst>
          <a:lin ang="6000000" scaled="0"/>
          <a:tileRect/>
        </a:gradFill>
        <a:effectLst/>
      </p:bgPr>
    </p:bg>
    <p:spTree>
      <p:nvGrpSpPr>
        <p:cNvPr id="1" name=""/>
        <p:cNvGrpSpPr/>
        <p:nvPr/>
      </p:nvGrpSpPr>
      <p:grpSpPr>
        <a:xfrm>
          <a:off x="0" y="0"/>
          <a:ext cx="0" cy="0"/>
          <a:chOff x="0" y="0"/>
          <a:chExt cx="0" cy="0"/>
        </a:xfrm>
      </p:grpSpPr>
      <p:pic>
        <p:nvPicPr>
          <p:cNvPr id="6" name="Picture 11" descr="A close up of a sign&#10;&#10;Description automatically generated"/>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23825" y="120650"/>
            <a:ext cx="1260475" cy="1258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descr="C:\Users\Iswahyuni\Pictures\Picture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66112" y="-30385"/>
            <a:ext cx="7714400" cy="6858000"/>
          </a:xfrm>
          <a:prstGeom prst="rect">
            <a:avLst/>
          </a:prstGeom>
          <a:noFill/>
          <a:extLst>
            <a:ext uri="{909E8E84-426E-40DD-AFC4-6F175D3DCCD1}">
              <a14:hiddenFill xmlns:a14="http://schemas.microsoft.com/office/drawing/2010/main">
                <a:solidFill>
                  <a:srgbClr val="FFFFFF"/>
                </a:solidFill>
              </a14:hiddenFill>
            </a:ext>
          </a:extLst>
        </p:spPr>
      </p:pic>
      <p:cxnSp>
        <p:nvCxnSpPr>
          <p:cNvPr id="10" name="Straight Connector 9"/>
          <p:cNvCxnSpPr>
            <a:cxnSpLocks/>
          </p:cNvCxnSpPr>
          <p:nvPr/>
        </p:nvCxnSpPr>
        <p:spPr>
          <a:xfrm>
            <a:off x="1436688" y="989013"/>
            <a:ext cx="7707312" cy="0"/>
          </a:xfrm>
          <a:prstGeom prst="line">
            <a:avLst/>
          </a:prstGeom>
          <a:ln w="196850">
            <a:solidFill>
              <a:srgbClr val="C4DF9C"/>
            </a:solidFill>
          </a:ln>
        </p:spPr>
        <p:style>
          <a:lnRef idx="1">
            <a:schemeClr val="accent1"/>
          </a:lnRef>
          <a:fillRef idx="0">
            <a:schemeClr val="accent1"/>
          </a:fillRef>
          <a:effectRef idx="0">
            <a:schemeClr val="accent1"/>
          </a:effectRef>
          <a:fontRef idx="minor">
            <a:schemeClr val="tx1"/>
          </a:fontRef>
        </p:style>
      </p:cxnSp>
      <p:sp>
        <p:nvSpPr>
          <p:cNvPr id="11" name="Content Placeholder 2"/>
          <p:cNvSpPr txBox="1">
            <a:spLocks/>
          </p:cNvSpPr>
          <p:nvPr/>
        </p:nvSpPr>
        <p:spPr>
          <a:xfrm>
            <a:off x="1466112" y="990600"/>
            <a:ext cx="7601688" cy="5715000"/>
          </a:xfrm>
          <a:prstGeom prst="rect">
            <a:avLst/>
          </a:prstGeom>
          <a:blipFill dpi="0" rotWithShape="1">
            <a:blip r:embed="rId3">
              <a:alphaModFix amt="90000"/>
            </a:blip>
            <a:srcRect/>
            <a:stretch>
              <a:fillRect/>
            </a:stretch>
          </a:blipFill>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defRPr/>
            </a:pPr>
            <a:r>
              <a:rPr lang="en-GB" sz="2400" dirty="0" err="1" smtClean="0">
                <a:solidFill>
                  <a:schemeClr val="accent4">
                    <a:lumMod val="10000"/>
                  </a:schemeClr>
                </a:solidFill>
              </a:rPr>
              <a:t>Priyanto</a:t>
            </a:r>
            <a:r>
              <a:rPr lang="en-GB" sz="2400" dirty="0">
                <a:solidFill>
                  <a:schemeClr val="accent4">
                    <a:lumMod val="10000"/>
                  </a:schemeClr>
                </a:solidFill>
              </a:rPr>
              <a:t>,  </a:t>
            </a:r>
            <a:r>
              <a:rPr lang="en-GB" sz="2400" dirty="0" err="1">
                <a:solidFill>
                  <a:schemeClr val="accent4">
                    <a:lumMod val="10000"/>
                  </a:schemeClr>
                </a:solidFill>
              </a:rPr>
              <a:t>Agus</a:t>
            </a:r>
            <a:r>
              <a:rPr lang="en-GB" sz="2400" dirty="0">
                <a:solidFill>
                  <a:schemeClr val="accent4">
                    <a:lumMod val="10000"/>
                  </a:schemeClr>
                </a:solidFill>
              </a:rPr>
              <a:t>. 2018.  </a:t>
            </a:r>
            <a:r>
              <a:rPr lang="en-GB" sz="2400" i="1" dirty="0" err="1">
                <a:solidFill>
                  <a:schemeClr val="accent4">
                    <a:lumMod val="10000"/>
                  </a:schemeClr>
                </a:solidFill>
              </a:rPr>
              <a:t>Kepemimpinan</a:t>
            </a:r>
            <a:r>
              <a:rPr lang="en-GB" sz="2400" i="1" dirty="0">
                <a:solidFill>
                  <a:schemeClr val="accent4">
                    <a:lumMod val="10000"/>
                  </a:schemeClr>
                </a:solidFill>
              </a:rPr>
              <a:t> Tim (Team Leadership). </a:t>
            </a:r>
            <a:r>
              <a:rPr lang="en-GB" sz="2400" dirty="0">
                <a:solidFill>
                  <a:schemeClr val="accent4">
                    <a:lumMod val="10000"/>
                  </a:schemeClr>
                </a:solidFill>
              </a:rPr>
              <a:t>Jakarta: </a:t>
            </a:r>
            <a:r>
              <a:rPr lang="en-GB" sz="2400" dirty="0" err="1">
                <a:solidFill>
                  <a:schemeClr val="accent4">
                    <a:lumMod val="10000"/>
                  </a:schemeClr>
                </a:solidFill>
              </a:rPr>
              <a:t>Universitas</a:t>
            </a:r>
            <a:r>
              <a:rPr lang="en-GB" sz="2400" dirty="0">
                <a:solidFill>
                  <a:schemeClr val="accent4">
                    <a:lumMod val="10000"/>
                  </a:schemeClr>
                </a:solidFill>
              </a:rPr>
              <a:t> </a:t>
            </a:r>
            <a:r>
              <a:rPr lang="en-GB" sz="2400" dirty="0" err="1">
                <a:solidFill>
                  <a:schemeClr val="accent4">
                    <a:lumMod val="10000"/>
                  </a:schemeClr>
                </a:solidFill>
              </a:rPr>
              <a:t>Indraprasta</a:t>
            </a:r>
            <a:r>
              <a:rPr lang="en-GB" sz="2400" dirty="0">
                <a:solidFill>
                  <a:schemeClr val="accent4">
                    <a:lumMod val="10000"/>
                  </a:schemeClr>
                </a:solidFill>
              </a:rPr>
              <a:t>.</a:t>
            </a:r>
            <a:br>
              <a:rPr lang="en-GB" sz="2400" dirty="0">
                <a:solidFill>
                  <a:schemeClr val="accent4">
                    <a:lumMod val="10000"/>
                  </a:schemeClr>
                </a:solidFill>
              </a:rPr>
            </a:br>
            <a:r>
              <a:rPr lang="id-ID" sz="2400" dirty="0">
                <a:solidFill>
                  <a:schemeClr val="accent4">
                    <a:lumMod val="10000"/>
                  </a:schemeClr>
                </a:solidFill>
              </a:rPr>
              <a:t/>
            </a:r>
            <a:br>
              <a:rPr lang="id-ID" sz="2400" dirty="0">
                <a:solidFill>
                  <a:schemeClr val="accent4">
                    <a:lumMod val="10000"/>
                  </a:schemeClr>
                </a:solidFill>
              </a:rPr>
            </a:br>
            <a:r>
              <a:rPr lang="id-ID" sz="2400" dirty="0">
                <a:solidFill>
                  <a:schemeClr val="accent4">
                    <a:lumMod val="10000"/>
                  </a:schemeClr>
                </a:solidFill>
              </a:rPr>
              <a:t>Apandi. </a:t>
            </a:r>
            <a:r>
              <a:rPr lang="en-US" sz="2400" dirty="0">
                <a:solidFill>
                  <a:schemeClr val="accent4">
                    <a:lumMod val="10000"/>
                  </a:schemeClr>
                </a:solidFill>
              </a:rPr>
              <a:t> </a:t>
            </a:r>
            <a:r>
              <a:rPr lang="id-ID" sz="2400" dirty="0">
                <a:solidFill>
                  <a:schemeClr val="accent4">
                    <a:lumMod val="10000"/>
                  </a:schemeClr>
                </a:solidFill>
              </a:rPr>
              <a:t>2015. </a:t>
            </a:r>
            <a:r>
              <a:rPr lang="id-ID" sz="2400" i="1" dirty="0">
                <a:solidFill>
                  <a:schemeClr val="accent4">
                    <a:lumMod val="10000"/>
                  </a:schemeClr>
                </a:solidFill>
              </a:rPr>
              <a:t>Pengaruh Gaya Kepemimpinan Dan Motivasi Terhadap Kinerja Pegawai Pada Biro Umum Dan Keuangan Universitas Lampung</a:t>
            </a:r>
            <a:r>
              <a:rPr lang="id-ID" sz="2400" dirty="0">
                <a:solidFill>
                  <a:schemeClr val="accent4">
                    <a:lumMod val="10000"/>
                  </a:schemeClr>
                </a:solidFill>
              </a:rPr>
              <a:t>. Masters Thesis. Unila. Lampung.</a:t>
            </a:r>
            <a:r>
              <a:rPr lang="en-US" sz="2400" dirty="0">
                <a:solidFill>
                  <a:schemeClr val="accent4">
                    <a:lumMod val="10000"/>
                  </a:schemeClr>
                </a:solidFill>
              </a:rPr>
              <a:t/>
            </a:r>
            <a:br>
              <a:rPr lang="en-US" sz="2400" dirty="0">
                <a:solidFill>
                  <a:schemeClr val="accent4">
                    <a:lumMod val="10000"/>
                  </a:schemeClr>
                </a:solidFill>
              </a:rPr>
            </a:br>
            <a:r>
              <a:rPr lang="en-US" sz="2400" dirty="0">
                <a:solidFill>
                  <a:schemeClr val="accent4">
                    <a:lumMod val="10000"/>
                  </a:schemeClr>
                </a:solidFill>
              </a:rPr>
              <a:t/>
            </a:r>
            <a:br>
              <a:rPr lang="en-US" sz="2400" dirty="0">
                <a:solidFill>
                  <a:schemeClr val="accent4">
                    <a:lumMod val="10000"/>
                  </a:schemeClr>
                </a:solidFill>
              </a:rPr>
            </a:br>
            <a:r>
              <a:rPr lang="en-US" sz="2400" dirty="0" err="1">
                <a:solidFill>
                  <a:schemeClr val="accent4">
                    <a:lumMod val="10000"/>
                  </a:schemeClr>
                </a:solidFill>
              </a:rPr>
              <a:t>Salim</a:t>
            </a:r>
            <a:r>
              <a:rPr lang="en-US" sz="2400" dirty="0">
                <a:solidFill>
                  <a:schemeClr val="accent4">
                    <a:lumMod val="10000"/>
                  </a:schemeClr>
                </a:solidFill>
              </a:rPr>
              <a:t>,  M.  2017. </a:t>
            </a:r>
            <a:r>
              <a:rPr lang="en-US" sz="2400" i="1" dirty="0" err="1">
                <a:solidFill>
                  <a:schemeClr val="accent4">
                    <a:lumMod val="10000"/>
                  </a:schemeClr>
                </a:solidFill>
              </a:rPr>
              <a:t>Pengaruh</a:t>
            </a:r>
            <a:r>
              <a:rPr lang="en-US" sz="2400" i="1" dirty="0">
                <a:solidFill>
                  <a:schemeClr val="accent4">
                    <a:lumMod val="10000"/>
                  </a:schemeClr>
                </a:solidFill>
              </a:rPr>
              <a:t> </a:t>
            </a:r>
            <a:r>
              <a:rPr lang="en-US" sz="2400" i="1" dirty="0" err="1">
                <a:solidFill>
                  <a:schemeClr val="accent4">
                    <a:lumMod val="10000"/>
                  </a:schemeClr>
                </a:solidFill>
              </a:rPr>
              <a:t>gaya</a:t>
            </a:r>
            <a:r>
              <a:rPr lang="en-US" sz="2400" i="1" dirty="0">
                <a:solidFill>
                  <a:schemeClr val="accent4">
                    <a:lumMod val="10000"/>
                  </a:schemeClr>
                </a:solidFill>
              </a:rPr>
              <a:t> </a:t>
            </a:r>
            <a:r>
              <a:rPr lang="en-US" sz="2400" i="1" dirty="0" err="1">
                <a:solidFill>
                  <a:schemeClr val="accent4">
                    <a:lumMod val="10000"/>
                  </a:schemeClr>
                </a:solidFill>
              </a:rPr>
              <a:t>kepemimpinan</a:t>
            </a:r>
            <a:r>
              <a:rPr lang="en-US" sz="2400" i="1" dirty="0">
                <a:solidFill>
                  <a:schemeClr val="accent4">
                    <a:lumMod val="10000"/>
                  </a:schemeClr>
                </a:solidFill>
              </a:rPr>
              <a:t>, teamwork, </a:t>
            </a:r>
            <a:r>
              <a:rPr lang="en-US" sz="2400" i="1" dirty="0" err="1">
                <a:solidFill>
                  <a:schemeClr val="accent4">
                    <a:lumMod val="10000"/>
                  </a:schemeClr>
                </a:solidFill>
              </a:rPr>
              <a:t>budaya</a:t>
            </a:r>
            <a:r>
              <a:rPr lang="en-US" sz="2400" i="1" dirty="0">
                <a:solidFill>
                  <a:schemeClr val="accent4">
                    <a:lumMod val="10000"/>
                  </a:schemeClr>
                </a:solidFill>
              </a:rPr>
              <a:t> </a:t>
            </a:r>
            <a:r>
              <a:rPr lang="en-US" sz="2400" i="1" dirty="0" err="1">
                <a:solidFill>
                  <a:schemeClr val="accent4">
                    <a:lumMod val="10000"/>
                  </a:schemeClr>
                </a:solidFill>
              </a:rPr>
              <a:t>organisasi</a:t>
            </a:r>
            <a:r>
              <a:rPr lang="en-US" sz="2400" i="1" dirty="0">
                <a:solidFill>
                  <a:schemeClr val="accent4">
                    <a:lumMod val="10000"/>
                  </a:schemeClr>
                </a:solidFill>
              </a:rPr>
              <a:t>, </a:t>
            </a:r>
            <a:r>
              <a:rPr lang="en-US" sz="2400" i="1" dirty="0" err="1">
                <a:solidFill>
                  <a:schemeClr val="accent4">
                    <a:lumMod val="10000"/>
                  </a:schemeClr>
                </a:solidFill>
              </a:rPr>
              <a:t>dan</a:t>
            </a:r>
            <a:r>
              <a:rPr lang="en-US" sz="2400" i="1" dirty="0">
                <a:solidFill>
                  <a:schemeClr val="accent4">
                    <a:lumMod val="10000"/>
                  </a:schemeClr>
                </a:solidFill>
              </a:rPr>
              <a:t> </a:t>
            </a:r>
            <a:r>
              <a:rPr lang="en-US" sz="2400" i="1" dirty="0" err="1">
                <a:solidFill>
                  <a:schemeClr val="accent4">
                    <a:lumMod val="10000"/>
                  </a:schemeClr>
                </a:solidFill>
              </a:rPr>
              <a:t>motivasi</a:t>
            </a:r>
            <a:r>
              <a:rPr lang="en-US" sz="2400" i="1" dirty="0">
                <a:solidFill>
                  <a:schemeClr val="accent4">
                    <a:lumMod val="10000"/>
                  </a:schemeClr>
                </a:solidFill>
              </a:rPr>
              <a:t> </a:t>
            </a:r>
            <a:r>
              <a:rPr lang="en-US" sz="2400" i="1" dirty="0" err="1">
                <a:solidFill>
                  <a:schemeClr val="accent4">
                    <a:lumMod val="10000"/>
                  </a:schemeClr>
                </a:solidFill>
              </a:rPr>
              <a:t>kerja</a:t>
            </a:r>
            <a:r>
              <a:rPr lang="en-US" sz="2400" i="1" dirty="0">
                <a:solidFill>
                  <a:schemeClr val="accent4">
                    <a:lumMod val="10000"/>
                  </a:schemeClr>
                </a:solidFill>
              </a:rPr>
              <a:t> </a:t>
            </a:r>
            <a:r>
              <a:rPr lang="en-US" sz="2400" i="1" dirty="0" err="1">
                <a:solidFill>
                  <a:schemeClr val="accent4">
                    <a:lumMod val="10000"/>
                  </a:schemeClr>
                </a:solidFill>
              </a:rPr>
              <a:t>ketua</a:t>
            </a:r>
            <a:r>
              <a:rPr lang="en-US" sz="2400" i="1" dirty="0">
                <a:solidFill>
                  <a:schemeClr val="accent4">
                    <a:lumMod val="10000"/>
                  </a:schemeClr>
                </a:solidFill>
              </a:rPr>
              <a:t> </a:t>
            </a:r>
            <a:r>
              <a:rPr lang="en-US" sz="2400" i="1" dirty="0" err="1">
                <a:solidFill>
                  <a:schemeClr val="accent4">
                    <a:lumMod val="10000"/>
                  </a:schemeClr>
                </a:solidFill>
              </a:rPr>
              <a:t>terhadap</a:t>
            </a:r>
            <a:r>
              <a:rPr lang="en-US" sz="2400" i="1" dirty="0">
                <a:solidFill>
                  <a:schemeClr val="accent4">
                    <a:lumMod val="10000"/>
                  </a:schemeClr>
                </a:solidFill>
              </a:rPr>
              <a:t> </a:t>
            </a:r>
            <a:r>
              <a:rPr lang="en-US" sz="2400" i="1" dirty="0" err="1">
                <a:solidFill>
                  <a:schemeClr val="accent4">
                    <a:lumMod val="10000"/>
                  </a:schemeClr>
                </a:solidFill>
              </a:rPr>
              <a:t>kinerja</a:t>
            </a:r>
            <a:r>
              <a:rPr lang="en-US" sz="2400" i="1" dirty="0">
                <a:solidFill>
                  <a:schemeClr val="accent4">
                    <a:lumMod val="10000"/>
                  </a:schemeClr>
                </a:solidFill>
              </a:rPr>
              <a:t> </a:t>
            </a:r>
            <a:r>
              <a:rPr lang="en-US" sz="2400" i="1" dirty="0" err="1">
                <a:solidFill>
                  <a:schemeClr val="accent4">
                    <a:lumMod val="10000"/>
                  </a:schemeClr>
                </a:solidFill>
              </a:rPr>
              <a:t>pengurus</a:t>
            </a:r>
            <a:r>
              <a:rPr lang="en-US" sz="2400" i="1" dirty="0">
                <a:solidFill>
                  <a:schemeClr val="accent4">
                    <a:lumMod val="10000"/>
                  </a:schemeClr>
                </a:solidFill>
              </a:rPr>
              <a:t> </a:t>
            </a:r>
            <a:r>
              <a:rPr lang="en-US" sz="2400" i="1" dirty="0" err="1">
                <a:solidFill>
                  <a:schemeClr val="accent4">
                    <a:lumMod val="10000"/>
                  </a:schemeClr>
                </a:solidFill>
              </a:rPr>
              <a:t>organisasi</a:t>
            </a:r>
            <a:r>
              <a:rPr lang="en-US" sz="2400" i="1" dirty="0">
                <a:solidFill>
                  <a:schemeClr val="accent4">
                    <a:lumMod val="10000"/>
                  </a:schemeClr>
                </a:solidFill>
              </a:rPr>
              <a:t> </a:t>
            </a:r>
            <a:r>
              <a:rPr lang="en-US" sz="2400" i="1" dirty="0" err="1">
                <a:solidFill>
                  <a:schemeClr val="accent4">
                    <a:lumMod val="10000"/>
                  </a:schemeClr>
                </a:solidFill>
              </a:rPr>
              <a:t>Ikatan</a:t>
            </a:r>
            <a:r>
              <a:rPr lang="en-US" sz="2400" i="1" dirty="0">
                <a:solidFill>
                  <a:schemeClr val="accent4">
                    <a:lumMod val="10000"/>
                  </a:schemeClr>
                </a:solidFill>
              </a:rPr>
              <a:t> </a:t>
            </a:r>
            <a:r>
              <a:rPr lang="en-US" sz="2400" i="1" dirty="0" err="1">
                <a:solidFill>
                  <a:schemeClr val="accent4">
                    <a:lumMod val="10000"/>
                  </a:schemeClr>
                </a:solidFill>
              </a:rPr>
              <a:t>Mahasiswa</a:t>
            </a:r>
            <a:r>
              <a:rPr lang="en-US" sz="2400" i="1" dirty="0">
                <a:solidFill>
                  <a:schemeClr val="accent4">
                    <a:lumMod val="10000"/>
                  </a:schemeClr>
                </a:solidFill>
              </a:rPr>
              <a:t> </a:t>
            </a:r>
            <a:r>
              <a:rPr lang="en-US" sz="2400" i="1" dirty="0" err="1">
                <a:solidFill>
                  <a:schemeClr val="accent4">
                    <a:lumMod val="10000"/>
                  </a:schemeClr>
                </a:solidFill>
              </a:rPr>
              <a:t>Mambaul</a:t>
            </a:r>
            <a:r>
              <a:rPr lang="en-US" sz="2400" i="1" dirty="0">
                <a:solidFill>
                  <a:schemeClr val="accent4">
                    <a:lumMod val="10000"/>
                  </a:schemeClr>
                </a:solidFill>
              </a:rPr>
              <a:t> </a:t>
            </a:r>
            <a:r>
              <a:rPr lang="en-US" sz="2400" i="1" dirty="0" err="1">
                <a:solidFill>
                  <a:schemeClr val="accent4">
                    <a:lumMod val="10000"/>
                  </a:schemeClr>
                </a:solidFill>
              </a:rPr>
              <a:t>Ulum</a:t>
            </a:r>
            <a:r>
              <a:rPr lang="en-US" sz="2400" i="1" dirty="0">
                <a:solidFill>
                  <a:schemeClr val="accent4">
                    <a:lumMod val="10000"/>
                  </a:schemeClr>
                </a:solidFill>
              </a:rPr>
              <a:t> Bata-</a:t>
            </a:r>
            <a:r>
              <a:rPr lang="en-US" sz="2400" i="1" dirty="0" err="1">
                <a:solidFill>
                  <a:schemeClr val="accent4">
                    <a:lumMod val="10000"/>
                  </a:schemeClr>
                </a:solidFill>
              </a:rPr>
              <a:t>bata</a:t>
            </a:r>
            <a:r>
              <a:rPr lang="en-US" sz="2400" i="1" dirty="0">
                <a:solidFill>
                  <a:schemeClr val="accent4">
                    <a:lumMod val="10000"/>
                  </a:schemeClr>
                </a:solidFill>
              </a:rPr>
              <a:t> (IMABA) </a:t>
            </a:r>
            <a:r>
              <a:rPr lang="en-US" sz="2400" i="1" dirty="0" err="1">
                <a:solidFill>
                  <a:schemeClr val="accent4">
                    <a:lumMod val="10000"/>
                  </a:schemeClr>
                </a:solidFill>
              </a:rPr>
              <a:t>wilayah</a:t>
            </a:r>
            <a:r>
              <a:rPr lang="en-US" sz="2400" i="1" dirty="0">
                <a:solidFill>
                  <a:schemeClr val="accent4">
                    <a:lumMod val="10000"/>
                  </a:schemeClr>
                </a:solidFill>
              </a:rPr>
              <a:t> Surabaya.</a:t>
            </a:r>
            <a:r>
              <a:rPr lang="en-US" sz="2400" dirty="0">
                <a:solidFill>
                  <a:schemeClr val="accent4">
                    <a:lumMod val="10000"/>
                  </a:schemeClr>
                </a:solidFill>
              </a:rPr>
              <a:t> Masters thesis. UIN </a:t>
            </a:r>
            <a:r>
              <a:rPr lang="en-US" sz="2400" dirty="0" err="1">
                <a:solidFill>
                  <a:schemeClr val="accent4">
                    <a:lumMod val="10000"/>
                  </a:schemeClr>
                </a:solidFill>
              </a:rPr>
              <a:t>Sunan</a:t>
            </a:r>
            <a:r>
              <a:rPr lang="en-US" sz="2400" dirty="0">
                <a:solidFill>
                  <a:schemeClr val="accent4">
                    <a:lumMod val="10000"/>
                  </a:schemeClr>
                </a:solidFill>
              </a:rPr>
              <a:t> </a:t>
            </a:r>
            <a:r>
              <a:rPr lang="en-US" sz="2400" dirty="0" err="1">
                <a:solidFill>
                  <a:schemeClr val="accent4">
                    <a:lumMod val="10000"/>
                  </a:schemeClr>
                </a:solidFill>
              </a:rPr>
              <a:t>Ampel</a:t>
            </a:r>
            <a:r>
              <a:rPr lang="en-US" sz="2400" dirty="0">
                <a:solidFill>
                  <a:schemeClr val="accent4">
                    <a:lumMod val="10000"/>
                  </a:schemeClr>
                </a:solidFill>
              </a:rPr>
              <a:t> Surabaya.</a:t>
            </a:r>
            <a:r>
              <a:rPr lang="id-ID" sz="1600" dirty="0">
                <a:solidFill>
                  <a:schemeClr val="accent4">
                    <a:lumMod val="10000"/>
                  </a:schemeClr>
                </a:solidFill>
              </a:rPr>
              <a:t/>
            </a:r>
            <a:br>
              <a:rPr lang="id-ID" sz="1600" dirty="0">
                <a:solidFill>
                  <a:schemeClr val="accent4">
                    <a:lumMod val="10000"/>
                  </a:schemeClr>
                </a:solidFill>
              </a:rPr>
            </a:br>
            <a:endParaRPr lang="en-US" sz="2400" dirty="0">
              <a:solidFill>
                <a:schemeClr val="accent4">
                  <a:lumMod val="10000"/>
                </a:schemeClr>
              </a:solidFill>
            </a:endParaRPr>
          </a:p>
        </p:txBody>
      </p:sp>
      <p:sp>
        <p:nvSpPr>
          <p:cNvPr id="7" name="Title 1"/>
          <p:cNvSpPr>
            <a:spLocks noGrp="1"/>
          </p:cNvSpPr>
          <p:nvPr>
            <p:ph type="title"/>
          </p:nvPr>
        </p:nvSpPr>
        <p:spPr>
          <a:xfrm>
            <a:off x="1043608" y="-62135"/>
            <a:ext cx="8273702" cy="1051148"/>
          </a:xfrm>
        </p:spPr>
        <p:txBody>
          <a:bodyPr>
            <a:noAutofit/>
          </a:bodyPr>
          <a:lstStyle/>
          <a:p>
            <a:pPr>
              <a:defRPr/>
            </a:pPr>
            <a:r>
              <a:rPr lang="en-US" sz="3200" b="1" dirty="0" err="1" smtClean="0">
                <a:solidFill>
                  <a:schemeClr val="accent4">
                    <a:lumMod val="10000"/>
                  </a:schemeClr>
                </a:solidFill>
              </a:rPr>
              <a:t>Daftar</a:t>
            </a:r>
            <a:r>
              <a:rPr lang="en-US" sz="3200" b="1" dirty="0" smtClean="0">
                <a:solidFill>
                  <a:schemeClr val="accent4">
                    <a:lumMod val="10000"/>
                  </a:schemeClr>
                </a:solidFill>
              </a:rPr>
              <a:t> </a:t>
            </a:r>
            <a:r>
              <a:rPr lang="en-US" sz="3200" b="1" dirty="0" err="1" smtClean="0">
                <a:solidFill>
                  <a:schemeClr val="accent4">
                    <a:lumMod val="10000"/>
                  </a:schemeClr>
                </a:solidFill>
              </a:rPr>
              <a:t>Putaka</a:t>
            </a:r>
            <a:r>
              <a:rPr lang="en-US" sz="3200" b="1" dirty="0" smtClean="0">
                <a:solidFill>
                  <a:schemeClr val="accent4">
                    <a:lumMod val="10000"/>
                  </a:schemeClr>
                </a:solidFill>
              </a:rPr>
              <a:t> </a:t>
            </a:r>
            <a:endParaRPr lang="en-SG" sz="3200" b="1" dirty="0">
              <a:solidFill>
                <a:schemeClr val="accent4">
                  <a:lumMod val="10000"/>
                </a:schemeClr>
              </a:solidFill>
            </a:endParaRPr>
          </a:p>
        </p:txBody>
      </p:sp>
    </p:spTree>
    <p:extLst>
      <p:ext uri="{BB962C8B-B14F-4D97-AF65-F5344CB8AC3E}">
        <p14:creationId xmlns:p14="http://schemas.microsoft.com/office/powerpoint/2010/main" val="27163066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flip="none" rotWithShape="1">
          <a:gsLst>
            <a:gs pos="18000">
              <a:srgbClr val="92D050"/>
            </a:gs>
            <a:gs pos="0">
              <a:srgbClr val="92D050"/>
            </a:gs>
            <a:gs pos="100000">
              <a:srgbClr val="99B878"/>
            </a:gs>
            <a:gs pos="100000">
              <a:schemeClr val="bg1">
                <a:shade val="35000"/>
                <a:satMod val="155000"/>
              </a:schemeClr>
            </a:gs>
          </a:gsLst>
          <a:lin ang="6000000" scaled="0"/>
          <a:tileRect/>
        </a:gradFill>
        <a:effectLst/>
      </p:bgPr>
    </p:bg>
    <p:spTree>
      <p:nvGrpSpPr>
        <p:cNvPr id="1" name=""/>
        <p:cNvGrpSpPr/>
        <p:nvPr/>
      </p:nvGrpSpPr>
      <p:grpSpPr>
        <a:xfrm>
          <a:off x="0" y="0"/>
          <a:ext cx="0" cy="0"/>
          <a:chOff x="0" y="0"/>
          <a:chExt cx="0" cy="0"/>
        </a:xfrm>
      </p:grpSpPr>
      <p:pic>
        <p:nvPicPr>
          <p:cNvPr id="6" name="Picture 11" descr="A close up of a sign&#10;&#10;Description automatically generated"/>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23825" y="120650"/>
            <a:ext cx="1260475" cy="1258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descr="C:\Users\Iswahyuni\Pictures\Picture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66112" y="-30385"/>
            <a:ext cx="7714400" cy="6858000"/>
          </a:xfrm>
          <a:prstGeom prst="rect">
            <a:avLst/>
          </a:prstGeom>
          <a:noFill/>
          <a:extLst>
            <a:ext uri="{909E8E84-426E-40DD-AFC4-6F175D3DCCD1}">
              <a14:hiddenFill xmlns:a14="http://schemas.microsoft.com/office/drawing/2010/main">
                <a:solidFill>
                  <a:srgbClr val="FFFFFF"/>
                </a:solidFill>
              </a14:hiddenFill>
            </a:ext>
          </a:extLst>
        </p:spPr>
      </p:pic>
      <p:cxnSp>
        <p:nvCxnSpPr>
          <p:cNvPr id="10" name="Straight Connector 9"/>
          <p:cNvCxnSpPr>
            <a:cxnSpLocks/>
          </p:cNvCxnSpPr>
          <p:nvPr/>
        </p:nvCxnSpPr>
        <p:spPr>
          <a:xfrm>
            <a:off x="1436688" y="989013"/>
            <a:ext cx="7707312" cy="0"/>
          </a:xfrm>
          <a:prstGeom prst="line">
            <a:avLst/>
          </a:prstGeom>
          <a:ln w="196850">
            <a:solidFill>
              <a:srgbClr val="C4DF9C"/>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endParaRPr lang="en-US"/>
          </a:p>
        </p:txBody>
      </p:sp>
      <p:sp>
        <p:nvSpPr>
          <p:cNvPr id="7" name="Title 2">
            <a:extLst>
              <a:ext uri="{FF2B5EF4-FFF2-40B4-BE49-F238E27FC236}">
                <a16:creationId xmlns="" xmlns:a16="http://schemas.microsoft.com/office/drawing/2014/main" id="{188497E1-084C-434F-9B12-C119EC27C965}"/>
              </a:ext>
            </a:extLst>
          </p:cNvPr>
          <p:cNvSpPr txBox="1">
            <a:spLocks/>
          </p:cNvSpPr>
          <p:nvPr/>
        </p:nvSpPr>
        <p:spPr>
          <a:xfrm>
            <a:off x="1763688" y="1875470"/>
            <a:ext cx="5958000" cy="152314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dirty="0" smtClean="0"/>
              <a:t>THANK YOU</a:t>
            </a:r>
            <a:endParaRPr lang="en-GB" dirty="0"/>
          </a:p>
        </p:txBody>
      </p:sp>
    </p:spTree>
    <p:extLst>
      <p:ext uri="{BB962C8B-B14F-4D97-AF65-F5344CB8AC3E}">
        <p14:creationId xmlns:p14="http://schemas.microsoft.com/office/powerpoint/2010/main" val="40528498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TUGAS KELOMPOK  ( E- LEARNING )</a:t>
            </a:r>
          </a:p>
          <a:p>
            <a:r>
              <a:rPr lang="en-US" dirty="0" smtClean="0"/>
              <a:t>BUAT : RANGKUMAN ( Minimal 2 </a:t>
            </a:r>
            <a:r>
              <a:rPr lang="en-US" dirty="0" err="1" smtClean="0"/>
              <a:t>halaman</a:t>
            </a:r>
            <a:r>
              <a:rPr lang="en-US" dirty="0" smtClean="0"/>
              <a:t> )</a:t>
            </a:r>
          </a:p>
          <a:p>
            <a:pPr marL="0" indent="0">
              <a:buNone/>
            </a:pPr>
            <a:r>
              <a:rPr lang="en-US" dirty="0" smtClean="0"/>
              <a:t>                 </a:t>
            </a:r>
            <a:r>
              <a:rPr lang="en-US" dirty="0" err="1" smtClean="0"/>
              <a:t>Diketik</a:t>
            </a:r>
            <a:endParaRPr lang="en-US" dirty="0" smtClean="0"/>
          </a:p>
          <a:p>
            <a:pPr marL="514350" indent="-514350">
              <a:buAutoNum type="arabicPeriod"/>
            </a:pPr>
            <a:r>
              <a:rPr lang="en-US" dirty="0" err="1" smtClean="0"/>
              <a:t>Peran</a:t>
            </a:r>
            <a:r>
              <a:rPr lang="en-US" dirty="0" smtClean="0"/>
              <a:t> </a:t>
            </a:r>
            <a:r>
              <a:rPr lang="en-US" dirty="0" err="1" smtClean="0"/>
              <a:t>Kepemimpinan</a:t>
            </a:r>
            <a:r>
              <a:rPr lang="en-US" dirty="0" smtClean="0"/>
              <a:t> </a:t>
            </a:r>
            <a:r>
              <a:rPr lang="en-US" dirty="0" err="1" smtClean="0"/>
              <a:t>dalam</a:t>
            </a:r>
            <a:r>
              <a:rPr lang="en-US" dirty="0" smtClean="0"/>
              <a:t> </a:t>
            </a:r>
            <a:r>
              <a:rPr lang="en-US" dirty="0" err="1" smtClean="0"/>
              <a:t>membangun</a:t>
            </a:r>
            <a:r>
              <a:rPr lang="en-US" dirty="0" smtClean="0"/>
              <a:t> Teamwork</a:t>
            </a:r>
          </a:p>
          <a:p>
            <a:pPr marL="514350" indent="-514350">
              <a:buAutoNum type="arabicPeriod"/>
            </a:pPr>
            <a:r>
              <a:rPr lang="en-US" dirty="0" err="1" smtClean="0"/>
              <a:t>Membangun</a:t>
            </a:r>
            <a:r>
              <a:rPr lang="en-US" dirty="0" smtClean="0"/>
              <a:t> Tim </a:t>
            </a:r>
            <a:r>
              <a:rPr lang="en-US" dirty="0" err="1" smtClean="0"/>
              <a:t>Kerja</a:t>
            </a:r>
            <a:r>
              <a:rPr lang="en-US" dirty="0" smtClean="0"/>
              <a:t> yang Solid </a:t>
            </a:r>
            <a:r>
              <a:rPr lang="en-US" dirty="0" err="1" smtClean="0"/>
              <a:t>dan</a:t>
            </a:r>
            <a:r>
              <a:rPr lang="en-US" dirty="0" smtClean="0"/>
              <a:t> </a:t>
            </a:r>
            <a:r>
              <a:rPr lang="en-US" dirty="0" err="1" smtClean="0"/>
              <a:t>Efektif</a:t>
            </a:r>
            <a:endParaRPr lang="en-US" dirty="0" smtClean="0"/>
          </a:p>
          <a:p>
            <a:pPr marL="514350" indent="-514350">
              <a:buAutoNum type="arabicPeriod"/>
            </a:pPr>
            <a:r>
              <a:rPr lang="en-US" dirty="0" err="1" smtClean="0"/>
              <a:t>Keterampilan</a:t>
            </a:r>
            <a:r>
              <a:rPr lang="en-US" dirty="0" smtClean="0"/>
              <a:t> Teamwork </a:t>
            </a:r>
            <a:r>
              <a:rPr lang="en-US" dirty="0" err="1" smtClean="0"/>
              <a:t>dalam</a:t>
            </a:r>
            <a:r>
              <a:rPr lang="en-US" dirty="0" smtClean="0"/>
              <a:t> </a:t>
            </a:r>
            <a:r>
              <a:rPr lang="en-US" dirty="0" err="1" smtClean="0"/>
              <a:t>organisasi</a:t>
            </a:r>
            <a:endParaRPr lang="en-US" dirty="0" smtClean="0"/>
          </a:p>
          <a:p>
            <a:pPr marL="0" indent="0">
              <a:buNone/>
            </a:pPr>
            <a:endParaRPr lang="en-US" dirty="0" smtClean="0"/>
          </a:p>
          <a:p>
            <a:pPr marL="514350" indent="-514350">
              <a:buAutoNum type="arabicPeriod"/>
            </a:pPr>
            <a:endParaRPr lang="en-US" dirty="0"/>
          </a:p>
          <a:p>
            <a:pPr marL="514350" indent="-514350">
              <a:buAutoNum type="arabicPeriod"/>
            </a:pPr>
            <a:endParaRPr lang="en-US" dirty="0" smtClean="0"/>
          </a:p>
          <a:p>
            <a:endParaRPr lang="en-US" dirty="0"/>
          </a:p>
        </p:txBody>
      </p:sp>
    </p:spTree>
    <p:extLst>
      <p:ext uri="{BB962C8B-B14F-4D97-AF65-F5344CB8AC3E}">
        <p14:creationId xmlns:p14="http://schemas.microsoft.com/office/powerpoint/2010/main" val="85604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18000">
              <a:srgbClr val="92D050"/>
            </a:gs>
            <a:gs pos="0">
              <a:srgbClr val="92D050"/>
            </a:gs>
            <a:gs pos="100000">
              <a:srgbClr val="99B878"/>
            </a:gs>
            <a:gs pos="100000">
              <a:schemeClr val="bg1">
                <a:shade val="35000"/>
                <a:satMod val="155000"/>
              </a:schemeClr>
            </a:gs>
          </a:gsLst>
          <a:lin ang="6000000" scaled="0"/>
          <a:tileRect/>
        </a:gradFill>
        <a:effectLst/>
      </p:bgPr>
    </p:bg>
    <p:spTree>
      <p:nvGrpSpPr>
        <p:cNvPr id="1" name=""/>
        <p:cNvGrpSpPr/>
        <p:nvPr/>
      </p:nvGrpSpPr>
      <p:grpSpPr>
        <a:xfrm>
          <a:off x="0" y="0"/>
          <a:ext cx="0" cy="0"/>
          <a:chOff x="0" y="0"/>
          <a:chExt cx="0" cy="0"/>
        </a:xfrm>
      </p:grpSpPr>
      <p:pic>
        <p:nvPicPr>
          <p:cNvPr id="6" name="Picture 11" descr="A close up of a sign&#10;&#10;Description automatically generated"/>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23825" y="120650"/>
            <a:ext cx="1260475" cy="1258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descr="C:\Users\Iswahyuni\Pictures\Picture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66112" y="-30385"/>
            <a:ext cx="7714400" cy="6858000"/>
          </a:xfrm>
          <a:prstGeom prst="rect">
            <a:avLst/>
          </a:prstGeom>
          <a:noFill/>
          <a:extLst>
            <a:ext uri="{909E8E84-426E-40DD-AFC4-6F175D3DCCD1}">
              <a14:hiddenFill xmlns:a14="http://schemas.microsoft.com/office/drawing/2010/main">
                <a:solidFill>
                  <a:srgbClr val="FFFFFF"/>
                </a:solidFill>
              </a14:hiddenFill>
            </a:ext>
          </a:extLst>
        </p:spPr>
      </p:pic>
      <p:cxnSp>
        <p:nvCxnSpPr>
          <p:cNvPr id="10" name="Straight Connector 9"/>
          <p:cNvCxnSpPr>
            <a:cxnSpLocks/>
          </p:cNvCxnSpPr>
          <p:nvPr/>
        </p:nvCxnSpPr>
        <p:spPr>
          <a:xfrm>
            <a:off x="1436688" y="989013"/>
            <a:ext cx="7707312" cy="0"/>
          </a:xfrm>
          <a:prstGeom prst="line">
            <a:avLst/>
          </a:prstGeom>
          <a:ln w="196850">
            <a:solidFill>
              <a:srgbClr val="C4DF9C"/>
            </a:solidFill>
          </a:ln>
        </p:spPr>
        <p:style>
          <a:lnRef idx="1">
            <a:schemeClr val="accent1"/>
          </a:lnRef>
          <a:fillRef idx="0">
            <a:schemeClr val="accent1"/>
          </a:fillRef>
          <a:effectRef idx="0">
            <a:schemeClr val="accent1"/>
          </a:effectRef>
          <a:fontRef idx="minor">
            <a:schemeClr val="tx1"/>
          </a:fontRef>
        </p:style>
      </p:cxnSp>
      <p:sp>
        <p:nvSpPr>
          <p:cNvPr id="11" name="Title 1"/>
          <p:cNvSpPr>
            <a:spLocks noGrp="1"/>
          </p:cNvSpPr>
          <p:nvPr>
            <p:ph type="title"/>
          </p:nvPr>
        </p:nvSpPr>
        <p:spPr>
          <a:xfrm>
            <a:off x="1691680" y="76200"/>
            <a:ext cx="7376120" cy="762000"/>
          </a:xfrm>
          <a:solidFill>
            <a:srgbClr val="0000FF"/>
          </a:solidFill>
        </p:spPr>
        <p:txBody>
          <a:bodyPr>
            <a:noAutofit/>
          </a:bodyPr>
          <a:lstStyle/>
          <a:p>
            <a:pPr algn="r"/>
            <a:r>
              <a:rPr lang="en-GB" sz="5400" dirty="0" smtClean="0">
                <a:effectLst>
                  <a:outerShdw blurRad="38100" dist="38100" dir="2700000" algn="tl">
                    <a:srgbClr val="000000">
                      <a:alpha val="43137"/>
                    </a:srgbClr>
                  </a:outerShdw>
                </a:effectLst>
              </a:rPr>
              <a:t>TUJUAN PEMBELAJARAN</a:t>
            </a:r>
            <a:endParaRPr lang="en-US" sz="5400" b="1" dirty="0">
              <a:solidFill>
                <a:schemeClr val="bg1"/>
              </a:solidFill>
            </a:endParaRPr>
          </a:p>
        </p:txBody>
      </p:sp>
      <p:graphicFrame>
        <p:nvGraphicFramePr>
          <p:cNvPr id="8" name="Table 7">
            <a:extLst>
              <a:ext uri="{FF2B5EF4-FFF2-40B4-BE49-F238E27FC236}">
                <a16:creationId xmlns="" xmlns:a16="http://schemas.microsoft.com/office/drawing/2014/main" id="{F780099E-BC7E-4D09-A938-1B3E989B1CA5}"/>
              </a:ext>
            </a:extLst>
          </p:cNvPr>
          <p:cNvGraphicFramePr>
            <a:graphicFrameLocks noGrp="1"/>
          </p:cNvGraphicFramePr>
          <p:nvPr>
            <p:extLst>
              <p:ext uri="{D42A27DB-BD31-4B8C-83A1-F6EECF244321}">
                <p14:modId xmlns:p14="http://schemas.microsoft.com/office/powerpoint/2010/main" val="3883386217"/>
              </p:ext>
            </p:extLst>
          </p:nvPr>
        </p:nvGraphicFramePr>
        <p:xfrm>
          <a:off x="1763688" y="1377951"/>
          <a:ext cx="7090348" cy="5480049"/>
        </p:xfrm>
        <a:graphic>
          <a:graphicData uri="http://schemas.openxmlformats.org/drawingml/2006/table">
            <a:tbl>
              <a:tblPr firstRow="1" firstCol="1" bandRow="1">
                <a:tableStyleId>{5C22544A-7EE6-4342-B048-85BDC9FD1C3A}</a:tableStyleId>
              </a:tblPr>
              <a:tblGrid>
                <a:gridCol w="7090348">
                  <a:extLst>
                    <a:ext uri="{9D8B030D-6E8A-4147-A177-3AD203B41FA5}">
                      <a16:colId xmlns="" xmlns:a16="http://schemas.microsoft.com/office/drawing/2014/main" val="4154336839"/>
                    </a:ext>
                  </a:extLst>
                </a:gridCol>
              </a:tblGrid>
              <a:tr h="5480049">
                <a:tc>
                  <a:txBody>
                    <a:bodyPr/>
                    <a:lstStyle/>
                    <a:p>
                      <a:pPr>
                        <a:lnSpc>
                          <a:spcPct val="115000"/>
                        </a:lnSpc>
                        <a:spcAft>
                          <a:spcPts val="0"/>
                        </a:spcAft>
                      </a:pPr>
                      <a:r>
                        <a:rPr lang="en-US" sz="2400" dirty="0">
                          <a:solidFill>
                            <a:schemeClr val="accent4">
                              <a:lumMod val="10000"/>
                            </a:schemeClr>
                          </a:solidFill>
                          <a:effectLst/>
                        </a:rPr>
                        <a:t>Setelah </a:t>
                      </a:r>
                      <a:r>
                        <a:rPr lang="en-US" sz="2400" dirty="0" err="1">
                          <a:solidFill>
                            <a:schemeClr val="accent4">
                              <a:lumMod val="10000"/>
                            </a:schemeClr>
                          </a:solidFill>
                          <a:effectLst/>
                        </a:rPr>
                        <a:t>mengikuti</a:t>
                      </a:r>
                      <a:r>
                        <a:rPr lang="en-US" sz="2400" dirty="0">
                          <a:solidFill>
                            <a:schemeClr val="accent4">
                              <a:lumMod val="10000"/>
                            </a:schemeClr>
                          </a:solidFill>
                          <a:effectLst/>
                        </a:rPr>
                        <a:t> </a:t>
                      </a:r>
                      <a:r>
                        <a:rPr lang="en-US" sz="2400" dirty="0" err="1">
                          <a:solidFill>
                            <a:schemeClr val="accent4">
                              <a:lumMod val="10000"/>
                            </a:schemeClr>
                          </a:solidFill>
                          <a:effectLst/>
                        </a:rPr>
                        <a:t>pembelajaran</a:t>
                      </a:r>
                      <a:r>
                        <a:rPr lang="en-US" sz="2400" dirty="0">
                          <a:solidFill>
                            <a:schemeClr val="accent4">
                              <a:lumMod val="10000"/>
                            </a:schemeClr>
                          </a:solidFill>
                          <a:effectLst/>
                        </a:rPr>
                        <a:t> </a:t>
                      </a:r>
                      <a:r>
                        <a:rPr lang="en-US" sz="2400" dirty="0" err="1">
                          <a:solidFill>
                            <a:schemeClr val="accent4">
                              <a:lumMod val="10000"/>
                            </a:schemeClr>
                          </a:solidFill>
                          <a:effectLst/>
                        </a:rPr>
                        <a:t>ini</a:t>
                      </a:r>
                      <a:r>
                        <a:rPr lang="en-US" sz="2400" dirty="0">
                          <a:solidFill>
                            <a:schemeClr val="accent4">
                              <a:lumMod val="10000"/>
                            </a:schemeClr>
                          </a:solidFill>
                          <a:effectLst/>
                        </a:rPr>
                        <a:t>, </a:t>
                      </a:r>
                      <a:r>
                        <a:rPr lang="en-US" sz="2400" dirty="0" err="1">
                          <a:solidFill>
                            <a:schemeClr val="accent4">
                              <a:lumMod val="10000"/>
                            </a:schemeClr>
                          </a:solidFill>
                          <a:effectLst/>
                        </a:rPr>
                        <a:t>peserta</a:t>
                      </a:r>
                      <a:r>
                        <a:rPr lang="en-US" sz="2400" dirty="0">
                          <a:solidFill>
                            <a:schemeClr val="accent4">
                              <a:lumMod val="10000"/>
                            </a:schemeClr>
                          </a:solidFill>
                          <a:effectLst/>
                        </a:rPr>
                        <a:t> </a:t>
                      </a:r>
                      <a:r>
                        <a:rPr lang="en-US" sz="2400" dirty="0" err="1">
                          <a:solidFill>
                            <a:schemeClr val="accent4">
                              <a:lumMod val="10000"/>
                            </a:schemeClr>
                          </a:solidFill>
                          <a:effectLst/>
                        </a:rPr>
                        <a:t>diharapkan</a:t>
                      </a:r>
                      <a:r>
                        <a:rPr lang="en-US" sz="2400" dirty="0">
                          <a:solidFill>
                            <a:schemeClr val="accent4">
                              <a:lumMod val="10000"/>
                            </a:schemeClr>
                          </a:solidFill>
                          <a:effectLst/>
                        </a:rPr>
                        <a:t> </a:t>
                      </a:r>
                      <a:r>
                        <a:rPr lang="en-US" sz="2400" dirty="0" err="1">
                          <a:solidFill>
                            <a:schemeClr val="accent4">
                              <a:lumMod val="10000"/>
                            </a:schemeClr>
                          </a:solidFill>
                          <a:effectLst/>
                        </a:rPr>
                        <a:t>dapat</a:t>
                      </a:r>
                      <a:r>
                        <a:rPr lang="en-US" sz="2400" dirty="0">
                          <a:solidFill>
                            <a:schemeClr val="accent4">
                              <a:lumMod val="10000"/>
                            </a:schemeClr>
                          </a:solidFill>
                          <a:effectLst/>
                        </a:rPr>
                        <a:t> </a:t>
                      </a:r>
                      <a:r>
                        <a:rPr lang="en-US" sz="2400" dirty="0" err="1">
                          <a:solidFill>
                            <a:schemeClr val="accent4">
                              <a:lumMod val="10000"/>
                            </a:schemeClr>
                          </a:solidFill>
                          <a:effectLst/>
                        </a:rPr>
                        <a:t>memiliki</a:t>
                      </a:r>
                      <a:r>
                        <a:rPr lang="en-US" sz="2400" dirty="0">
                          <a:solidFill>
                            <a:schemeClr val="accent4">
                              <a:lumMod val="10000"/>
                            </a:schemeClr>
                          </a:solidFill>
                          <a:effectLst/>
                        </a:rPr>
                        <a:t> </a:t>
                      </a:r>
                      <a:r>
                        <a:rPr lang="en-US" sz="2400" dirty="0" err="1">
                          <a:solidFill>
                            <a:schemeClr val="accent4">
                              <a:lumMod val="10000"/>
                            </a:schemeClr>
                          </a:solidFill>
                          <a:effectLst/>
                        </a:rPr>
                        <a:t>sikap</a:t>
                      </a:r>
                      <a:r>
                        <a:rPr lang="en-US" sz="2400" dirty="0">
                          <a:solidFill>
                            <a:schemeClr val="accent4">
                              <a:lumMod val="10000"/>
                            </a:schemeClr>
                          </a:solidFill>
                          <a:effectLst/>
                        </a:rPr>
                        <a:t> moral </a:t>
                      </a:r>
                      <a:r>
                        <a:rPr lang="en-US" sz="2400" dirty="0" err="1">
                          <a:solidFill>
                            <a:schemeClr val="accent4">
                              <a:lumMod val="10000"/>
                            </a:schemeClr>
                          </a:solidFill>
                          <a:effectLst/>
                        </a:rPr>
                        <a:t>positif</a:t>
                      </a:r>
                      <a:r>
                        <a:rPr lang="en-US" sz="2400" dirty="0">
                          <a:solidFill>
                            <a:schemeClr val="accent4">
                              <a:lumMod val="10000"/>
                            </a:schemeClr>
                          </a:solidFill>
                          <a:effectLst/>
                        </a:rPr>
                        <a:t> </a:t>
                      </a:r>
                      <a:r>
                        <a:rPr lang="en-US" sz="2400" dirty="0" err="1">
                          <a:solidFill>
                            <a:schemeClr val="accent4">
                              <a:lumMod val="10000"/>
                            </a:schemeClr>
                          </a:solidFill>
                          <a:effectLst/>
                        </a:rPr>
                        <a:t>dalam</a:t>
                      </a:r>
                      <a:r>
                        <a:rPr lang="en-US" sz="2400" dirty="0">
                          <a:solidFill>
                            <a:schemeClr val="accent4">
                              <a:lumMod val="10000"/>
                            </a:schemeClr>
                          </a:solidFill>
                          <a:effectLst/>
                        </a:rPr>
                        <a:t> </a:t>
                      </a:r>
                      <a:r>
                        <a:rPr lang="en-US" sz="2400" dirty="0" err="1">
                          <a:solidFill>
                            <a:schemeClr val="accent4">
                              <a:lumMod val="10000"/>
                            </a:schemeClr>
                          </a:solidFill>
                          <a:effectLst/>
                        </a:rPr>
                        <a:t>kerja</a:t>
                      </a:r>
                      <a:r>
                        <a:rPr lang="en-US" sz="2400" dirty="0">
                          <a:solidFill>
                            <a:schemeClr val="accent4">
                              <a:lumMod val="10000"/>
                            </a:schemeClr>
                          </a:solidFill>
                          <a:effectLst/>
                        </a:rPr>
                        <a:t> </a:t>
                      </a:r>
                      <a:r>
                        <a:rPr lang="en-US" sz="2400" dirty="0" err="1">
                          <a:solidFill>
                            <a:schemeClr val="accent4">
                              <a:lumMod val="10000"/>
                            </a:schemeClr>
                          </a:solidFill>
                          <a:effectLst/>
                        </a:rPr>
                        <a:t>tim</a:t>
                      </a:r>
                      <a:r>
                        <a:rPr lang="en-US" sz="2400" dirty="0">
                          <a:solidFill>
                            <a:schemeClr val="accent4">
                              <a:lumMod val="10000"/>
                            </a:schemeClr>
                          </a:solidFill>
                          <a:effectLst/>
                        </a:rPr>
                        <a:t> </a:t>
                      </a:r>
                      <a:r>
                        <a:rPr lang="en-US" sz="2400" dirty="0" err="1">
                          <a:solidFill>
                            <a:schemeClr val="accent4">
                              <a:lumMod val="10000"/>
                            </a:schemeClr>
                          </a:solidFill>
                          <a:effectLst/>
                        </a:rPr>
                        <a:t>berupa</a:t>
                      </a:r>
                      <a:r>
                        <a:rPr lang="en-US" sz="2400" dirty="0">
                          <a:solidFill>
                            <a:schemeClr val="accent4">
                              <a:lumMod val="10000"/>
                            </a:schemeClr>
                          </a:solidFill>
                          <a:effectLst/>
                        </a:rPr>
                        <a:t>:</a:t>
                      </a:r>
                      <a:endParaRPr lang="en-GB" sz="2400" dirty="0">
                        <a:solidFill>
                          <a:schemeClr val="accent4">
                            <a:lumMod val="10000"/>
                          </a:schemeClr>
                        </a:solidFill>
                        <a:effectLst/>
                      </a:endParaRPr>
                    </a:p>
                    <a:p>
                      <a:pPr marL="342900" lvl="0" indent="-342900">
                        <a:spcAft>
                          <a:spcPts val="0"/>
                        </a:spcAft>
                        <a:buFont typeface="+mj-lt"/>
                        <a:buAutoNum type="arabicPeriod"/>
                      </a:pPr>
                      <a:r>
                        <a:rPr lang="en-US" sz="2400" dirty="0" err="1">
                          <a:solidFill>
                            <a:schemeClr val="accent4">
                              <a:lumMod val="10000"/>
                            </a:schemeClr>
                          </a:solidFill>
                          <a:effectLst/>
                        </a:rPr>
                        <a:t>Memahami</a:t>
                      </a:r>
                      <a:r>
                        <a:rPr lang="en-US" sz="2400" dirty="0">
                          <a:solidFill>
                            <a:schemeClr val="accent4">
                              <a:lumMod val="10000"/>
                            </a:schemeClr>
                          </a:solidFill>
                          <a:effectLst/>
                        </a:rPr>
                        <a:t> </a:t>
                      </a:r>
                      <a:r>
                        <a:rPr lang="en-US" sz="2400" dirty="0" err="1">
                          <a:solidFill>
                            <a:schemeClr val="accent4">
                              <a:lumMod val="10000"/>
                            </a:schemeClr>
                          </a:solidFill>
                          <a:effectLst/>
                        </a:rPr>
                        <a:t>arti</a:t>
                      </a:r>
                      <a:r>
                        <a:rPr lang="en-US" sz="2400" dirty="0">
                          <a:solidFill>
                            <a:schemeClr val="accent4">
                              <a:lumMod val="10000"/>
                            </a:schemeClr>
                          </a:solidFill>
                          <a:effectLst/>
                        </a:rPr>
                        <a:t> </a:t>
                      </a:r>
                      <a:r>
                        <a:rPr lang="en-GB" sz="2400" dirty="0">
                          <a:solidFill>
                            <a:schemeClr val="accent4">
                              <a:lumMod val="10000"/>
                            </a:schemeClr>
                          </a:solidFill>
                          <a:effectLst/>
                        </a:rPr>
                        <a:t> </a:t>
                      </a:r>
                      <a:r>
                        <a:rPr lang="en-GB" sz="2400" dirty="0" err="1">
                          <a:solidFill>
                            <a:schemeClr val="accent4">
                              <a:lumMod val="10000"/>
                            </a:schemeClr>
                          </a:solidFill>
                          <a:effectLst/>
                        </a:rPr>
                        <a:t>tim-kelompok</a:t>
                      </a:r>
                      <a:r>
                        <a:rPr lang="en-GB" sz="2400" dirty="0">
                          <a:solidFill>
                            <a:schemeClr val="accent4">
                              <a:lumMod val="10000"/>
                            </a:schemeClr>
                          </a:solidFill>
                          <a:effectLst/>
                        </a:rPr>
                        <a:t>, </a:t>
                      </a:r>
                      <a:r>
                        <a:rPr lang="en-GB" sz="2400" dirty="0" err="1">
                          <a:solidFill>
                            <a:schemeClr val="accent4">
                              <a:lumMod val="10000"/>
                            </a:schemeClr>
                          </a:solidFill>
                          <a:effectLst/>
                        </a:rPr>
                        <a:t>tujuan</a:t>
                      </a:r>
                      <a:r>
                        <a:rPr lang="en-GB" sz="2400" dirty="0">
                          <a:solidFill>
                            <a:schemeClr val="accent4">
                              <a:lumMod val="10000"/>
                            </a:schemeClr>
                          </a:solidFill>
                          <a:effectLst/>
                        </a:rPr>
                        <a:t>- </a:t>
                      </a:r>
                      <a:r>
                        <a:rPr lang="en-GB" sz="2400" dirty="0" err="1">
                          <a:solidFill>
                            <a:schemeClr val="accent4">
                              <a:lumMod val="10000"/>
                            </a:schemeClr>
                          </a:solidFill>
                          <a:effectLst/>
                        </a:rPr>
                        <a:t>manfaat</a:t>
                      </a:r>
                      <a:r>
                        <a:rPr lang="en-GB" sz="2400" dirty="0">
                          <a:solidFill>
                            <a:schemeClr val="accent4">
                              <a:lumMod val="10000"/>
                            </a:schemeClr>
                          </a:solidFill>
                          <a:effectLst/>
                        </a:rPr>
                        <a:t> </a:t>
                      </a:r>
                      <a:r>
                        <a:rPr lang="en-GB" sz="2400" dirty="0" err="1">
                          <a:solidFill>
                            <a:schemeClr val="accent4">
                              <a:lumMod val="10000"/>
                            </a:schemeClr>
                          </a:solidFill>
                          <a:effectLst/>
                        </a:rPr>
                        <a:t>kerja</a:t>
                      </a:r>
                      <a:r>
                        <a:rPr lang="en-GB" sz="2400" dirty="0">
                          <a:solidFill>
                            <a:schemeClr val="accent4">
                              <a:lumMod val="10000"/>
                            </a:schemeClr>
                          </a:solidFill>
                          <a:effectLst/>
                        </a:rPr>
                        <a:t> </a:t>
                      </a:r>
                      <a:r>
                        <a:rPr lang="en-GB" sz="2400" dirty="0" err="1">
                          <a:solidFill>
                            <a:schemeClr val="accent4">
                              <a:lumMod val="10000"/>
                            </a:schemeClr>
                          </a:solidFill>
                          <a:effectLst/>
                        </a:rPr>
                        <a:t>tim</a:t>
                      </a:r>
                      <a:r>
                        <a:rPr lang="en-GB" sz="2400" dirty="0">
                          <a:solidFill>
                            <a:schemeClr val="accent4">
                              <a:lumMod val="10000"/>
                            </a:schemeClr>
                          </a:solidFill>
                          <a:effectLst/>
                        </a:rPr>
                        <a:t>, </a:t>
                      </a:r>
                      <a:r>
                        <a:rPr lang="en-GB" sz="2400" dirty="0" err="1">
                          <a:solidFill>
                            <a:schemeClr val="accent4">
                              <a:lumMod val="10000"/>
                            </a:schemeClr>
                          </a:solidFill>
                          <a:effectLst/>
                        </a:rPr>
                        <a:t>tahapan</a:t>
                      </a:r>
                      <a:r>
                        <a:rPr lang="en-GB" sz="2400" dirty="0">
                          <a:solidFill>
                            <a:schemeClr val="accent4">
                              <a:lumMod val="10000"/>
                            </a:schemeClr>
                          </a:solidFill>
                          <a:effectLst/>
                        </a:rPr>
                        <a:t> </a:t>
                      </a:r>
                      <a:r>
                        <a:rPr lang="en-GB" sz="2400" dirty="0" err="1">
                          <a:solidFill>
                            <a:schemeClr val="accent4">
                              <a:lumMod val="10000"/>
                            </a:schemeClr>
                          </a:solidFill>
                          <a:effectLst/>
                        </a:rPr>
                        <a:t>pembentukan-pengembangan</a:t>
                      </a:r>
                      <a:r>
                        <a:rPr lang="en-GB" sz="2400" dirty="0">
                          <a:solidFill>
                            <a:schemeClr val="accent4">
                              <a:lumMod val="10000"/>
                            </a:schemeClr>
                          </a:solidFill>
                          <a:effectLst/>
                        </a:rPr>
                        <a:t> </a:t>
                      </a:r>
                      <a:r>
                        <a:rPr lang="en-GB" sz="2400" dirty="0" err="1">
                          <a:solidFill>
                            <a:schemeClr val="accent4">
                              <a:lumMod val="10000"/>
                            </a:schemeClr>
                          </a:solidFill>
                          <a:effectLst/>
                        </a:rPr>
                        <a:t>tim</a:t>
                      </a:r>
                      <a:endParaRPr lang="en-GB" sz="2400" dirty="0">
                        <a:solidFill>
                          <a:schemeClr val="accent4">
                            <a:lumMod val="10000"/>
                          </a:schemeClr>
                        </a:solidFill>
                        <a:effectLst/>
                      </a:endParaRPr>
                    </a:p>
                    <a:p>
                      <a:pPr marL="342900" lvl="0" indent="-342900">
                        <a:spcAft>
                          <a:spcPts val="0"/>
                        </a:spcAft>
                        <a:buFont typeface="+mj-lt"/>
                        <a:buAutoNum type="arabicPeriod"/>
                        <a:tabLst>
                          <a:tab pos="1074420" algn="l"/>
                        </a:tabLst>
                      </a:pPr>
                      <a:r>
                        <a:rPr lang="en-US" sz="2400" dirty="0" err="1">
                          <a:solidFill>
                            <a:schemeClr val="accent4">
                              <a:lumMod val="10000"/>
                            </a:schemeClr>
                          </a:solidFill>
                          <a:effectLst/>
                        </a:rPr>
                        <a:t>Mengenali</a:t>
                      </a:r>
                      <a:r>
                        <a:rPr lang="en-US" sz="2400" dirty="0">
                          <a:solidFill>
                            <a:schemeClr val="accent4">
                              <a:lumMod val="10000"/>
                            </a:schemeClr>
                          </a:solidFill>
                          <a:effectLst/>
                        </a:rPr>
                        <a:t> </a:t>
                      </a:r>
                      <a:r>
                        <a:rPr lang="en-US" sz="2400" dirty="0" err="1">
                          <a:solidFill>
                            <a:schemeClr val="accent4">
                              <a:lumMod val="10000"/>
                            </a:schemeClr>
                          </a:solidFill>
                          <a:effectLst/>
                        </a:rPr>
                        <a:t>kelemahan</a:t>
                      </a:r>
                      <a:r>
                        <a:rPr lang="en-US" sz="2400" dirty="0">
                          <a:solidFill>
                            <a:schemeClr val="accent4">
                              <a:lumMod val="10000"/>
                            </a:schemeClr>
                          </a:solidFill>
                          <a:effectLst/>
                        </a:rPr>
                        <a:t> </a:t>
                      </a:r>
                      <a:r>
                        <a:rPr lang="en-US" sz="2400" dirty="0" err="1">
                          <a:solidFill>
                            <a:schemeClr val="accent4">
                              <a:lumMod val="10000"/>
                            </a:schemeClr>
                          </a:solidFill>
                          <a:effectLst/>
                        </a:rPr>
                        <a:t>diri</a:t>
                      </a:r>
                      <a:r>
                        <a:rPr lang="en-US" sz="2400" dirty="0">
                          <a:solidFill>
                            <a:schemeClr val="accent4">
                              <a:lumMod val="10000"/>
                            </a:schemeClr>
                          </a:solidFill>
                          <a:effectLst/>
                        </a:rPr>
                        <a:t> </a:t>
                      </a:r>
                      <a:r>
                        <a:rPr lang="en-US" sz="2400" dirty="0" err="1">
                          <a:solidFill>
                            <a:schemeClr val="accent4">
                              <a:lumMod val="10000"/>
                            </a:schemeClr>
                          </a:solidFill>
                          <a:effectLst/>
                        </a:rPr>
                        <a:t>dalam</a:t>
                      </a:r>
                      <a:r>
                        <a:rPr lang="en-GB" sz="2400" dirty="0">
                          <a:solidFill>
                            <a:schemeClr val="accent4">
                              <a:lumMod val="10000"/>
                            </a:schemeClr>
                          </a:solidFill>
                          <a:effectLst/>
                        </a:rPr>
                        <a:t> </a:t>
                      </a:r>
                      <a:r>
                        <a:rPr lang="en-GB" sz="2400" dirty="0" err="1">
                          <a:solidFill>
                            <a:schemeClr val="accent4">
                              <a:lumMod val="10000"/>
                            </a:schemeClr>
                          </a:solidFill>
                          <a:effectLst/>
                        </a:rPr>
                        <a:t>bersikap</a:t>
                      </a:r>
                      <a:r>
                        <a:rPr lang="en-GB" sz="2400" dirty="0">
                          <a:solidFill>
                            <a:schemeClr val="accent4">
                              <a:lumMod val="10000"/>
                            </a:schemeClr>
                          </a:solidFill>
                          <a:effectLst/>
                        </a:rPr>
                        <a:t> dan </a:t>
                      </a:r>
                      <a:r>
                        <a:rPr lang="en-GB" sz="2400" dirty="0" err="1">
                          <a:solidFill>
                            <a:schemeClr val="accent4">
                              <a:lumMod val="10000"/>
                            </a:schemeClr>
                          </a:solidFill>
                          <a:effectLst/>
                        </a:rPr>
                        <a:t>berperilaku</a:t>
                      </a:r>
                      <a:r>
                        <a:rPr lang="en-GB" sz="2400" dirty="0">
                          <a:solidFill>
                            <a:schemeClr val="accent4">
                              <a:lumMod val="10000"/>
                            </a:schemeClr>
                          </a:solidFill>
                          <a:effectLst/>
                        </a:rPr>
                        <a:t> pada </a:t>
                      </a:r>
                      <a:r>
                        <a:rPr lang="en-GB" sz="2400" dirty="0" err="1">
                          <a:solidFill>
                            <a:schemeClr val="accent4">
                              <a:lumMod val="10000"/>
                            </a:schemeClr>
                          </a:solidFill>
                          <a:effectLst/>
                        </a:rPr>
                        <a:t>pengelolaan</a:t>
                      </a:r>
                      <a:r>
                        <a:rPr lang="en-GB" sz="2400" dirty="0">
                          <a:solidFill>
                            <a:schemeClr val="accent4">
                              <a:lumMod val="10000"/>
                            </a:schemeClr>
                          </a:solidFill>
                          <a:effectLst/>
                        </a:rPr>
                        <a:t> </a:t>
                      </a:r>
                      <a:r>
                        <a:rPr lang="en-GB" sz="2400" dirty="0" err="1">
                          <a:solidFill>
                            <a:schemeClr val="accent4">
                              <a:lumMod val="10000"/>
                            </a:schemeClr>
                          </a:solidFill>
                          <a:effectLst/>
                        </a:rPr>
                        <a:t>organisasi</a:t>
                      </a:r>
                      <a:r>
                        <a:rPr lang="en-GB" sz="2400" dirty="0">
                          <a:solidFill>
                            <a:schemeClr val="accent4">
                              <a:lumMod val="10000"/>
                            </a:schemeClr>
                          </a:solidFill>
                          <a:effectLst/>
                        </a:rPr>
                        <a:t> di era 4.0</a:t>
                      </a:r>
                    </a:p>
                    <a:p>
                      <a:pPr marL="342900" lvl="0" indent="-342900">
                        <a:spcAft>
                          <a:spcPts val="0"/>
                        </a:spcAft>
                        <a:buFont typeface="+mj-lt"/>
                        <a:buAutoNum type="arabicPeriod"/>
                        <a:tabLst>
                          <a:tab pos="1074420" algn="l"/>
                        </a:tabLst>
                      </a:pPr>
                      <a:r>
                        <a:rPr lang="en-US" sz="2400" dirty="0" err="1">
                          <a:solidFill>
                            <a:schemeClr val="accent4">
                              <a:lumMod val="10000"/>
                            </a:schemeClr>
                          </a:solidFill>
                          <a:effectLst/>
                        </a:rPr>
                        <a:t>Memiliki</a:t>
                      </a:r>
                      <a:r>
                        <a:rPr lang="en-US" sz="2400" dirty="0">
                          <a:solidFill>
                            <a:schemeClr val="accent4">
                              <a:lumMod val="10000"/>
                            </a:schemeClr>
                          </a:solidFill>
                          <a:effectLst/>
                        </a:rPr>
                        <a:t> </a:t>
                      </a:r>
                      <a:r>
                        <a:rPr lang="en-US" sz="2400" dirty="0" err="1">
                          <a:solidFill>
                            <a:schemeClr val="accent4">
                              <a:lumMod val="10000"/>
                            </a:schemeClr>
                          </a:solidFill>
                          <a:effectLst/>
                        </a:rPr>
                        <a:t>keterampilan</a:t>
                      </a:r>
                      <a:r>
                        <a:rPr lang="en-US" sz="2400" dirty="0">
                          <a:solidFill>
                            <a:schemeClr val="accent4">
                              <a:lumMod val="10000"/>
                            </a:schemeClr>
                          </a:solidFill>
                          <a:effectLst/>
                        </a:rPr>
                        <a:t> </a:t>
                      </a:r>
                      <a:r>
                        <a:rPr lang="en-GB" sz="2400" dirty="0" err="1">
                          <a:solidFill>
                            <a:schemeClr val="accent4">
                              <a:lumMod val="10000"/>
                            </a:schemeClr>
                          </a:solidFill>
                          <a:effectLst/>
                        </a:rPr>
                        <a:t>berkomunikasi</a:t>
                      </a:r>
                      <a:r>
                        <a:rPr lang="en-GB" sz="2400" dirty="0">
                          <a:solidFill>
                            <a:schemeClr val="accent4">
                              <a:lumMod val="10000"/>
                            </a:schemeClr>
                          </a:solidFill>
                          <a:effectLst/>
                        </a:rPr>
                        <a:t>, </a:t>
                      </a:r>
                      <a:r>
                        <a:rPr lang="en-GB" sz="2400" dirty="0" err="1">
                          <a:solidFill>
                            <a:schemeClr val="accent4">
                              <a:lumMod val="10000"/>
                            </a:schemeClr>
                          </a:solidFill>
                          <a:effectLst/>
                        </a:rPr>
                        <a:t>negosiasi</a:t>
                      </a:r>
                      <a:r>
                        <a:rPr lang="en-GB" sz="2400" dirty="0">
                          <a:solidFill>
                            <a:schemeClr val="accent4">
                              <a:lumMod val="10000"/>
                            </a:schemeClr>
                          </a:solidFill>
                          <a:effectLst/>
                        </a:rPr>
                        <a:t>, dan </a:t>
                      </a:r>
                      <a:r>
                        <a:rPr lang="en-GB" sz="2400" dirty="0" err="1">
                          <a:solidFill>
                            <a:schemeClr val="accent4">
                              <a:lumMod val="10000"/>
                            </a:schemeClr>
                          </a:solidFill>
                          <a:effectLst/>
                        </a:rPr>
                        <a:t>sebagai</a:t>
                      </a:r>
                      <a:r>
                        <a:rPr lang="en-GB" sz="2400" dirty="0">
                          <a:solidFill>
                            <a:schemeClr val="accent4">
                              <a:lumMod val="10000"/>
                            </a:schemeClr>
                          </a:solidFill>
                          <a:effectLst/>
                        </a:rPr>
                        <a:t> motivator </a:t>
                      </a:r>
                      <a:r>
                        <a:rPr lang="en-GB" sz="2400" dirty="0" err="1">
                          <a:solidFill>
                            <a:schemeClr val="accent4">
                              <a:lumMod val="10000"/>
                            </a:schemeClr>
                          </a:solidFill>
                          <a:effectLst/>
                        </a:rPr>
                        <a:t>dalam</a:t>
                      </a:r>
                      <a:r>
                        <a:rPr lang="en-GB" sz="2400" dirty="0">
                          <a:solidFill>
                            <a:schemeClr val="accent4">
                              <a:lumMod val="10000"/>
                            </a:schemeClr>
                          </a:solidFill>
                          <a:effectLst/>
                        </a:rPr>
                        <a:t> </a:t>
                      </a:r>
                      <a:r>
                        <a:rPr lang="en-GB" sz="2400" dirty="0" err="1">
                          <a:solidFill>
                            <a:schemeClr val="accent4">
                              <a:lumMod val="10000"/>
                            </a:schemeClr>
                          </a:solidFill>
                          <a:effectLst/>
                        </a:rPr>
                        <a:t>tim</a:t>
                      </a:r>
                      <a:endParaRPr lang="en-GB" sz="2400" dirty="0">
                        <a:solidFill>
                          <a:schemeClr val="accent4">
                            <a:lumMod val="10000"/>
                          </a:schemeClr>
                        </a:solidFill>
                        <a:effectLst/>
                      </a:endParaRPr>
                    </a:p>
                    <a:p>
                      <a:pPr marL="342900" lvl="0" indent="-342900">
                        <a:spcAft>
                          <a:spcPts val="0"/>
                        </a:spcAft>
                        <a:buFont typeface="+mj-lt"/>
                        <a:buAutoNum type="arabicPeriod"/>
                        <a:tabLst>
                          <a:tab pos="1074420" algn="l"/>
                        </a:tabLst>
                      </a:pPr>
                      <a:r>
                        <a:rPr lang="en-US" sz="2400" dirty="0" err="1">
                          <a:solidFill>
                            <a:schemeClr val="accent4">
                              <a:lumMod val="10000"/>
                            </a:schemeClr>
                          </a:solidFill>
                          <a:effectLst/>
                        </a:rPr>
                        <a:t>Memiliki</a:t>
                      </a:r>
                      <a:r>
                        <a:rPr lang="en-US" sz="2400" dirty="0">
                          <a:solidFill>
                            <a:schemeClr val="accent4">
                              <a:lumMod val="10000"/>
                            </a:schemeClr>
                          </a:solidFill>
                          <a:effectLst/>
                        </a:rPr>
                        <a:t> </a:t>
                      </a:r>
                      <a:r>
                        <a:rPr lang="en-US" sz="2400" dirty="0" err="1">
                          <a:solidFill>
                            <a:schemeClr val="accent4">
                              <a:lumMod val="10000"/>
                            </a:schemeClr>
                          </a:solidFill>
                          <a:effectLst/>
                        </a:rPr>
                        <a:t>kesadaran</a:t>
                      </a:r>
                      <a:r>
                        <a:rPr lang="en-US" sz="2400" dirty="0">
                          <a:solidFill>
                            <a:schemeClr val="accent4">
                              <a:lumMod val="10000"/>
                            </a:schemeClr>
                          </a:solidFill>
                          <a:effectLst/>
                        </a:rPr>
                        <a:t> </a:t>
                      </a:r>
                      <a:r>
                        <a:rPr lang="en-US" sz="2400" dirty="0" err="1">
                          <a:solidFill>
                            <a:schemeClr val="accent4">
                              <a:lumMod val="10000"/>
                            </a:schemeClr>
                          </a:solidFill>
                          <a:effectLst/>
                        </a:rPr>
                        <a:t>diri</a:t>
                      </a:r>
                      <a:r>
                        <a:rPr lang="en-US" sz="2400" dirty="0">
                          <a:solidFill>
                            <a:schemeClr val="accent4">
                              <a:lumMod val="10000"/>
                            </a:schemeClr>
                          </a:solidFill>
                          <a:effectLst/>
                        </a:rPr>
                        <a:t> </a:t>
                      </a:r>
                      <a:r>
                        <a:rPr lang="en-US" sz="2400" dirty="0" err="1">
                          <a:solidFill>
                            <a:schemeClr val="accent4">
                              <a:lumMod val="10000"/>
                            </a:schemeClr>
                          </a:solidFill>
                          <a:effectLst/>
                        </a:rPr>
                        <a:t>untuk</a:t>
                      </a:r>
                      <a:r>
                        <a:rPr lang="en-US" sz="2400" dirty="0">
                          <a:solidFill>
                            <a:schemeClr val="accent4">
                              <a:lumMod val="10000"/>
                            </a:schemeClr>
                          </a:solidFill>
                          <a:effectLst/>
                        </a:rPr>
                        <a:t> </a:t>
                      </a:r>
                      <a:r>
                        <a:rPr lang="en-GB" sz="2400" dirty="0" err="1">
                          <a:solidFill>
                            <a:schemeClr val="accent4">
                              <a:lumMod val="10000"/>
                            </a:schemeClr>
                          </a:solidFill>
                          <a:effectLst/>
                        </a:rPr>
                        <a:t>bertanggung</a:t>
                      </a:r>
                      <a:r>
                        <a:rPr lang="en-GB" sz="2400" dirty="0">
                          <a:solidFill>
                            <a:schemeClr val="accent4">
                              <a:lumMod val="10000"/>
                            </a:schemeClr>
                          </a:solidFill>
                          <a:effectLst/>
                        </a:rPr>
                        <a:t> </a:t>
                      </a:r>
                      <a:r>
                        <a:rPr lang="en-GB" sz="2400" dirty="0" err="1">
                          <a:solidFill>
                            <a:schemeClr val="accent4">
                              <a:lumMod val="10000"/>
                            </a:schemeClr>
                          </a:solidFill>
                          <a:effectLst/>
                        </a:rPr>
                        <a:t>jawab</a:t>
                      </a:r>
                      <a:r>
                        <a:rPr lang="en-GB" sz="2400" dirty="0">
                          <a:solidFill>
                            <a:schemeClr val="accent4">
                              <a:lumMod val="10000"/>
                            </a:schemeClr>
                          </a:solidFill>
                          <a:effectLst/>
                        </a:rPr>
                        <a:t> </a:t>
                      </a:r>
                      <a:r>
                        <a:rPr lang="en-GB" sz="2400" dirty="0" err="1">
                          <a:solidFill>
                            <a:schemeClr val="accent4">
                              <a:lumMod val="10000"/>
                            </a:schemeClr>
                          </a:solidFill>
                          <a:effectLst/>
                        </a:rPr>
                        <a:t>terhadap</a:t>
                      </a:r>
                      <a:r>
                        <a:rPr lang="en-GB" sz="2400" dirty="0">
                          <a:solidFill>
                            <a:schemeClr val="accent4">
                              <a:lumMod val="10000"/>
                            </a:schemeClr>
                          </a:solidFill>
                          <a:effectLst/>
                        </a:rPr>
                        <a:t> </a:t>
                      </a:r>
                      <a:r>
                        <a:rPr lang="en-GB" sz="2400" dirty="0" err="1">
                          <a:solidFill>
                            <a:schemeClr val="accent4">
                              <a:lumMod val="10000"/>
                            </a:schemeClr>
                          </a:solidFill>
                          <a:effectLst/>
                        </a:rPr>
                        <a:t>apa</a:t>
                      </a:r>
                      <a:r>
                        <a:rPr lang="en-GB" sz="2400" dirty="0">
                          <a:solidFill>
                            <a:schemeClr val="accent4">
                              <a:lumMod val="10000"/>
                            </a:schemeClr>
                          </a:solidFill>
                          <a:effectLst/>
                        </a:rPr>
                        <a:t> yang di </a:t>
                      </a:r>
                      <a:r>
                        <a:rPr lang="en-GB" sz="2400" dirty="0" err="1" smtClean="0">
                          <a:solidFill>
                            <a:schemeClr val="accent4">
                              <a:lumMod val="10000"/>
                            </a:schemeClr>
                          </a:solidFill>
                          <a:effectLst/>
                        </a:rPr>
                        <a:t>pimpin</a:t>
                      </a:r>
                      <a:endParaRPr lang="en-GB" sz="2400" dirty="0">
                        <a:solidFill>
                          <a:schemeClr val="accent4">
                            <a:lumMod val="10000"/>
                          </a:schemeClr>
                        </a:solidFill>
                        <a:effectLst/>
                      </a:endParaRPr>
                    </a:p>
                    <a:p>
                      <a:pPr>
                        <a:lnSpc>
                          <a:spcPct val="115000"/>
                        </a:lnSpc>
                        <a:spcAft>
                          <a:spcPts val="0"/>
                        </a:spcAft>
                      </a:pPr>
                      <a:r>
                        <a:rPr lang="en-US" sz="1100" dirty="0">
                          <a:solidFill>
                            <a:schemeClr val="accent4">
                              <a:lumMod val="10000"/>
                            </a:schemeClr>
                          </a:solidFill>
                          <a:effectLst/>
                        </a:rPr>
                        <a:t> </a:t>
                      </a:r>
                      <a:endParaRPr lang="en-GB" sz="1100" dirty="0">
                        <a:solidFill>
                          <a:schemeClr val="accent4">
                            <a:lumMod val="1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 xmlns:a16="http://schemas.microsoft.com/office/drawing/2014/main" val="1415529367"/>
                  </a:ext>
                </a:extLst>
              </a:tr>
            </a:tbl>
          </a:graphicData>
        </a:graphic>
      </p:graphicFrame>
    </p:spTree>
    <p:extLst>
      <p:ext uri="{BB962C8B-B14F-4D97-AF65-F5344CB8AC3E}">
        <p14:creationId xmlns:p14="http://schemas.microsoft.com/office/powerpoint/2010/main" val="33347913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18000">
              <a:srgbClr val="92D050"/>
            </a:gs>
            <a:gs pos="0">
              <a:srgbClr val="92D050"/>
            </a:gs>
            <a:gs pos="100000">
              <a:srgbClr val="99B878"/>
            </a:gs>
            <a:gs pos="100000">
              <a:schemeClr val="bg1">
                <a:shade val="35000"/>
                <a:satMod val="155000"/>
              </a:schemeClr>
            </a:gs>
          </a:gsLst>
          <a:lin ang="6000000" scaled="0"/>
          <a:tileRect/>
        </a:gradFill>
        <a:effectLst/>
      </p:bgPr>
    </p:bg>
    <p:spTree>
      <p:nvGrpSpPr>
        <p:cNvPr id="1" name=""/>
        <p:cNvGrpSpPr/>
        <p:nvPr/>
      </p:nvGrpSpPr>
      <p:grpSpPr>
        <a:xfrm>
          <a:off x="0" y="0"/>
          <a:ext cx="0" cy="0"/>
          <a:chOff x="0" y="0"/>
          <a:chExt cx="0" cy="0"/>
        </a:xfrm>
      </p:grpSpPr>
      <p:pic>
        <p:nvPicPr>
          <p:cNvPr id="6" name="Picture 11" descr="A close up of a sign&#10;&#10;Description automatically generated"/>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23825" y="120650"/>
            <a:ext cx="1260475" cy="1258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descr="C:\Users\Iswahyuni\Pictures\Picture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66112" y="-30385"/>
            <a:ext cx="7714400" cy="6858000"/>
          </a:xfrm>
          <a:prstGeom prst="rect">
            <a:avLst/>
          </a:prstGeom>
          <a:noFill/>
          <a:extLst>
            <a:ext uri="{909E8E84-426E-40DD-AFC4-6F175D3DCCD1}">
              <a14:hiddenFill xmlns:a14="http://schemas.microsoft.com/office/drawing/2010/main">
                <a:solidFill>
                  <a:srgbClr val="FFFFFF"/>
                </a:solidFill>
              </a14:hiddenFill>
            </a:ext>
          </a:extLst>
        </p:spPr>
      </p:pic>
      <p:cxnSp>
        <p:nvCxnSpPr>
          <p:cNvPr id="10" name="Straight Connector 9"/>
          <p:cNvCxnSpPr>
            <a:cxnSpLocks/>
          </p:cNvCxnSpPr>
          <p:nvPr/>
        </p:nvCxnSpPr>
        <p:spPr>
          <a:xfrm>
            <a:off x="1436688" y="989013"/>
            <a:ext cx="7707312" cy="0"/>
          </a:xfrm>
          <a:prstGeom prst="line">
            <a:avLst/>
          </a:prstGeom>
          <a:ln w="196850">
            <a:solidFill>
              <a:srgbClr val="C4DF9C"/>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384300" y="0"/>
            <a:ext cx="7759700" cy="989013"/>
          </a:xfrm>
        </p:spPr>
        <p:txBody>
          <a:bodyPr>
            <a:normAutofit/>
          </a:bodyPr>
          <a:lstStyle/>
          <a:p>
            <a:r>
              <a:rPr lang="en-GB" sz="3600" dirty="0">
                <a:effectLst>
                  <a:outerShdw blurRad="38100" dist="38100" dir="2700000" algn="tl">
                    <a:srgbClr val="000000">
                      <a:alpha val="43137"/>
                    </a:srgbClr>
                  </a:outerShdw>
                </a:effectLst>
              </a:rPr>
              <a:t> ICE BREAKING: MATEMATIKA KOREK API</a:t>
            </a:r>
            <a:endParaRPr lang="en-US" sz="3600" dirty="0"/>
          </a:p>
        </p:txBody>
      </p:sp>
      <p:sp>
        <p:nvSpPr>
          <p:cNvPr id="8" name="Rectangle 4"/>
          <p:cNvSpPr>
            <a:spLocks noRot="1" noChangeArrowheads="1"/>
          </p:cNvSpPr>
          <p:nvPr/>
        </p:nvSpPr>
        <p:spPr bwMode="auto">
          <a:xfrm>
            <a:off x="1741912" y="1196752"/>
            <a:ext cx="7162800" cy="4950296"/>
          </a:xfrm>
          <a:prstGeom prst="rect">
            <a:avLst/>
          </a:prstGeom>
          <a:noFill/>
          <a:ln w="9525">
            <a:noFill/>
            <a:miter lim="800000"/>
            <a:headEnd/>
            <a:tailEnd/>
          </a:ln>
          <a:effectLst/>
        </p:spPr>
        <p:txBody>
          <a:bodyPr/>
          <a:lstStyle/>
          <a:p>
            <a:pPr marL="342900" indent="-342900" algn="ctr" eaLnBrk="1" hangingPunct="1">
              <a:spcBef>
                <a:spcPct val="20000"/>
              </a:spcBef>
              <a:buClr>
                <a:schemeClr val="hlink"/>
              </a:buClr>
              <a:buSzPct val="80000"/>
              <a:buFont typeface="Arial" charset="0"/>
              <a:buChar char="►"/>
              <a:defRPr/>
            </a:pPr>
            <a:endParaRPr lang="en-US" sz="2800" i="1" dirty="0">
              <a:solidFill>
                <a:schemeClr val="accent4">
                  <a:lumMod val="10000"/>
                </a:schemeClr>
              </a:solidFill>
              <a:effectLst>
                <a:outerShdw blurRad="38100" dist="38100" dir="2700000" algn="tl">
                  <a:srgbClr val="000000"/>
                </a:outerShdw>
              </a:effectLst>
              <a:latin typeface="Tahoma" charset="0"/>
            </a:endParaRPr>
          </a:p>
        </p:txBody>
      </p:sp>
      <p:sp>
        <p:nvSpPr>
          <p:cNvPr id="3" name="Rectangle 2"/>
          <p:cNvSpPr/>
          <p:nvPr/>
        </p:nvSpPr>
        <p:spPr>
          <a:xfrm>
            <a:off x="1741912" y="1196752"/>
            <a:ext cx="7402088" cy="5472608"/>
          </a:xfrm>
          <a:prstGeom prst="rect">
            <a:avLst/>
          </a:prstGeom>
        </p:spPr>
        <p:txBody>
          <a:bodyPr wrap="square">
            <a:spAutoFit/>
          </a:bodyPr>
          <a:lstStyle/>
          <a:p>
            <a:pPr marL="342900" lvl="0" indent="-342900">
              <a:lnSpc>
                <a:spcPts val="2295"/>
              </a:lnSpc>
              <a:spcBef>
                <a:spcPts val="600"/>
              </a:spcBef>
              <a:spcAft>
                <a:spcPts val="0"/>
              </a:spcAft>
              <a:buClr>
                <a:srgbClr val="C00000"/>
              </a:buClr>
              <a:buSzPts val="2200"/>
              <a:buFont typeface="Arial" panose="020B0604020202020204" pitchFamily="34" charset="0"/>
              <a:buChar char="•"/>
              <a:tabLst>
                <a:tab pos="928370" algn="l"/>
                <a:tab pos="929005" algn="l"/>
              </a:tabLst>
            </a:pPr>
            <a:r>
              <a:rPr lang="id-ID" spc="-65"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Beserta menjadi </a:t>
            </a:r>
            <a:r>
              <a:rPr lang="en-GB" spc="-65" dirty="0" err="1">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dua</a:t>
            </a:r>
            <a:r>
              <a:rPr lang="id-ID" spc="-65"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 kelompok (A</a:t>
            </a:r>
            <a:r>
              <a:rPr lang="en-GB" spc="-65"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 </a:t>
            </a:r>
            <a:r>
              <a:rPr lang="en-GB" spc="-65" dirty="0" err="1">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dan</a:t>
            </a:r>
            <a:r>
              <a:rPr lang="en-GB" spc="-65"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  B</a:t>
            </a:r>
            <a:r>
              <a:rPr lang="id-ID" spc="-65"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a:t>
            </a:r>
            <a:endParaRPr lang="en-GB" spc="-65"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endParaRPr>
          </a:p>
          <a:p>
            <a:pPr marL="342900" marR="1431290" lvl="0" indent="-342900">
              <a:lnSpc>
                <a:spcPts val="2535"/>
              </a:lnSpc>
              <a:spcBef>
                <a:spcPts val="30"/>
              </a:spcBef>
              <a:spcAft>
                <a:spcPts val="0"/>
              </a:spcAft>
              <a:buClr>
                <a:srgbClr val="C00000"/>
              </a:buClr>
              <a:buSzPts val="2200"/>
              <a:buFont typeface="Arial" panose="020B0604020202020204" pitchFamily="34" charset="0"/>
              <a:buChar char="•"/>
              <a:tabLst>
                <a:tab pos="928370" algn="l"/>
                <a:tab pos="929005" algn="l"/>
              </a:tabLst>
            </a:pPr>
            <a:r>
              <a:rPr lang="id-ID" spc="-65"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Setiap kelompok diminta untuk me</a:t>
            </a:r>
            <a:r>
              <a:rPr lang="en-GB" spc="-65" dirty="0" err="1">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mbawakan</a:t>
            </a:r>
            <a:r>
              <a:rPr lang="id-ID" spc="-65"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 yel </a:t>
            </a:r>
            <a:r>
              <a:rPr lang="en-GB" spc="-65" dirty="0" err="1">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kelas</a:t>
            </a:r>
            <a:r>
              <a:rPr lang="en-GB" spc="-65"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 yang </a:t>
            </a:r>
            <a:r>
              <a:rPr lang="en-GB" spc="-65" dirty="0" err="1">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sudah</a:t>
            </a:r>
            <a:r>
              <a:rPr lang="en-GB" spc="-65"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 </a:t>
            </a:r>
            <a:r>
              <a:rPr lang="en-GB" spc="-65" dirty="0" err="1">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ada</a:t>
            </a:r>
            <a:r>
              <a:rPr lang="en-GB" spc="-65"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a:t>
            </a:r>
            <a:r>
              <a:rPr lang="id-ID" spc="-65"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 menunjukkan </a:t>
            </a:r>
            <a:r>
              <a:rPr lang="id-ID" spc="-20"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ke</a:t>
            </a:r>
            <a:r>
              <a:rPr lang="en-GB" spc="-20" dirty="0" err="1">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kompakan</a:t>
            </a:r>
            <a:r>
              <a:rPr lang="en-GB" spc="-20"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 </a:t>
            </a:r>
            <a:r>
              <a:rPr lang="id-ID" spc="-65"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ti</a:t>
            </a:r>
            <a:r>
              <a:rPr lang="en-GB" spc="-65"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m (</a:t>
            </a:r>
            <a:r>
              <a:rPr lang="en-GB" spc="-65" dirty="0" err="1">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dinilai</a:t>
            </a:r>
            <a:r>
              <a:rPr lang="en-GB" spc="-65"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 </a:t>
            </a:r>
            <a:r>
              <a:rPr lang="en-GB" spc="-65" dirty="0" err="1">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kekompakan</a:t>
            </a:r>
            <a:r>
              <a:rPr lang="en-GB" spc="-65"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a:t>
            </a:r>
          </a:p>
          <a:p>
            <a:pPr marL="342900" marR="1431290" lvl="0" indent="-342900">
              <a:lnSpc>
                <a:spcPts val="2535"/>
              </a:lnSpc>
              <a:spcBef>
                <a:spcPts val="30"/>
              </a:spcBef>
              <a:spcAft>
                <a:spcPts val="0"/>
              </a:spcAft>
              <a:buClr>
                <a:srgbClr val="C00000"/>
              </a:buClr>
              <a:buSzPts val="2200"/>
              <a:buFont typeface="Arial" panose="020B0604020202020204" pitchFamily="34" charset="0"/>
              <a:buChar char="•"/>
              <a:tabLst>
                <a:tab pos="928370" algn="l"/>
                <a:tab pos="929005" algn="l"/>
              </a:tabLst>
            </a:pPr>
            <a:r>
              <a:rPr lang="id-ID" spc="-65"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Masing – masing kelompok diberi</a:t>
            </a:r>
            <a:r>
              <a:rPr lang="en-GB" spc="-65"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 1 </a:t>
            </a:r>
            <a:r>
              <a:rPr lang="en-GB" spc="-65" dirty="0" err="1">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kotak</a:t>
            </a:r>
            <a:r>
              <a:rPr lang="en-GB" spc="-65"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 </a:t>
            </a:r>
            <a:r>
              <a:rPr lang="en-GB" spc="-65" dirty="0" err="1">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korek</a:t>
            </a:r>
            <a:r>
              <a:rPr lang="en-GB" spc="-65"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 </a:t>
            </a:r>
            <a:r>
              <a:rPr lang="en-GB" spc="-65" dirty="0" err="1">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api</a:t>
            </a:r>
            <a:endParaRPr lang="en-GB" spc="-65"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endParaRPr>
          </a:p>
          <a:p>
            <a:pPr marL="342900" marR="761365" lvl="0" indent="-342900">
              <a:lnSpc>
                <a:spcPct val="98000"/>
              </a:lnSpc>
              <a:spcBef>
                <a:spcPts val="5"/>
              </a:spcBef>
              <a:spcAft>
                <a:spcPts val="0"/>
              </a:spcAft>
              <a:buClr>
                <a:srgbClr val="C00000"/>
              </a:buClr>
              <a:buSzPts val="2200"/>
              <a:buFont typeface="Arial" panose="020B0604020202020204" pitchFamily="34" charset="0"/>
              <a:buChar char="•"/>
              <a:tabLst>
                <a:tab pos="928370" algn="l"/>
                <a:tab pos="929005" algn="l"/>
              </a:tabLst>
            </a:pPr>
            <a:r>
              <a:rPr lang="en-GB" spc="-65" dirty="0" err="1">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Masing-masing</a:t>
            </a:r>
            <a:r>
              <a:rPr lang="id-ID" spc="-65"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 </a:t>
            </a:r>
            <a:r>
              <a:rPr lang="en-GB" spc="-65" dirty="0" err="1">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individu</a:t>
            </a:r>
            <a:r>
              <a:rPr lang="en-GB" spc="-65"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 </a:t>
            </a:r>
            <a:r>
              <a:rPr lang="en-GB" spc="-65" dirty="0" err="1">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dalam</a:t>
            </a:r>
            <a:r>
              <a:rPr lang="en-GB" spc="-65"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 </a:t>
            </a:r>
            <a:r>
              <a:rPr lang="en-GB" spc="-65" dirty="0" err="1">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tim</a:t>
            </a:r>
            <a:r>
              <a:rPr lang="en-GB" spc="-65"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 </a:t>
            </a:r>
            <a:r>
              <a:rPr lang="id-ID" spc="-65"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kelompok diminta </a:t>
            </a:r>
            <a:r>
              <a:rPr lang="en-GB" spc="-65" dirty="0" err="1">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kerjasamanya</a:t>
            </a:r>
            <a:r>
              <a:rPr lang="en-GB" spc="-65"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 </a:t>
            </a:r>
            <a:r>
              <a:rPr lang="id-ID" spc="-65"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me</a:t>
            </a:r>
            <a:r>
              <a:rPr lang="en-GB" spc="-65" dirty="0" err="1">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mbuat</a:t>
            </a:r>
            <a:r>
              <a:rPr lang="en-GB" spc="-65"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 </a:t>
            </a:r>
            <a:r>
              <a:rPr lang="en-GB" spc="-65" dirty="0" err="1">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bangunan</a:t>
            </a:r>
            <a:r>
              <a:rPr lang="en-GB" spc="-65"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 </a:t>
            </a:r>
            <a:r>
              <a:rPr lang="en-GB" spc="-65" dirty="0" err="1">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tertinggi</a:t>
            </a:r>
            <a:r>
              <a:rPr lang="en-GB" spc="-65"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 </a:t>
            </a:r>
            <a:r>
              <a:rPr lang="en-GB" spc="-65" dirty="0" err="1">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dari</a:t>
            </a:r>
            <a:r>
              <a:rPr lang="en-GB" spc="-65"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 </a:t>
            </a:r>
            <a:r>
              <a:rPr lang="en-GB" spc="-65" dirty="0" err="1">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korek</a:t>
            </a:r>
            <a:r>
              <a:rPr lang="en-GB" spc="-65"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 </a:t>
            </a:r>
            <a:r>
              <a:rPr lang="en-GB" spc="-65" dirty="0" err="1">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api</a:t>
            </a:r>
            <a:r>
              <a:rPr lang="en-GB" spc="-65"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 </a:t>
            </a:r>
            <a:r>
              <a:rPr lang="en-GB" spc="-65" dirty="0" err="1">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dan</a:t>
            </a:r>
            <a:r>
              <a:rPr lang="en-GB" spc="-65"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 </a:t>
            </a:r>
            <a:r>
              <a:rPr lang="en-GB" spc="-65" dirty="0" err="1">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akan</a:t>
            </a:r>
            <a:r>
              <a:rPr lang="en-GB" spc="-65"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 </a:t>
            </a:r>
            <a:r>
              <a:rPr lang="en-GB" spc="-65" dirty="0" err="1">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dinilai</a:t>
            </a:r>
            <a:r>
              <a:rPr lang="en-GB" spc="-65"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 </a:t>
            </a:r>
            <a:r>
              <a:rPr lang="en-GB" spc="-65" dirty="0" err="1">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ketinggiannya</a:t>
            </a:r>
            <a:endParaRPr lang="en-GB" spc="-65"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endParaRPr>
          </a:p>
          <a:p>
            <a:pPr marL="342900" lvl="0" indent="-342900">
              <a:lnSpc>
                <a:spcPts val="2510"/>
              </a:lnSpc>
              <a:spcBef>
                <a:spcPts val="600"/>
              </a:spcBef>
              <a:spcAft>
                <a:spcPts val="0"/>
              </a:spcAft>
              <a:buClr>
                <a:srgbClr val="C00000"/>
              </a:buClr>
              <a:buSzPts val="2200"/>
              <a:buFont typeface="Arial" panose="020B0604020202020204" pitchFamily="34" charset="0"/>
              <a:buChar char="•"/>
              <a:tabLst>
                <a:tab pos="928370" algn="l"/>
                <a:tab pos="929005" algn="l"/>
              </a:tabLst>
            </a:pPr>
            <a:r>
              <a:rPr lang="en-GB" spc="-65" dirty="0" err="1">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Disamping</a:t>
            </a:r>
            <a:r>
              <a:rPr lang="en-GB" spc="-65"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 </a:t>
            </a:r>
            <a:r>
              <a:rPr lang="en-GB" spc="-65" dirty="0" err="1">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bangunan</a:t>
            </a:r>
            <a:r>
              <a:rPr lang="en-GB" spc="-65"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 yang </a:t>
            </a:r>
            <a:r>
              <a:rPr lang="en-GB" spc="-65" dirty="0" err="1">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dibuat</a:t>
            </a:r>
            <a:r>
              <a:rPr lang="en-GB" spc="-65"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 </a:t>
            </a:r>
            <a:r>
              <a:rPr lang="en-GB" spc="-65" dirty="0" err="1">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juga</a:t>
            </a:r>
            <a:r>
              <a:rPr lang="en-GB" spc="-65"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 </a:t>
            </a:r>
            <a:r>
              <a:rPr lang="en-GB" spc="-65" dirty="0" err="1">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ada</a:t>
            </a:r>
            <a:r>
              <a:rPr lang="en-GB" spc="-65"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 </a:t>
            </a:r>
            <a:r>
              <a:rPr lang="en-GB" spc="-65" dirty="0" err="1">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matematika</a:t>
            </a:r>
            <a:r>
              <a:rPr lang="en-GB" spc="-65"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 </a:t>
            </a:r>
            <a:r>
              <a:rPr lang="en-GB" spc="-65" dirty="0" err="1">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korek</a:t>
            </a:r>
            <a:r>
              <a:rPr lang="en-GB" spc="-65"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 </a:t>
            </a:r>
            <a:r>
              <a:rPr lang="en-GB" spc="-65" dirty="0" err="1">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api</a:t>
            </a:r>
            <a:r>
              <a:rPr lang="id-ID" spc="-15"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 </a:t>
            </a:r>
            <a:endParaRPr lang="en-GB" spc="-65"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endParaRPr>
          </a:p>
          <a:p>
            <a:pPr marR="1105535" lvl="0">
              <a:lnSpc>
                <a:spcPct val="98000"/>
              </a:lnSpc>
              <a:spcBef>
                <a:spcPts val="90"/>
              </a:spcBef>
              <a:spcAft>
                <a:spcPts val="0"/>
              </a:spcAft>
              <a:buClr>
                <a:srgbClr val="C00000"/>
              </a:buClr>
              <a:buSzPts val="2200"/>
              <a:tabLst>
                <a:tab pos="928370" algn="l"/>
                <a:tab pos="929005" algn="l"/>
              </a:tabLst>
            </a:pPr>
            <a:r>
              <a:rPr lang="en-GB" spc="-30"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     </a:t>
            </a:r>
            <a:r>
              <a:rPr lang="id-ID" spc="-30"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Tugas </a:t>
            </a:r>
            <a:r>
              <a:rPr lang="en-GB" spc="-65" dirty="0" err="1">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tim</a:t>
            </a:r>
            <a:r>
              <a:rPr lang="en-GB" spc="-65"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 </a:t>
            </a:r>
            <a:r>
              <a:rPr lang="id-ID" spc="-65"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adalah </a:t>
            </a:r>
            <a:r>
              <a:rPr lang="en-GB" spc="-65" dirty="0" err="1">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dengan</a:t>
            </a:r>
            <a:r>
              <a:rPr lang="en-GB" spc="-65"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 18 </a:t>
            </a:r>
            <a:r>
              <a:rPr lang="en-GB" spc="-65" dirty="0" err="1">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korek</a:t>
            </a:r>
            <a:r>
              <a:rPr lang="en-GB" spc="-65"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 </a:t>
            </a:r>
            <a:r>
              <a:rPr lang="en-GB" spc="-65" dirty="0" err="1">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api</a:t>
            </a:r>
            <a:r>
              <a:rPr lang="en-GB" spc="-65"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 </a:t>
            </a:r>
            <a:r>
              <a:rPr lang="en-GB" spc="-65" dirty="0" err="1">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saja</a:t>
            </a:r>
            <a:r>
              <a:rPr lang="en-GB" spc="-65"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 </a:t>
            </a:r>
            <a:r>
              <a:rPr lang="en-GB" spc="-65" dirty="0" err="1">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selesai</a:t>
            </a:r>
            <a:r>
              <a:rPr lang="en-GB" spc="-65"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 </a:t>
            </a:r>
            <a:r>
              <a:rPr lang="en-GB" spc="-65" dirty="0" err="1">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kan</a:t>
            </a:r>
            <a:r>
              <a:rPr lang="en-GB" spc="-65"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 3 + 4 – 6 </a:t>
            </a:r>
            <a:r>
              <a:rPr lang="en-GB" spc="-65" dirty="0" err="1">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jadikan</a:t>
            </a:r>
            <a:endParaRPr lang="en-GB" spc="-65"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endParaRPr>
          </a:p>
          <a:p>
            <a:pPr marR="1105535" lvl="0">
              <a:lnSpc>
                <a:spcPct val="98000"/>
              </a:lnSpc>
              <a:spcBef>
                <a:spcPts val="90"/>
              </a:spcBef>
              <a:spcAft>
                <a:spcPts val="0"/>
              </a:spcAft>
              <a:buClr>
                <a:srgbClr val="C00000"/>
              </a:buClr>
              <a:buSzPts val="2200"/>
              <a:tabLst>
                <a:tab pos="928370" algn="l"/>
                <a:tab pos="929005" algn="l"/>
              </a:tabLst>
            </a:pPr>
            <a:r>
              <a:rPr lang="en-GB" spc="-65"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      </a:t>
            </a:r>
            <a:r>
              <a:rPr lang="en-GB" spc="-65" dirty="0" err="1">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penambahan</a:t>
            </a:r>
            <a:r>
              <a:rPr lang="en-GB" spc="-65"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 </a:t>
            </a:r>
            <a:r>
              <a:rPr lang="en-GB" spc="-65" dirty="0" err="1">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atau</a:t>
            </a:r>
            <a:r>
              <a:rPr lang="en-GB" spc="-65"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 </a:t>
            </a:r>
            <a:r>
              <a:rPr lang="en-GB" spc="-65" dirty="0" err="1">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pengurangan</a:t>
            </a:r>
            <a:r>
              <a:rPr lang="en-GB" spc="-65"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 yang </a:t>
            </a:r>
            <a:r>
              <a:rPr lang="en-GB" spc="-65" dirty="0" err="1">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hasilnya</a:t>
            </a:r>
            <a:r>
              <a:rPr lang="en-GB" spc="-65"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 5 </a:t>
            </a:r>
          </a:p>
          <a:p>
            <a:pPr marL="342900" marR="440055" lvl="0" indent="-342900">
              <a:lnSpc>
                <a:spcPct val="97000"/>
              </a:lnSpc>
              <a:spcBef>
                <a:spcPts val="30"/>
              </a:spcBef>
              <a:spcAft>
                <a:spcPts val="0"/>
              </a:spcAft>
              <a:buClr>
                <a:srgbClr val="C00000"/>
              </a:buClr>
              <a:buSzPts val="2200"/>
              <a:buFont typeface="Arial" panose="020B0604020202020204" pitchFamily="34" charset="0"/>
              <a:buChar char="•"/>
              <a:tabLst>
                <a:tab pos="928370" algn="l"/>
                <a:tab pos="929005" algn="l"/>
              </a:tabLst>
            </a:pPr>
            <a:r>
              <a:rPr lang="id-ID" spc="-65"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Ketentuan : </a:t>
            </a:r>
            <a:r>
              <a:rPr lang="en-GB" spc="-65" dirty="0" err="1">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tidak</a:t>
            </a:r>
            <a:r>
              <a:rPr lang="en-GB" spc="-65"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 </a:t>
            </a:r>
            <a:r>
              <a:rPr lang="en-GB" spc="-65" dirty="0" err="1">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boleh</a:t>
            </a:r>
            <a:r>
              <a:rPr lang="en-GB" spc="-65"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 </a:t>
            </a:r>
            <a:r>
              <a:rPr lang="en-GB" spc="-65" dirty="0" err="1">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menambah</a:t>
            </a:r>
            <a:r>
              <a:rPr lang="en-GB" spc="-65"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 </a:t>
            </a:r>
            <a:r>
              <a:rPr lang="en-GB" spc="-65" dirty="0" err="1">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korek</a:t>
            </a:r>
            <a:r>
              <a:rPr lang="en-GB" spc="-65"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 </a:t>
            </a:r>
            <a:r>
              <a:rPr lang="en-GB" spc="-65" dirty="0" err="1">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api</a:t>
            </a:r>
            <a:r>
              <a:rPr lang="en-GB" spc="-65"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 , </a:t>
            </a:r>
            <a:r>
              <a:rPr lang="id-ID" spc="-65"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pertempuran berlangsung 3 menit. Beri waktu 2 menit untuk masing- masing kelompok mengatur </a:t>
            </a:r>
            <a:r>
              <a:rPr lang="id-ID" spc="-15"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strategi</a:t>
            </a:r>
            <a:endParaRPr lang="en-GB" spc="-65"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endParaRPr>
          </a:p>
          <a:p>
            <a:pPr marL="342900" lvl="0" indent="-342900">
              <a:spcBef>
                <a:spcPts val="45"/>
              </a:spcBef>
              <a:spcAft>
                <a:spcPts val="0"/>
              </a:spcAft>
              <a:buClr>
                <a:srgbClr val="C00000"/>
              </a:buClr>
              <a:buSzPts val="2200"/>
              <a:buFont typeface="Arial" panose="020B0604020202020204" pitchFamily="34" charset="0"/>
              <a:buChar char="•"/>
              <a:tabLst>
                <a:tab pos="928370" algn="l"/>
                <a:tab pos="929005" algn="l"/>
                <a:tab pos="3328670" algn="l"/>
              </a:tabLst>
            </a:pPr>
            <a:r>
              <a:rPr lang="id-ID" spc="-65"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Kriterian</a:t>
            </a:r>
            <a:r>
              <a:rPr lang="id-ID" spc="-20"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 </a:t>
            </a:r>
            <a:r>
              <a:rPr lang="id-ID" spc="-65"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penilaian</a:t>
            </a:r>
            <a:r>
              <a:rPr lang="id-ID" spc="-10"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 </a:t>
            </a:r>
            <a:r>
              <a:rPr lang="id-ID" spc="-65"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a:t>
            </a:r>
            <a:r>
              <a:rPr lang="en-GB" spc="-65"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 </a:t>
            </a:r>
            <a:r>
              <a:rPr lang="en-GB" spc="-65" dirty="0" err="1">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Bangunan</a:t>
            </a:r>
            <a:r>
              <a:rPr lang="en-GB" spc="-65"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 yang paling </a:t>
            </a:r>
            <a:r>
              <a:rPr lang="en-GB" spc="-65" dirty="0" err="1">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tinggi</a:t>
            </a:r>
            <a:r>
              <a:rPr lang="id-ID" spc="-65"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a:t>
            </a:r>
            <a:r>
              <a:rPr lang="en-GB" spc="-65"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 </a:t>
            </a:r>
            <a:r>
              <a:rPr lang="en-GB" spc="-65" dirty="0" err="1">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dan</a:t>
            </a:r>
            <a:r>
              <a:rPr lang="en-GB" spc="-65"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 </a:t>
            </a:r>
            <a:r>
              <a:rPr lang="en-GB" spc="-65" dirty="0" err="1">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matematika</a:t>
            </a:r>
            <a:r>
              <a:rPr lang="en-GB" spc="-65"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 </a:t>
            </a:r>
            <a:r>
              <a:rPr lang="en-GB" spc="-65" dirty="0" err="1">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betul</a:t>
            </a:r>
            <a:r>
              <a:rPr lang="en-GB" spc="-65"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a:t>
            </a:r>
            <a:r>
              <a:rPr lang="en-GB" spc="-65" dirty="0" err="1">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menang</a:t>
            </a:r>
            <a:r>
              <a:rPr lang="en-GB" spc="-65"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 </a:t>
            </a:r>
          </a:p>
          <a:p>
            <a:pPr lvl="0">
              <a:spcBef>
                <a:spcPts val="45"/>
              </a:spcBef>
              <a:spcAft>
                <a:spcPts val="0"/>
              </a:spcAft>
              <a:buClr>
                <a:srgbClr val="C00000"/>
              </a:buClr>
              <a:buSzPts val="2200"/>
              <a:tabLst>
                <a:tab pos="928370" algn="l"/>
                <a:tab pos="929005" algn="l"/>
                <a:tab pos="3328670" algn="l"/>
              </a:tabLst>
            </a:pPr>
            <a:r>
              <a:rPr lang="en-GB" spc="-65" dirty="0">
                <a:solidFill>
                  <a:schemeClr val="accent4">
                    <a:lumMod val="10000"/>
                  </a:schemeClr>
                </a:solidFill>
                <a:latin typeface="Calibri" panose="020F0502020204030204" pitchFamily="34" charset="0"/>
                <a:ea typeface="Calibri" panose="020F0502020204030204" pitchFamily="34" charset="0"/>
                <a:cs typeface="Times New Roman" panose="02020603050405020304" pitchFamily="18" charset="0"/>
              </a:rPr>
              <a:t>                                            </a:t>
            </a:r>
            <a:r>
              <a:rPr lang="id-ID" dirty="0">
                <a:solidFill>
                  <a:schemeClr val="accent4">
                    <a:lumMod val="10000"/>
                  </a:schemeClr>
                </a:solidFill>
                <a:latin typeface="Calibri" panose="020F0502020204030204" pitchFamily="34" charset="0"/>
                <a:ea typeface="Calibri" panose="020F0502020204030204" pitchFamily="34" charset="0"/>
                <a:cs typeface="Times New Roman" panose="02020603050405020304" pitchFamily="18" charset="0"/>
              </a:rPr>
              <a:t>Ba</a:t>
            </a:r>
            <a:r>
              <a:rPr lang="en-GB" dirty="0" err="1">
                <a:solidFill>
                  <a:schemeClr val="accent4">
                    <a:lumMod val="10000"/>
                  </a:schemeClr>
                </a:solidFill>
                <a:latin typeface="Calibri" panose="020F0502020204030204" pitchFamily="34" charset="0"/>
                <a:ea typeface="Calibri" panose="020F0502020204030204" pitchFamily="34" charset="0"/>
                <a:cs typeface="Times New Roman" panose="02020603050405020304" pitchFamily="18" charset="0"/>
              </a:rPr>
              <a:t>ngunan</a:t>
            </a:r>
            <a:r>
              <a:rPr lang="en-GB" dirty="0">
                <a:solidFill>
                  <a:schemeClr val="accent4">
                    <a:lumMod val="10000"/>
                  </a:schemeClr>
                </a:solidFill>
                <a:latin typeface="Calibri" panose="020F0502020204030204" pitchFamily="34" charset="0"/>
                <a:ea typeface="Calibri" panose="020F0502020204030204" pitchFamily="34" charset="0"/>
                <a:cs typeface="Times New Roman" panose="02020603050405020304" pitchFamily="18" charset="0"/>
              </a:rPr>
              <a:t> yang </a:t>
            </a:r>
            <a:r>
              <a:rPr lang="en-GB" dirty="0" err="1">
                <a:solidFill>
                  <a:schemeClr val="accent4">
                    <a:lumMod val="10000"/>
                  </a:schemeClr>
                </a:solidFill>
                <a:latin typeface="Calibri" panose="020F0502020204030204" pitchFamily="34" charset="0"/>
                <a:ea typeface="Calibri" panose="020F0502020204030204" pitchFamily="34" charset="0"/>
                <a:cs typeface="Times New Roman" panose="02020603050405020304" pitchFamily="18" charset="0"/>
              </a:rPr>
              <a:t>terendah</a:t>
            </a:r>
            <a:r>
              <a:rPr lang="en-GB" dirty="0">
                <a:solidFill>
                  <a:schemeClr val="accent4">
                    <a:lumMod val="10000"/>
                  </a:schemeClr>
                </a:solidFill>
                <a:latin typeface="Calibri" panose="020F0502020204030204" pitchFamily="34" charset="0"/>
                <a:ea typeface="Calibri" panose="020F0502020204030204" pitchFamily="34" charset="0"/>
                <a:cs typeface="Times New Roman" panose="02020603050405020304" pitchFamily="18" charset="0"/>
              </a:rPr>
              <a:t>, </a:t>
            </a:r>
            <a:r>
              <a:rPr lang="en-GB" dirty="0" err="1">
                <a:solidFill>
                  <a:schemeClr val="accent4">
                    <a:lumMod val="10000"/>
                  </a:schemeClr>
                </a:solidFill>
                <a:latin typeface="Calibri" panose="020F0502020204030204" pitchFamily="34" charset="0"/>
                <a:ea typeface="Calibri" panose="020F0502020204030204" pitchFamily="34" charset="0"/>
                <a:cs typeface="Times New Roman" panose="02020603050405020304" pitchFamily="18" charset="0"/>
              </a:rPr>
              <a:t>matematika</a:t>
            </a:r>
            <a:r>
              <a:rPr lang="en-GB" dirty="0">
                <a:solidFill>
                  <a:schemeClr val="accent4">
                    <a:lumMod val="10000"/>
                  </a:schemeClr>
                </a:solidFill>
                <a:latin typeface="Calibri" panose="020F0502020204030204" pitchFamily="34" charset="0"/>
                <a:ea typeface="Calibri" panose="020F0502020204030204" pitchFamily="34" charset="0"/>
                <a:cs typeface="Times New Roman" panose="02020603050405020304" pitchFamily="18" charset="0"/>
              </a:rPr>
              <a:t> </a:t>
            </a:r>
            <a:r>
              <a:rPr lang="en-GB" dirty="0" err="1">
                <a:solidFill>
                  <a:schemeClr val="accent4">
                    <a:lumMod val="10000"/>
                  </a:schemeClr>
                </a:solidFill>
                <a:latin typeface="Calibri" panose="020F0502020204030204" pitchFamily="34" charset="0"/>
                <a:ea typeface="Calibri" panose="020F0502020204030204" pitchFamily="34" charset="0"/>
                <a:cs typeface="Times New Roman" panose="02020603050405020304" pitchFamily="18" charset="0"/>
              </a:rPr>
              <a:t>salah</a:t>
            </a:r>
            <a:r>
              <a:rPr lang="en-GB" dirty="0">
                <a:solidFill>
                  <a:schemeClr val="accent4">
                    <a:lumMod val="10000"/>
                  </a:schemeClr>
                </a:solidFill>
                <a:latin typeface="Calibri" panose="020F0502020204030204" pitchFamily="34" charset="0"/>
                <a:ea typeface="Calibri" panose="020F0502020204030204" pitchFamily="34" charset="0"/>
                <a:cs typeface="Times New Roman" panose="02020603050405020304" pitchFamily="18" charset="0"/>
              </a:rPr>
              <a:t>=</a:t>
            </a:r>
            <a:r>
              <a:rPr lang="en-GB" dirty="0" err="1">
                <a:solidFill>
                  <a:schemeClr val="accent4">
                    <a:lumMod val="10000"/>
                  </a:schemeClr>
                </a:solidFill>
                <a:latin typeface="Calibri" panose="020F0502020204030204" pitchFamily="34" charset="0"/>
                <a:ea typeface="Calibri" panose="020F0502020204030204" pitchFamily="34" charset="0"/>
                <a:cs typeface="Times New Roman" panose="02020603050405020304" pitchFamily="18" charset="0"/>
              </a:rPr>
              <a:t>kalah</a:t>
            </a:r>
            <a:endParaRPr lang="en-GB" dirty="0">
              <a:solidFill>
                <a:schemeClr val="accent4">
                  <a:lumMod val="10000"/>
                </a:schemeClr>
              </a:solidFill>
            </a:endParaRPr>
          </a:p>
        </p:txBody>
      </p:sp>
    </p:spTree>
    <p:extLst>
      <p:ext uri="{BB962C8B-B14F-4D97-AF65-F5344CB8AC3E}">
        <p14:creationId xmlns:p14="http://schemas.microsoft.com/office/powerpoint/2010/main" val="1997438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nodePh="1">
                                  <p:stCondLst>
                                    <p:cond delay="0"/>
                                  </p:stCondLst>
                                  <p:endCondLst>
                                    <p:cond evt="begin" delay="0">
                                      <p:tn val="5"/>
                                    </p:cond>
                                  </p:endCondLst>
                                  <p:childTnLst>
                                    <p:set>
                                      <p:cBhvr>
                                        <p:cTn id="6" dur="1" fill="hold">
                                          <p:stCondLst>
                                            <p:cond delay="0"/>
                                          </p:stCondLst>
                                        </p:cTn>
                                        <p:tgtEl>
                                          <p:spTgt spid="8"/>
                                        </p:tgtEl>
                                        <p:attrNameLst>
                                          <p:attrName>style.visibility</p:attrName>
                                        </p:attrNameLst>
                                      </p:cBhvr>
                                      <p:to>
                                        <p:strVal val="visible"/>
                                      </p:to>
                                    </p:set>
                                    <p:anim to="" calcmode="lin" valueType="num">
                                      <p:cBhvr>
                                        <p:cTn id="7" dur="1" fill="hold"/>
                                        <p:tgtEl>
                                          <p:spTgt spid="8"/>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18000">
              <a:srgbClr val="92D050"/>
            </a:gs>
            <a:gs pos="0">
              <a:srgbClr val="92D050"/>
            </a:gs>
            <a:gs pos="100000">
              <a:srgbClr val="99B878"/>
            </a:gs>
            <a:gs pos="100000">
              <a:schemeClr val="bg1">
                <a:shade val="35000"/>
                <a:satMod val="155000"/>
              </a:schemeClr>
            </a:gs>
          </a:gsLst>
          <a:lin ang="6000000" scaled="0"/>
          <a:tileRect/>
        </a:gradFill>
        <a:effectLst/>
      </p:bgPr>
    </p:bg>
    <p:spTree>
      <p:nvGrpSpPr>
        <p:cNvPr id="1" name=""/>
        <p:cNvGrpSpPr/>
        <p:nvPr/>
      </p:nvGrpSpPr>
      <p:grpSpPr>
        <a:xfrm>
          <a:off x="0" y="0"/>
          <a:ext cx="0" cy="0"/>
          <a:chOff x="0" y="0"/>
          <a:chExt cx="0" cy="0"/>
        </a:xfrm>
      </p:grpSpPr>
      <p:pic>
        <p:nvPicPr>
          <p:cNvPr id="6" name="Picture 11" descr="A close up of a sign&#10;&#10;Description automatically generated"/>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23825" y="120650"/>
            <a:ext cx="1260475" cy="1258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descr="C:\Users\Iswahyuni\Pictures\Picture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66112" y="-30385"/>
            <a:ext cx="7714400" cy="6858000"/>
          </a:xfrm>
          <a:prstGeom prst="rect">
            <a:avLst/>
          </a:prstGeom>
          <a:noFill/>
          <a:extLst>
            <a:ext uri="{909E8E84-426E-40DD-AFC4-6F175D3DCCD1}">
              <a14:hiddenFill xmlns:a14="http://schemas.microsoft.com/office/drawing/2010/main">
                <a:solidFill>
                  <a:srgbClr val="FFFFFF"/>
                </a:solidFill>
              </a14:hiddenFill>
            </a:ext>
          </a:extLst>
        </p:spPr>
      </p:pic>
      <p:cxnSp>
        <p:nvCxnSpPr>
          <p:cNvPr id="10" name="Straight Connector 9"/>
          <p:cNvCxnSpPr>
            <a:cxnSpLocks/>
          </p:cNvCxnSpPr>
          <p:nvPr/>
        </p:nvCxnSpPr>
        <p:spPr>
          <a:xfrm>
            <a:off x="1436688" y="989013"/>
            <a:ext cx="7707312" cy="0"/>
          </a:xfrm>
          <a:prstGeom prst="line">
            <a:avLst/>
          </a:prstGeom>
          <a:ln w="196850">
            <a:solidFill>
              <a:srgbClr val="C4DF9C"/>
            </a:solidFill>
          </a:ln>
        </p:spPr>
        <p:style>
          <a:lnRef idx="1">
            <a:schemeClr val="accent1"/>
          </a:lnRef>
          <a:fillRef idx="0">
            <a:schemeClr val="accent1"/>
          </a:fillRef>
          <a:effectRef idx="0">
            <a:schemeClr val="accent1"/>
          </a:effectRef>
          <a:fontRef idx="minor">
            <a:schemeClr val="tx1"/>
          </a:fontRef>
        </p:style>
      </p:cxnSp>
      <p:sp>
        <p:nvSpPr>
          <p:cNvPr id="8" name="Content Placeholder 2"/>
          <p:cNvSpPr txBox="1">
            <a:spLocks/>
          </p:cNvSpPr>
          <p:nvPr/>
        </p:nvSpPr>
        <p:spPr>
          <a:xfrm>
            <a:off x="1384300" y="1112615"/>
            <a:ext cx="7820248" cy="5715000"/>
          </a:xfrm>
          <a:prstGeom prst="rect">
            <a:avLst/>
          </a:prstGeom>
          <a:blipFill dpi="0" rotWithShape="1">
            <a:blip r:embed="rId3">
              <a:alphaModFix amt="80000"/>
            </a:blip>
            <a:srcRect/>
            <a:stretch>
              <a:fillRect/>
            </a:stretch>
          </a:blipFill>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610360" marR="796290">
              <a:lnSpc>
                <a:spcPct val="87000"/>
              </a:lnSpc>
              <a:spcBef>
                <a:spcPts val="825"/>
              </a:spcBef>
              <a:spcAft>
                <a:spcPts val="0"/>
              </a:spcAft>
            </a:pPr>
            <a:endParaRPr lang="en-GB" dirty="0">
              <a:solidFill>
                <a:schemeClr val="accent4">
                  <a:lumMod val="10000"/>
                </a:schemeClr>
              </a:solidFill>
              <a:latin typeface="Calibri" panose="020F0502020204030204" pitchFamily="34" charset="0"/>
              <a:ea typeface="Calibri" panose="020F0502020204030204" pitchFamily="34" charset="0"/>
              <a:cs typeface="Times New Roman" panose="02020603050405020304" pitchFamily="18" charset="0"/>
            </a:endParaRPr>
          </a:p>
          <a:p>
            <a:pPr marL="1610360" marR="796290">
              <a:lnSpc>
                <a:spcPct val="87000"/>
              </a:lnSpc>
              <a:spcBef>
                <a:spcPts val="825"/>
              </a:spcBef>
              <a:spcAft>
                <a:spcPts val="0"/>
              </a:spcAft>
            </a:pPr>
            <a:r>
              <a:rPr lang="id-ID" dirty="0">
                <a:solidFill>
                  <a:schemeClr val="accent4">
                    <a:lumMod val="10000"/>
                  </a:schemeClr>
                </a:solidFill>
                <a:latin typeface="Calibri" panose="020F0502020204030204" pitchFamily="34" charset="0"/>
                <a:ea typeface="Calibri" panose="020F0502020204030204" pitchFamily="34" charset="0"/>
                <a:cs typeface="Times New Roman" panose="02020603050405020304" pitchFamily="18" charset="0"/>
              </a:rPr>
              <a:t>Setelah kelompok  mempraktekkan </a:t>
            </a:r>
            <a:r>
              <a:rPr lang="en-GB" dirty="0">
                <a:solidFill>
                  <a:schemeClr val="accent4">
                    <a:lumMod val="10000"/>
                  </a:schemeClr>
                </a:solidFill>
                <a:latin typeface="Calibri" panose="020F0502020204030204" pitchFamily="34" charset="0"/>
                <a:ea typeface="Calibri" panose="020F0502020204030204" pitchFamily="34" charset="0"/>
                <a:cs typeface="Times New Roman" panose="02020603050405020304" pitchFamily="18" charset="0"/>
              </a:rPr>
              <a:t>ICE </a:t>
            </a:r>
            <a:r>
              <a:rPr lang="id-ID" dirty="0">
                <a:solidFill>
                  <a:schemeClr val="accent4">
                    <a:lumMod val="10000"/>
                  </a:schemeClr>
                </a:solidFill>
                <a:latin typeface="Calibri" panose="020F0502020204030204" pitchFamily="34" charset="0"/>
                <a:ea typeface="Calibri" panose="020F0502020204030204" pitchFamily="34" charset="0"/>
                <a:cs typeface="Times New Roman" panose="02020603050405020304" pitchFamily="18" charset="0"/>
              </a:rPr>
              <a:t>BREAKING</a:t>
            </a:r>
            <a:endParaRPr lang="en-GB" spc="-15"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endParaRPr>
          </a:p>
          <a:p>
            <a:pPr marR="691515" lvl="0">
              <a:lnSpc>
                <a:spcPct val="90000"/>
              </a:lnSpc>
              <a:spcBef>
                <a:spcPts val="910"/>
              </a:spcBef>
              <a:buSzPts val="2800"/>
              <a:tabLst>
                <a:tab pos="1953260" algn="l"/>
                <a:tab pos="1953895" algn="l"/>
              </a:tabLst>
            </a:pPr>
            <a:r>
              <a:rPr lang="id-ID" spc="-15"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perasaan </a:t>
            </a:r>
            <a:r>
              <a:rPr lang="id-ID" spc="-90"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apa </a:t>
            </a:r>
            <a:r>
              <a:rPr lang="id-ID" spc="-15"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yang </a:t>
            </a:r>
            <a:r>
              <a:rPr lang="id-ID" spc="-90"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muncul </a:t>
            </a:r>
            <a:r>
              <a:rPr lang="id-ID" spc="-20"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tentang </a:t>
            </a:r>
            <a:r>
              <a:rPr lang="en-GB" spc="-90" dirty="0" err="1">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secara</a:t>
            </a:r>
            <a:r>
              <a:rPr lang="en-GB" spc="-90"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 </a:t>
            </a:r>
            <a:r>
              <a:rPr lang="en-GB" spc="-90" dirty="0" err="1">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individu</a:t>
            </a:r>
            <a:r>
              <a:rPr lang="en-GB" spc="-90"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 </a:t>
            </a:r>
            <a:r>
              <a:rPr lang="en-GB" spc="-90" dirty="0" err="1">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dalam</a:t>
            </a:r>
            <a:r>
              <a:rPr lang="en-GB" spc="-90"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 </a:t>
            </a:r>
            <a:r>
              <a:rPr lang="en-GB" spc="-15" dirty="0" err="1">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tim</a:t>
            </a:r>
            <a:r>
              <a:rPr lang="id-ID" spc="-15"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 </a:t>
            </a:r>
            <a:r>
              <a:rPr lang="id-ID" spc="-90"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anda?</a:t>
            </a:r>
            <a:endParaRPr lang="en-GB" spc="-90"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endParaRPr>
          </a:p>
          <a:p>
            <a:pPr marR="961390" lvl="0">
              <a:lnSpc>
                <a:spcPct val="87000"/>
              </a:lnSpc>
              <a:spcBef>
                <a:spcPts val="940"/>
              </a:spcBef>
              <a:buSzPts val="2800"/>
              <a:tabLst>
                <a:tab pos="1953260" algn="l"/>
                <a:tab pos="1953895" algn="l"/>
              </a:tabLst>
            </a:pPr>
            <a:r>
              <a:rPr lang="id-ID" spc="-10"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Bagaimana </a:t>
            </a:r>
            <a:r>
              <a:rPr lang="id-ID" spc="-90"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penilaian saudara </a:t>
            </a:r>
            <a:r>
              <a:rPr lang="id-ID" spc="-20"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tentang </a:t>
            </a:r>
            <a:r>
              <a:rPr lang="id-ID" spc="-15"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kelompok lawan?</a:t>
            </a:r>
            <a:endParaRPr lang="en-GB" spc="-90"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endParaRPr>
          </a:p>
          <a:p>
            <a:pPr marR="556895" lvl="0">
              <a:lnSpc>
                <a:spcPct val="90000"/>
              </a:lnSpc>
              <a:spcBef>
                <a:spcPts val="940"/>
              </a:spcBef>
              <a:buSzPts val="2800"/>
              <a:tabLst>
                <a:tab pos="1953260" algn="l"/>
                <a:tab pos="1953895" algn="l"/>
              </a:tabLst>
            </a:pPr>
            <a:r>
              <a:rPr lang="id-ID" spc="-90"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Adakah </a:t>
            </a:r>
            <a:r>
              <a:rPr lang="id-ID" spc="-15"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alternative </a:t>
            </a:r>
            <a:r>
              <a:rPr lang="id-ID" spc="-90"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pilihan lain </a:t>
            </a:r>
            <a:r>
              <a:rPr lang="id-ID" spc="-15"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yang </a:t>
            </a:r>
            <a:r>
              <a:rPr lang="id-ID" spc="-90"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lebih baik </a:t>
            </a:r>
            <a:r>
              <a:rPr lang="id-ID" spc="-20"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agar </a:t>
            </a:r>
            <a:r>
              <a:rPr lang="id-ID" spc="-15"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tercapai </a:t>
            </a:r>
            <a:r>
              <a:rPr lang="id-ID" spc="-90"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situas</a:t>
            </a:r>
            <a:r>
              <a:rPr lang="en-GB" spc="-90"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i</a:t>
            </a:r>
            <a:r>
              <a:rPr lang="id-ID" spc="-90"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 </a:t>
            </a:r>
            <a:r>
              <a:rPr lang="id-ID" b="1" spc="-90"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WIN –</a:t>
            </a:r>
            <a:r>
              <a:rPr lang="id-ID" b="1" spc="20"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 </a:t>
            </a:r>
            <a:r>
              <a:rPr lang="id-ID" b="1" spc="-90"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WIN</a:t>
            </a:r>
            <a:r>
              <a:rPr lang="id-ID" spc="-90"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a:t>
            </a:r>
            <a:endParaRPr lang="en-GB" spc="-90"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endParaRPr>
          </a:p>
          <a:p>
            <a:pPr marR="668020" lvl="0">
              <a:lnSpc>
                <a:spcPct val="87000"/>
              </a:lnSpc>
              <a:spcBef>
                <a:spcPts val="970"/>
              </a:spcBef>
              <a:buSzPts val="2800"/>
              <a:tabLst>
                <a:tab pos="1953260" algn="l"/>
                <a:tab pos="1953895" algn="l"/>
              </a:tabLst>
            </a:pPr>
            <a:r>
              <a:rPr lang="id-ID" spc="-90"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Apa rencana saudara untuk </a:t>
            </a:r>
            <a:r>
              <a:rPr lang="en-GB" spc="-90" dirty="0" err="1">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membuat</a:t>
            </a:r>
            <a:r>
              <a:rPr lang="en-GB" spc="-90"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 </a:t>
            </a:r>
            <a:r>
              <a:rPr lang="en-GB" spc="-90" dirty="0" err="1">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kerja</a:t>
            </a:r>
            <a:r>
              <a:rPr lang="en-GB" spc="-90"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 </a:t>
            </a:r>
            <a:r>
              <a:rPr lang="en-GB" spc="-90" dirty="0" err="1">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tim</a:t>
            </a:r>
            <a:r>
              <a:rPr lang="en-GB" spc="-90"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 </a:t>
            </a:r>
            <a:r>
              <a:rPr lang="en-GB" spc="-90" dirty="0" err="1">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lebih</a:t>
            </a:r>
            <a:r>
              <a:rPr lang="en-GB" spc="-90"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 </a:t>
            </a:r>
            <a:r>
              <a:rPr lang="en-GB" spc="-90" dirty="0" err="1">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efektif</a:t>
            </a:r>
            <a:r>
              <a:rPr lang="id-ID" spc="-90"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rPr>
              <a:t>?</a:t>
            </a:r>
            <a:endParaRPr lang="en-GB" spc="-90" dirty="0">
              <a:solidFill>
                <a:schemeClr val="accent4">
                  <a:lumMod val="10000"/>
                </a:schemeClr>
              </a:solidFill>
              <a:latin typeface="Calibri" panose="020F0502020204030204" pitchFamily="34" charset="0"/>
              <a:ea typeface="Arial" panose="020B0604020202020204" pitchFamily="34" charset="0"/>
              <a:cs typeface="Times New Roman" panose="02020603050405020304" pitchFamily="18" charset="0"/>
            </a:endParaRPr>
          </a:p>
          <a:p>
            <a:pPr>
              <a:spcAft>
                <a:spcPts val="0"/>
              </a:spcAft>
            </a:pPr>
            <a:r>
              <a:rPr lang="id-ID" sz="800" dirty="0">
                <a:solidFill>
                  <a:schemeClr val="accent4">
                    <a:lumMod val="10000"/>
                  </a:schemeClr>
                </a:solidFill>
                <a:latin typeface="Calibri" panose="020F0502020204030204" pitchFamily="34" charset="0"/>
                <a:ea typeface="Calibri" panose="020F0502020204030204" pitchFamily="34" charset="0"/>
                <a:cs typeface="Times New Roman" panose="02020603050405020304" pitchFamily="18" charset="0"/>
              </a:rPr>
              <a:t> </a:t>
            </a:r>
            <a:endParaRPr lang="en-GB" sz="1000" dirty="0">
              <a:solidFill>
                <a:schemeClr val="accent4">
                  <a:lumMod val="10000"/>
                </a:schemeClr>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2" name="Title 1"/>
          <p:cNvSpPr>
            <a:spLocks noGrp="1"/>
          </p:cNvSpPr>
          <p:nvPr>
            <p:ph type="title"/>
          </p:nvPr>
        </p:nvSpPr>
        <p:spPr>
          <a:xfrm>
            <a:off x="765472" y="0"/>
            <a:ext cx="8229600" cy="1143000"/>
          </a:xfrm>
        </p:spPr>
        <p:txBody>
          <a:bodyPr/>
          <a:lstStyle/>
          <a:p>
            <a:r>
              <a:rPr lang="en-GB" dirty="0">
                <a:effectLst>
                  <a:outerShdw blurRad="38100" dist="38100" dir="2700000" algn="tl">
                    <a:srgbClr val="000000">
                      <a:alpha val="43137"/>
                    </a:srgbClr>
                  </a:outerShdw>
                </a:effectLst>
              </a:rPr>
              <a:t>DISKUSI HASIL PERMAINAN</a:t>
            </a:r>
            <a:endParaRPr lang="en-US" dirty="0"/>
          </a:p>
        </p:txBody>
      </p:sp>
    </p:spTree>
    <p:extLst>
      <p:ext uri="{BB962C8B-B14F-4D97-AF65-F5344CB8AC3E}">
        <p14:creationId xmlns:p14="http://schemas.microsoft.com/office/powerpoint/2010/main" val="9255242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18000">
              <a:srgbClr val="92D050"/>
            </a:gs>
            <a:gs pos="0">
              <a:srgbClr val="92D050"/>
            </a:gs>
            <a:gs pos="100000">
              <a:srgbClr val="99B878"/>
            </a:gs>
            <a:gs pos="100000">
              <a:schemeClr val="bg1">
                <a:shade val="35000"/>
                <a:satMod val="155000"/>
              </a:schemeClr>
            </a:gs>
          </a:gsLst>
          <a:lin ang="6000000" scaled="0"/>
          <a:tileRect/>
        </a:gradFill>
        <a:effectLst/>
      </p:bgPr>
    </p:bg>
    <p:spTree>
      <p:nvGrpSpPr>
        <p:cNvPr id="1" name=""/>
        <p:cNvGrpSpPr/>
        <p:nvPr/>
      </p:nvGrpSpPr>
      <p:grpSpPr>
        <a:xfrm>
          <a:off x="0" y="0"/>
          <a:ext cx="0" cy="0"/>
          <a:chOff x="0" y="0"/>
          <a:chExt cx="0" cy="0"/>
        </a:xfrm>
      </p:grpSpPr>
      <p:pic>
        <p:nvPicPr>
          <p:cNvPr id="6" name="Picture 11" descr="A close up of a sign&#10;&#10;Description automatically generated"/>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23825" y="120650"/>
            <a:ext cx="1260475" cy="1258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descr="C:\Users\Iswahyuni\Pictures\Picture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66112" y="-30385"/>
            <a:ext cx="7714400" cy="6858000"/>
          </a:xfrm>
          <a:prstGeom prst="rect">
            <a:avLst/>
          </a:prstGeom>
          <a:noFill/>
          <a:extLst>
            <a:ext uri="{909E8E84-426E-40DD-AFC4-6F175D3DCCD1}">
              <a14:hiddenFill xmlns:a14="http://schemas.microsoft.com/office/drawing/2010/main">
                <a:solidFill>
                  <a:srgbClr val="FFFFFF"/>
                </a:solidFill>
              </a14:hiddenFill>
            </a:ext>
          </a:extLst>
        </p:spPr>
      </p:pic>
      <p:cxnSp>
        <p:nvCxnSpPr>
          <p:cNvPr id="10" name="Straight Connector 9"/>
          <p:cNvCxnSpPr>
            <a:cxnSpLocks/>
          </p:cNvCxnSpPr>
          <p:nvPr/>
        </p:nvCxnSpPr>
        <p:spPr>
          <a:xfrm>
            <a:off x="1436688" y="989013"/>
            <a:ext cx="7707312" cy="0"/>
          </a:xfrm>
          <a:prstGeom prst="line">
            <a:avLst/>
          </a:prstGeom>
          <a:ln w="196850">
            <a:solidFill>
              <a:srgbClr val="C4DF9C"/>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466112" y="274639"/>
            <a:ext cx="7220688" cy="475456"/>
          </a:xfrm>
        </p:spPr>
        <p:txBody>
          <a:bodyPr>
            <a:normAutofit fontScale="90000"/>
          </a:bodyPr>
          <a:lstStyle/>
          <a:p>
            <a:r>
              <a:rPr lang="en-GB" dirty="0">
                <a:effectLst>
                  <a:outerShdw blurRad="38100" dist="38100" dir="2700000" algn="tl">
                    <a:srgbClr val="000000">
                      <a:alpha val="43137"/>
                    </a:srgbClr>
                  </a:outerShdw>
                </a:effectLst>
              </a:rPr>
              <a:t>DEFINISI</a:t>
            </a:r>
            <a:endParaRPr lang="en-US" dirty="0"/>
          </a:p>
        </p:txBody>
      </p:sp>
      <p:sp>
        <p:nvSpPr>
          <p:cNvPr id="11" name="Rectangle 7"/>
          <p:cNvSpPr>
            <a:spLocks noGrp="1" noRot="1" noChangeArrowheads="1"/>
          </p:cNvSpPr>
          <p:nvPr>
            <p:ph idx="1"/>
          </p:nvPr>
        </p:nvSpPr>
        <p:spPr bwMode="auto">
          <a:xfrm>
            <a:off x="1466112" y="1124744"/>
            <a:ext cx="7670670" cy="3744416"/>
          </a:xfrm>
          <a:prstGeom prst="rect">
            <a:avLst/>
          </a:prstGeom>
          <a:noFill/>
          <a:ln w="9525">
            <a:noFill/>
            <a:miter lim="800000"/>
            <a:headEnd/>
            <a:tailEnd/>
          </a:ln>
          <a:effectLst/>
        </p:spPr>
        <p:txBody>
          <a:bodyPr>
            <a:normAutofit/>
          </a:bodyPr>
          <a:lstStyle/>
          <a:p>
            <a:r>
              <a:rPr lang="en-GB" sz="2800" dirty="0" err="1">
                <a:solidFill>
                  <a:schemeClr val="accent4">
                    <a:lumMod val="10000"/>
                  </a:schemeClr>
                </a:solidFill>
                <a:latin typeface="ff3"/>
              </a:rPr>
              <a:t>Kerja</a:t>
            </a:r>
            <a:r>
              <a:rPr lang="en-GB" sz="2800" dirty="0">
                <a:solidFill>
                  <a:schemeClr val="accent4">
                    <a:lumMod val="10000"/>
                  </a:schemeClr>
                </a:solidFill>
                <a:latin typeface="ff3"/>
              </a:rPr>
              <a:t> </a:t>
            </a:r>
            <a:r>
              <a:rPr lang="en-GB" sz="2800" dirty="0" err="1">
                <a:solidFill>
                  <a:schemeClr val="accent4">
                    <a:lumMod val="10000"/>
                  </a:schemeClr>
                </a:solidFill>
                <a:latin typeface="ff3"/>
              </a:rPr>
              <a:t>tim</a:t>
            </a:r>
            <a:r>
              <a:rPr lang="en-GB" sz="2800" dirty="0">
                <a:solidFill>
                  <a:schemeClr val="accent4">
                    <a:lumMod val="10000"/>
                  </a:schemeClr>
                </a:solidFill>
                <a:latin typeface="ff3"/>
              </a:rPr>
              <a:t> </a:t>
            </a:r>
            <a:r>
              <a:rPr lang="en-GB" sz="2800" dirty="0" err="1">
                <a:solidFill>
                  <a:schemeClr val="accent4">
                    <a:lumMod val="10000"/>
                  </a:schemeClr>
                </a:solidFill>
                <a:latin typeface="ff3"/>
              </a:rPr>
              <a:t>adalah</a:t>
            </a:r>
            <a:r>
              <a:rPr lang="en-GB" sz="2800" dirty="0">
                <a:solidFill>
                  <a:schemeClr val="accent4">
                    <a:lumMod val="10000"/>
                  </a:schemeClr>
                </a:solidFill>
                <a:latin typeface="ff3"/>
              </a:rPr>
              <a:t> </a:t>
            </a:r>
            <a:r>
              <a:rPr lang="en-GB" sz="2800" dirty="0" err="1">
                <a:solidFill>
                  <a:schemeClr val="accent4">
                    <a:lumMod val="10000"/>
                  </a:schemeClr>
                </a:solidFill>
                <a:latin typeface="ff3"/>
              </a:rPr>
              <a:t>individu</a:t>
            </a:r>
            <a:r>
              <a:rPr lang="en-GB" sz="2800" dirty="0">
                <a:solidFill>
                  <a:schemeClr val="accent4">
                    <a:lumMod val="10000"/>
                  </a:schemeClr>
                </a:solidFill>
                <a:latin typeface="ff3"/>
              </a:rPr>
              <a:t> yang </a:t>
            </a:r>
            <a:r>
              <a:rPr lang="en-GB" sz="2800" dirty="0" err="1">
                <a:solidFill>
                  <a:schemeClr val="accent4">
                    <a:lumMod val="10000"/>
                  </a:schemeClr>
                </a:solidFill>
                <a:latin typeface="ff3"/>
              </a:rPr>
              <a:t>melakukan</a:t>
            </a:r>
            <a:r>
              <a:rPr lang="en-GB" sz="2800" dirty="0">
                <a:solidFill>
                  <a:schemeClr val="accent4">
                    <a:lumMod val="10000"/>
                  </a:schemeClr>
                </a:solidFill>
                <a:latin typeface="ff3"/>
              </a:rPr>
              <a:t> </a:t>
            </a:r>
            <a:r>
              <a:rPr lang="en-GB" sz="2800" dirty="0" err="1">
                <a:solidFill>
                  <a:schemeClr val="accent4">
                    <a:lumMod val="10000"/>
                  </a:schemeClr>
                </a:solidFill>
                <a:latin typeface="ff3"/>
              </a:rPr>
              <a:t>pekerjaan</a:t>
            </a:r>
            <a:r>
              <a:rPr lang="en-GB" sz="2800" dirty="0">
                <a:solidFill>
                  <a:schemeClr val="accent4">
                    <a:lumMod val="10000"/>
                  </a:schemeClr>
                </a:solidFill>
                <a:latin typeface="ff3"/>
              </a:rPr>
              <a:t> </a:t>
            </a:r>
            <a:r>
              <a:rPr lang="en-GB" sz="2800" dirty="0" err="1">
                <a:solidFill>
                  <a:schemeClr val="accent4">
                    <a:lumMod val="10000"/>
                  </a:schemeClr>
                </a:solidFill>
                <a:latin typeface="ff3"/>
              </a:rPr>
              <a:t>bersama</a:t>
            </a:r>
            <a:r>
              <a:rPr lang="en-GB" sz="2800" dirty="0">
                <a:solidFill>
                  <a:schemeClr val="accent4">
                    <a:lumMod val="10000"/>
                  </a:schemeClr>
                </a:solidFill>
                <a:latin typeface="ff3"/>
              </a:rPr>
              <a:t> </a:t>
            </a:r>
            <a:r>
              <a:rPr lang="en-GB" sz="2800" dirty="0" err="1">
                <a:solidFill>
                  <a:schemeClr val="accent4">
                    <a:lumMod val="10000"/>
                  </a:schemeClr>
                </a:solidFill>
                <a:latin typeface="ff3"/>
              </a:rPr>
              <a:t>untuk</a:t>
            </a:r>
            <a:r>
              <a:rPr lang="en-GB" sz="2800" dirty="0">
                <a:solidFill>
                  <a:schemeClr val="accent4">
                    <a:lumMod val="10000"/>
                  </a:schemeClr>
                </a:solidFill>
                <a:latin typeface="ff3"/>
              </a:rPr>
              <a:t> </a:t>
            </a:r>
            <a:r>
              <a:rPr lang="en-GB" sz="2800" dirty="0" err="1">
                <a:solidFill>
                  <a:schemeClr val="accent4">
                    <a:lumMod val="10000"/>
                  </a:schemeClr>
                </a:solidFill>
                <a:latin typeface="ff3"/>
              </a:rPr>
              <a:t>menghasilkan</a:t>
            </a:r>
            <a:r>
              <a:rPr lang="en-GB" sz="2800" dirty="0">
                <a:solidFill>
                  <a:schemeClr val="accent4">
                    <a:lumMod val="10000"/>
                  </a:schemeClr>
                </a:solidFill>
                <a:latin typeface="ff3"/>
              </a:rPr>
              <a:t> </a:t>
            </a:r>
            <a:r>
              <a:rPr lang="en-GB" sz="2800" dirty="0" err="1">
                <a:solidFill>
                  <a:schemeClr val="accent4">
                    <a:lumMod val="10000"/>
                  </a:schemeClr>
                </a:solidFill>
                <a:latin typeface="ff3"/>
              </a:rPr>
              <a:t>kinerja</a:t>
            </a:r>
            <a:r>
              <a:rPr lang="en-GB" sz="2800" dirty="0">
                <a:solidFill>
                  <a:schemeClr val="accent4">
                    <a:lumMod val="10000"/>
                  </a:schemeClr>
                </a:solidFill>
                <a:latin typeface="ff3"/>
              </a:rPr>
              <a:t> </a:t>
            </a:r>
            <a:r>
              <a:rPr lang="en-GB" sz="2800" dirty="0" err="1">
                <a:solidFill>
                  <a:schemeClr val="accent4">
                    <a:lumMod val="10000"/>
                  </a:schemeClr>
                </a:solidFill>
                <a:latin typeface="ff3"/>
              </a:rPr>
              <a:t>lebih</a:t>
            </a:r>
            <a:r>
              <a:rPr lang="en-GB" sz="2800" dirty="0">
                <a:solidFill>
                  <a:schemeClr val="accent4">
                    <a:lumMod val="10000"/>
                  </a:schemeClr>
                </a:solidFill>
                <a:latin typeface="ff3"/>
              </a:rPr>
              <a:t> </a:t>
            </a:r>
            <a:r>
              <a:rPr lang="en-GB" sz="2800" dirty="0" err="1">
                <a:solidFill>
                  <a:schemeClr val="accent4">
                    <a:lumMod val="10000"/>
                  </a:schemeClr>
                </a:solidFill>
                <a:latin typeface="ff3"/>
              </a:rPr>
              <a:t>besar</a:t>
            </a:r>
            <a:r>
              <a:rPr lang="en-GB" sz="2800" dirty="0">
                <a:solidFill>
                  <a:schemeClr val="accent4">
                    <a:lumMod val="10000"/>
                  </a:schemeClr>
                </a:solidFill>
                <a:latin typeface="ff3"/>
              </a:rPr>
              <a:t> </a:t>
            </a:r>
            <a:r>
              <a:rPr lang="en-GB" sz="2800" dirty="0" err="1">
                <a:solidFill>
                  <a:schemeClr val="accent4">
                    <a:lumMod val="10000"/>
                  </a:schemeClr>
                </a:solidFill>
                <a:latin typeface="ff3"/>
              </a:rPr>
              <a:t>dibandingkan</a:t>
            </a:r>
            <a:r>
              <a:rPr lang="en-GB" sz="2800" dirty="0">
                <a:solidFill>
                  <a:schemeClr val="accent4">
                    <a:lumMod val="10000"/>
                  </a:schemeClr>
                </a:solidFill>
                <a:latin typeface="ff3"/>
              </a:rPr>
              <a:t> </a:t>
            </a:r>
            <a:r>
              <a:rPr lang="en-GB" sz="2800" dirty="0" err="1">
                <a:solidFill>
                  <a:schemeClr val="accent4">
                    <a:lumMod val="10000"/>
                  </a:schemeClr>
                </a:solidFill>
                <a:latin typeface="ff3"/>
              </a:rPr>
              <a:t>dengan</a:t>
            </a:r>
            <a:r>
              <a:rPr lang="en-GB" sz="2800" dirty="0">
                <a:solidFill>
                  <a:schemeClr val="accent4">
                    <a:lumMod val="10000"/>
                  </a:schemeClr>
                </a:solidFill>
                <a:latin typeface="ff3"/>
              </a:rPr>
              <a:t> </a:t>
            </a:r>
            <a:r>
              <a:rPr lang="en-GB" sz="2800" dirty="0" err="1">
                <a:solidFill>
                  <a:schemeClr val="accent4">
                    <a:lumMod val="10000"/>
                  </a:schemeClr>
                </a:solidFill>
                <a:latin typeface="ff3"/>
              </a:rPr>
              <a:t>totalitas</a:t>
            </a:r>
            <a:r>
              <a:rPr lang="en-GB" sz="2800" dirty="0">
                <a:solidFill>
                  <a:schemeClr val="accent4">
                    <a:lumMod val="10000"/>
                  </a:schemeClr>
                </a:solidFill>
                <a:latin typeface="ff3"/>
              </a:rPr>
              <a:t> </a:t>
            </a:r>
            <a:r>
              <a:rPr lang="en-GB" sz="2800" dirty="0" err="1">
                <a:solidFill>
                  <a:schemeClr val="accent4">
                    <a:lumMod val="10000"/>
                  </a:schemeClr>
                </a:solidFill>
                <a:latin typeface="ff3"/>
              </a:rPr>
              <a:t>kerja</a:t>
            </a:r>
            <a:r>
              <a:rPr lang="en-GB" sz="2800" dirty="0">
                <a:solidFill>
                  <a:schemeClr val="accent4">
                    <a:lumMod val="10000"/>
                  </a:schemeClr>
                </a:solidFill>
                <a:latin typeface="ff3"/>
              </a:rPr>
              <a:t> </a:t>
            </a:r>
            <a:r>
              <a:rPr lang="en-GB" sz="2800" dirty="0" err="1">
                <a:solidFill>
                  <a:schemeClr val="accent4">
                    <a:lumMod val="10000"/>
                  </a:schemeClr>
                </a:solidFill>
                <a:latin typeface="ff3"/>
              </a:rPr>
              <a:t>dengan</a:t>
            </a:r>
            <a:r>
              <a:rPr lang="en-GB" sz="2800" dirty="0">
                <a:solidFill>
                  <a:schemeClr val="accent4">
                    <a:lumMod val="10000"/>
                  </a:schemeClr>
                </a:solidFill>
                <a:latin typeface="ff3"/>
              </a:rPr>
              <a:t> </a:t>
            </a:r>
            <a:r>
              <a:rPr lang="en-GB" sz="2800" dirty="0" err="1">
                <a:solidFill>
                  <a:schemeClr val="accent4">
                    <a:lumMod val="10000"/>
                  </a:schemeClr>
                </a:solidFill>
                <a:latin typeface="ff3"/>
              </a:rPr>
              <a:t>sinergi</a:t>
            </a:r>
            <a:r>
              <a:rPr lang="en-GB" sz="2800" dirty="0">
                <a:solidFill>
                  <a:schemeClr val="accent4">
                    <a:lumMod val="10000"/>
                  </a:schemeClr>
                </a:solidFill>
                <a:latin typeface="ff3"/>
              </a:rPr>
              <a:t> </a:t>
            </a:r>
            <a:r>
              <a:rPr lang="en-GB" sz="2800" dirty="0" err="1">
                <a:solidFill>
                  <a:schemeClr val="accent4">
                    <a:lumMod val="10000"/>
                  </a:schemeClr>
                </a:solidFill>
                <a:latin typeface="ff3"/>
              </a:rPr>
              <a:t>positif</a:t>
            </a:r>
            <a:r>
              <a:rPr lang="en-GB" sz="2800" dirty="0">
                <a:solidFill>
                  <a:schemeClr val="accent4">
                    <a:lumMod val="10000"/>
                  </a:schemeClr>
                </a:solidFill>
                <a:latin typeface="ff3"/>
              </a:rPr>
              <a:t> </a:t>
            </a:r>
            <a:r>
              <a:rPr lang="en-GB" sz="2800" dirty="0" err="1">
                <a:solidFill>
                  <a:schemeClr val="accent4">
                    <a:lumMod val="10000"/>
                  </a:schemeClr>
                </a:solidFill>
                <a:latin typeface="ff3"/>
              </a:rPr>
              <a:t>dan</a:t>
            </a:r>
            <a:r>
              <a:rPr lang="en-GB" sz="2800" dirty="0">
                <a:solidFill>
                  <a:schemeClr val="accent4">
                    <a:lumMod val="10000"/>
                  </a:schemeClr>
                </a:solidFill>
                <a:latin typeface="ff3"/>
              </a:rPr>
              <a:t> </a:t>
            </a:r>
            <a:r>
              <a:rPr lang="en-GB" sz="2800" dirty="0" err="1">
                <a:solidFill>
                  <a:schemeClr val="accent4">
                    <a:lumMod val="10000"/>
                  </a:schemeClr>
                </a:solidFill>
                <a:latin typeface="ff3"/>
              </a:rPr>
              <a:t>terkoordinasi</a:t>
            </a:r>
            <a:r>
              <a:rPr lang="en-GB" sz="2800" dirty="0">
                <a:solidFill>
                  <a:schemeClr val="accent4">
                    <a:lumMod val="10000"/>
                  </a:schemeClr>
                </a:solidFill>
                <a:latin typeface="ff3"/>
              </a:rPr>
              <a:t> </a:t>
            </a:r>
            <a:r>
              <a:rPr lang="en-GB" sz="2800" dirty="0" err="1">
                <a:solidFill>
                  <a:schemeClr val="accent4">
                    <a:lumMod val="10000"/>
                  </a:schemeClr>
                </a:solidFill>
                <a:latin typeface="ff3"/>
              </a:rPr>
              <a:t>yg</a:t>
            </a:r>
            <a:r>
              <a:rPr lang="en-GB" sz="2800" dirty="0">
                <a:solidFill>
                  <a:schemeClr val="accent4">
                    <a:lumMod val="10000"/>
                  </a:schemeClr>
                </a:solidFill>
                <a:latin typeface="ff3"/>
              </a:rPr>
              <a:t> </a:t>
            </a:r>
            <a:r>
              <a:rPr lang="en-GB" sz="2800" dirty="0" err="1">
                <a:solidFill>
                  <a:schemeClr val="accent4">
                    <a:lumMod val="10000"/>
                  </a:schemeClr>
                </a:solidFill>
                <a:latin typeface="ff3"/>
              </a:rPr>
              <a:t>tdk</a:t>
            </a:r>
            <a:r>
              <a:rPr lang="en-GB" sz="2800" dirty="0">
                <a:solidFill>
                  <a:schemeClr val="accent4">
                    <a:lumMod val="10000"/>
                  </a:schemeClr>
                </a:solidFill>
                <a:latin typeface="ff3"/>
              </a:rPr>
              <a:t> </a:t>
            </a:r>
            <a:r>
              <a:rPr lang="en-GB" sz="2800" dirty="0" err="1">
                <a:solidFill>
                  <a:schemeClr val="accent4">
                    <a:lumMod val="10000"/>
                  </a:schemeClr>
                </a:solidFill>
                <a:latin typeface="ff3"/>
              </a:rPr>
              <a:t>ada</a:t>
            </a:r>
            <a:r>
              <a:rPr lang="en-GB" sz="2800" dirty="0">
                <a:solidFill>
                  <a:schemeClr val="accent4">
                    <a:lumMod val="10000"/>
                  </a:schemeClr>
                </a:solidFill>
                <a:latin typeface="ff3"/>
              </a:rPr>
              <a:t> </a:t>
            </a:r>
            <a:r>
              <a:rPr lang="en-GB" sz="2800" dirty="0" err="1">
                <a:solidFill>
                  <a:schemeClr val="accent4">
                    <a:lumMod val="10000"/>
                  </a:schemeClr>
                </a:solidFill>
                <a:latin typeface="ff3"/>
              </a:rPr>
              <a:t>pada</a:t>
            </a:r>
            <a:r>
              <a:rPr lang="en-GB" sz="2800" dirty="0">
                <a:solidFill>
                  <a:schemeClr val="accent4">
                    <a:lumMod val="10000"/>
                  </a:schemeClr>
                </a:solidFill>
                <a:latin typeface="ff3"/>
              </a:rPr>
              <a:t> </a:t>
            </a:r>
            <a:r>
              <a:rPr lang="en-GB" sz="2800" dirty="0" err="1">
                <a:solidFill>
                  <a:schemeClr val="accent4">
                    <a:lumMod val="10000"/>
                  </a:schemeClr>
                </a:solidFill>
                <a:latin typeface="ff3"/>
              </a:rPr>
              <a:t>kelompok</a:t>
            </a:r>
            <a:r>
              <a:rPr lang="en-GB" sz="2800" dirty="0">
                <a:solidFill>
                  <a:schemeClr val="accent4">
                    <a:lumMod val="10000"/>
                  </a:schemeClr>
                </a:solidFill>
                <a:latin typeface="ff3"/>
              </a:rPr>
              <a:t> </a:t>
            </a:r>
            <a:r>
              <a:rPr lang="en-GB" sz="2800" dirty="0" err="1">
                <a:solidFill>
                  <a:schemeClr val="accent4">
                    <a:lumMod val="10000"/>
                  </a:schemeClr>
                </a:solidFill>
                <a:latin typeface="ff3"/>
              </a:rPr>
              <a:t>kerja</a:t>
            </a:r>
            <a:r>
              <a:rPr lang="en-GB" sz="2800" dirty="0">
                <a:solidFill>
                  <a:schemeClr val="accent4">
                    <a:lumMod val="10000"/>
                  </a:schemeClr>
                </a:solidFill>
                <a:latin typeface="ff3"/>
              </a:rPr>
              <a:t> (</a:t>
            </a:r>
            <a:r>
              <a:rPr lang="en-GB" sz="2800" dirty="0" err="1">
                <a:solidFill>
                  <a:schemeClr val="accent4">
                    <a:lumMod val="10000"/>
                  </a:schemeClr>
                </a:solidFill>
                <a:latin typeface="ff3"/>
              </a:rPr>
              <a:t>Ivancevich</a:t>
            </a:r>
            <a:r>
              <a:rPr lang="en-GB" sz="2800" dirty="0">
                <a:solidFill>
                  <a:schemeClr val="accent4">
                    <a:lumMod val="10000"/>
                  </a:schemeClr>
                </a:solidFill>
                <a:latin typeface="ff3"/>
              </a:rPr>
              <a:t> </a:t>
            </a:r>
            <a:r>
              <a:rPr lang="en-GB" sz="2800" dirty="0" err="1">
                <a:solidFill>
                  <a:schemeClr val="accent4">
                    <a:lumMod val="10000"/>
                  </a:schemeClr>
                </a:solidFill>
                <a:latin typeface="ff3"/>
              </a:rPr>
              <a:t>dkk</a:t>
            </a:r>
            <a:r>
              <a:rPr lang="en-GB" sz="2800" dirty="0">
                <a:solidFill>
                  <a:schemeClr val="accent4">
                    <a:lumMod val="10000"/>
                  </a:schemeClr>
                </a:solidFill>
                <a:latin typeface="ff3"/>
              </a:rPr>
              <a:t>; P Robbins; Richard L. Draft;  Erna </a:t>
            </a:r>
            <a:r>
              <a:rPr lang="en-GB" sz="2800" dirty="0" err="1">
                <a:solidFill>
                  <a:schemeClr val="accent4">
                    <a:lumMod val="10000"/>
                  </a:schemeClr>
                </a:solidFill>
                <a:latin typeface="ff3"/>
              </a:rPr>
              <a:t>Indawati</a:t>
            </a:r>
            <a:r>
              <a:rPr lang="en-GB" sz="2800" dirty="0">
                <a:solidFill>
                  <a:schemeClr val="accent4">
                    <a:lumMod val="10000"/>
                  </a:schemeClr>
                </a:solidFill>
                <a:latin typeface="ff3"/>
              </a:rPr>
              <a:t>, 2019)</a:t>
            </a:r>
            <a:endParaRPr lang="en-GB" sz="2800" dirty="0">
              <a:solidFill>
                <a:schemeClr val="accent4">
                  <a:lumMod val="10000"/>
                </a:schemeClr>
              </a:solidFill>
            </a:endParaRPr>
          </a:p>
        </p:txBody>
      </p:sp>
      <p:sp>
        <p:nvSpPr>
          <p:cNvPr id="8" name="Rectangle 7">
            <a:extLst>
              <a:ext uri="{FF2B5EF4-FFF2-40B4-BE49-F238E27FC236}">
                <a16:creationId xmlns="" xmlns:a16="http://schemas.microsoft.com/office/drawing/2014/main" id="{EB620E28-70A7-4426-BD14-936A179030BD}"/>
              </a:ext>
            </a:extLst>
          </p:cNvPr>
          <p:cNvSpPr/>
          <p:nvPr/>
        </p:nvSpPr>
        <p:spPr>
          <a:xfrm>
            <a:off x="1466112" y="4509120"/>
            <a:ext cx="7677888" cy="2348880"/>
          </a:xfrm>
          <a:prstGeom prst="rect">
            <a:avLst/>
          </a:prstGeom>
        </p:spPr>
        <p:txBody>
          <a:bodyPr wrap="square">
            <a:spAutoFit/>
          </a:bodyPr>
          <a:lstStyle/>
          <a:p>
            <a:r>
              <a:rPr lang="en-GB" sz="2400" dirty="0" err="1">
                <a:solidFill>
                  <a:schemeClr val="accent4">
                    <a:lumMod val="10000"/>
                  </a:schemeClr>
                </a:solidFill>
                <a:latin typeface="ff3"/>
              </a:rPr>
              <a:t>Manfaat-tujuan</a:t>
            </a:r>
            <a:r>
              <a:rPr lang="en-GB" sz="2400" dirty="0">
                <a:solidFill>
                  <a:schemeClr val="accent4">
                    <a:lumMod val="10000"/>
                  </a:schemeClr>
                </a:solidFill>
                <a:latin typeface="ff3"/>
              </a:rPr>
              <a:t> </a:t>
            </a:r>
            <a:r>
              <a:rPr lang="en-GB" sz="2400" dirty="0" err="1">
                <a:solidFill>
                  <a:schemeClr val="accent4">
                    <a:lumMod val="10000"/>
                  </a:schemeClr>
                </a:solidFill>
                <a:latin typeface="ff3"/>
              </a:rPr>
              <a:t>Kerja</a:t>
            </a:r>
            <a:r>
              <a:rPr lang="en-GB" sz="2400" dirty="0">
                <a:solidFill>
                  <a:schemeClr val="accent4">
                    <a:lumMod val="10000"/>
                  </a:schemeClr>
                </a:solidFill>
                <a:latin typeface="ff3"/>
              </a:rPr>
              <a:t> Tim </a:t>
            </a:r>
            <a:r>
              <a:rPr lang="en-GB" sz="2400" dirty="0" err="1">
                <a:solidFill>
                  <a:schemeClr val="accent4">
                    <a:lumMod val="10000"/>
                  </a:schemeClr>
                </a:solidFill>
                <a:latin typeface="ff3"/>
              </a:rPr>
              <a:t>adalah</a:t>
            </a:r>
            <a:r>
              <a:rPr lang="en-GB" sz="2400" dirty="0">
                <a:solidFill>
                  <a:schemeClr val="accent4">
                    <a:lumMod val="10000"/>
                  </a:schemeClr>
                </a:solidFill>
                <a:latin typeface="ff3"/>
              </a:rPr>
              <a:t>; </a:t>
            </a:r>
          </a:p>
          <a:p>
            <a:r>
              <a:rPr lang="en-GB" sz="2400" dirty="0">
                <a:solidFill>
                  <a:schemeClr val="accent4">
                    <a:lumMod val="10000"/>
                  </a:schemeClr>
                </a:solidFill>
                <a:latin typeface="ff3"/>
              </a:rPr>
              <a:t>@</a:t>
            </a:r>
            <a:r>
              <a:rPr lang="en-GB" sz="2400" dirty="0" err="1">
                <a:solidFill>
                  <a:schemeClr val="accent4">
                    <a:lumMod val="10000"/>
                  </a:schemeClr>
                </a:solidFill>
                <a:latin typeface="ff3"/>
              </a:rPr>
              <a:t>Peningkatan</a:t>
            </a:r>
            <a:r>
              <a:rPr lang="en-GB" sz="2400" dirty="0">
                <a:solidFill>
                  <a:schemeClr val="accent4">
                    <a:lumMod val="10000"/>
                  </a:schemeClr>
                </a:solidFill>
                <a:latin typeface="ff3"/>
              </a:rPr>
              <a:t> </a:t>
            </a:r>
            <a:r>
              <a:rPr lang="en-GB" sz="2400" dirty="0" err="1">
                <a:solidFill>
                  <a:schemeClr val="accent4">
                    <a:lumMod val="10000"/>
                  </a:schemeClr>
                </a:solidFill>
                <a:latin typeface="ff3"/>
              </a:rPr>
              <a:t>produktivitas</a:t>
            </a:r>
            <a:r>
              <a:rPr lang="en-GB" sz="2400" dirty="0">
                <a:solidFill>
                  <a:schemeClr val="accent4">
                    <a:lumMod val="10000"/>
                  </a:schemeClr>
                </a:solidFill>
                <a:latin typeface="ff3"/>
              </a:rPr>
              <a:t>, </a:t>
            </a:r>
            <a:r>
              <a:rPr lang="en-GB" sz="2400" dirty="0" err="1">
                <a:solidFill>
                  <a:schemeClr val="accent4">
                    <a:lumMod val="10000"/>
                  </a:schemeClr>
                </a:solidFill>
                <a:latin typeface="ff3"/>
              </a:rPr>
              <a:t>mentalitas</a:t>
            </a:r>
            <a:r>
              <a:rPr lang="en-GB" sz="2400" dirty="0">
                <a:solidFill>
                  <a:schemeClr val="accent4">
                    <a:lumMod val="10000"/>
                  </a:schemeClr>
                </a:solidFill>
                <a:latin typeface="ff3"/>
              </a:rPr>
              <a:t>, </a:t>
            </a:r>
            <a:r>
              <a:rPr lang="en-GB" sz="2400" dirty="0" err="1">
                <a:solidFill>
                  <a:schemeClr val="accent4">
                    <a:lumMod val="10000"/>
                  </a:schemeClr>
                </a:solidFill>
                <a:latin typeface="ff3"/>
              </a:rPr>
              <a:t>kualitas</a:t>
            </a:r>
            <a:r>
              <a:rPr lang="en-GB" sz="2400" dirty="0">
                <a:solidFill>
                  <a:schemeClr val="accent4">
                    <a:lumMod val="10000"/>
                  </a:schemeClr>
                </a:solidFill>
                <a:latin typeface="ff3"/>
              </a:rPr>
              <a:t> </a:t>
            </a:r>
            <a:r>
              <a:rPr lang="en-GB" sz="2400" dirty="0" err="1">
                <a:solidFill>
                  <a:schemeClr val="accent4">
                    <a:lumMod val="10000"/>
                  </a:schemeClr>
                </a:solidFill>
                <a:latin typeface="ff3"/>
              </a:rPr>
              <a:t>kerja</a:t>
            </a:r>
            <a:endParaRPr lang="en-GB" sz="2400" dirty="0">
              <a:solidFill>
                <a:schemeClr val="accent4">
                  <a:lumMod val="10000"/>
                </a:schemeClr>
              </a:solidFill>
              <a:latin typeface="ff3"/>
            </a:endParaRPr>
          </a:p>
          <a:p>
            <a:r>
              <a:rPr lang="en-GB" sz="2400" dirty="0">
                <a:solidFill>
                  <a:schemeClr val="accent4">
                    <a:lumMod val="10000"/>
                  </a:schemeClr>
                </a:solidFill>
                <a:latin typeface="ff3"/>
              </a:rPr>
              <a:t>@</a:t>
            </a:r>
            <a:r>
              <a:rPr lang="en-GB" sz="2400" dirty="0" err="1">
                <a:solidFill>
                  <a:schemeClr val="accent4">
                    <a:lumMod val="10000"/>
                  </a:schemeClr>
                </a:solidFill>
                <a:latin typeface="ff3"/>
              </a:rPr>
              <a:t>Anggota</a:t>
            </a:r>
            <a:r>
              <a:rPr lang="en-GB" sz="2400" dirty="0">
                <a:solidFill>
                  <a:schemeClr val="accent4">
                    <a:lumMod val="10000"/>
                  </a:schemeClr>
                </a:solidFill>
                <a:latin typeface="ff3"/>
              </a:rPr>
              <a:t>; </a:t>
            </a:r>
            <a:r>
              <a:rPr lang="en-GB" sz="2400" dirty="0" err="1">
                <a:solidFill>
                  <a:schemeClr val="accent4">
                    <a:lumMod val="10000"/>
                  </a:schemeClr>
                </a:solidFill>
                <a:latin typeface="ff3"/>
              </a:rPr>
              <a:t>tanggung</a:t>
            </a:r>
            <a:r>
              <a:rPr lang="en-GB" sz="2400" dirty="0">
                <a:solidFill>
                  <a:schemeClr val="accent4">
                    <a:lumMod val="10000"/>
                  </a:schemeClr>
                </a:solidFill>
                <a:latin typeface="ff3"/>
              </a:rPr>
              <a:t> </a:t>
            </a:r>
            <a:r>
              <a:rPr lang="en-GB" sz="2400" dirty="0" err="1">
                <a:solidFill>
                  <a:schemeClr val="accent4">
                    <a:lumMod val="10000"/>
                  </a:schemeClr>
                </a:solidFill>
                <a:latin typeface="ff3"/>
              </a:rPr>
              <a:t>jwb</a:t>
            </a:r>
            <a:r>
              <a:rPr lang="en-GB" sz="2400" dirty="0">
                <a:solidFill>
                  <a:schemeClr val="accent4">
                    <a:lumMod val="10000"/>
                  </a:schemeClr>
                </a:solidFill>
                <a:latin typeface="ff3"/>
              </a:rPr>
              <a:t> Bersama, </a:t>
            </a:r>
            <a:r>
              <a:rPr lang="en-GB" sz="2400" dirty="0" err="1">
                <a:solidFill>
                  <a:schemeClr val="accent4">
                    <a:lumMod val="10000"/>
                  </a:schemeClr>
                </a:solidFill>
                <a:latin typeface="ff3"/>
              </a:rPr>
              <a:t>aktualisasi</a:t>
            </a:r>
            <a:r>
              <a:rPr lang="en-GB" sz="2400" dirty="0">
                <a:solidFill>
                  <a:schemeClr val="accent4">
                    <a:lumMod val="10000"/>
                  </a:schemeClr>
                </a:solidFill>
                <a:latin typeface="ff3"/>
              </a:rPr>
              <a:t>, stress </a:t>
            </a:r>
            <a:r>
              <a:rPr lang="en-GB" sz="2400" dirty="0">
                <a:solidFill>
                  <a:schemeClr val="accent4">
                    <a:lumMod val="10000"/>
                  </a:schemeClr>
                </a:solidFill>
                <a:latin typeface="Times New Roman" panose="02020603050405020304" pitchFamily="18" charset="0"/>
                <a:cs typeface="Times New Roman" panose="02020603050405020304" pitchFamily="18" charset="0"/>
              </a:rPr>
              <a:t>↓</a:t>
            </a:r>
            <a:endParaRPr lang="en-GB" sz="2400" dirty="0">
              <a:solidFill>
                <a:schemeClr val="accent4">
                  <a:lumMod val="10000"/>
                </a:schemeClr>
              </a:solidFill>
              <a:latin typeface="ff3"/>
            </a:endParaRPr>
          </a:p>
          <a:p>
            <a:r>
              <a:rPr lang="en-GB" sz="2400" dirty="0">
                <a:solidFill>
                  <a:schemeClr val="accent4">
                    <a:lumMod val="10000"/>
                  </a:schemeClr>
                </a:solidFill>
                <a:latin typeface="ff3"/>
              </a:rPr>
              <a:t>@ </a:t>
            </a:r>
            <a:r>
              <a:rPr lang="en-GB" sz="2400" dirty="0" err="1">
                <a:solidFill>
                  <a:schemeClr val="accent4">
                    <a:lumMod val="10000"/>
                  </a:schemeClr>
                </a:solidFill>
                <a:latin typeface="ff3"/>
              </a:rPr>
              <a:t>Mengurangi</a:t>
            </a:r>
            <a:r>
              <a:rPr lang="en-GB" sz="2400" dirty="0">
                <a:solidFill>
                  <a:schemeClr val="accent4">
                    <a:lumMod val="10000"/>
                  </a:schemeClr>
                </a:solidFill>
                <a:latin typeface="ff3"/>
              </a:rPr>
              <a:t> </a:t>
            </a:r>
            <a:r>
              <a:rPr lang="en-GB" sz="2400" dirty="0" err="1">
                <a:solidFill>
                  <a:schemeClr val="accent4">
                    <a:lumMod val="10000"/>
                  </a:schemeClr>
                </a:solidFill>
                <a:latin typeface="ff3"/>
              </a:rPr>
              <a:t>biaya</a:t>
            </a:r>
            <a:r>
              <a:rPr lang="en-GB" sz="2400" dirty="0">
                <a:solidFill>
                  <a:schemeClr val="accent4">
                    <a:lumMod val="10000"/>
                  </a:schemeClr>
                </a:solidFill>
                <a:latin typeface="ff3"/>
              </a:rPr>
              <a:t>, </a:t>
            </a:r>
            <a:r>
              <a:rPr lang="en-GB" sz="2400" dirty="0" err="1">
                <a:solidFill>
                  <a:schemeClr val="accent4">
                    <a:lumMod val="10000"/>
                  </a:schemeClr>
                </a:solidFill>
                <a:latin typeface="ff3"/>
              </a:rPr>
              <a:t>efektif</a:t>
            </a:r>
            <a:r>
              <a:rPr lang="en-GB" sz="2400" dirty="0">
                <a:solidFill>
                  <a:schemeClr val="accent4">
                    <a:lumMod val="10000"/>
                  </a:schemeClr>
                </a:solidFill>
                <a:latin typeface="ff3"/>
              </a:rPr>
              <a:t>, </a:t>
            </a:r>
            <a:r>
              <a:rPr lang="en-GB" sz="2400" dirty="0" err="1">
                <a:solidFill>
                  <a:schemeClr val="accent4">
                    <a:lumMod val="10000"/>
                  </a:schemeClr>
                </a:solidFill>
                <a:latin typeface="ff3"/>
              </a:rPr>
              <a:t>efisien</a:t>
            </a:r>
            <a:r>
              <a:rPr lang="en-GB" sz="2400" dirty="0">
                <a:solidFill>
                  <a:schemeClr val="accent4">
                    <a:lumMod val="10000"/>
                  </a:schemeClr>
                </a:solidFill>
                <a:latin typeface="ff3"/>
              </a:rPr>
              <a:t>, </a:t>
            </a:r>
            <a:r>
              <a:rPr lang="en-GB" sz="2400" dirty="0" err="1">
                <a:solidFill>
                  <a:schemeClr val="accent4">
                    <a:lumMod val="10000"/>
                  </a:schemeClr>
                </a:solidFill>
                <a:latin typeface="ff3"/>
              </a:rPr>
              <a:t>memajukan</a:t>
            </a:r>
            <a:r>
              <a:rPr lang="en-GB" sz="2400" dirty="0">
                <a:solidFill>
                  <a:schemeClr val="accent4">
                    <a:lumMod val="10000"/>
                  </a:schemeClr>
                </a:solidFill>
                <a:latin typeface="ff3"/>
              </a:rPr>
              <a:t> </a:t>
            </a:r>
            <a:r>
              <a:rPr lang="en-GB" sz="2400" dirty="0" err="1">
                <a:solidFill>
                  <a:schemeClr val="accent4">
                    <a:lumMod val="10000"/>
                  </a:schemeClr>
                </a:solidFill>
                <a:latin typeface="ff3"/>
              </a:rPr>
              <a:t>organisasi</a:t>
            </a:r>
            <a:r>
              <a:rPr lang="en-GB" sz="2400" dirty="0">
                <a:solidFill>
                  <a:schemeClr val="accent4">
                    <a:lumMod val="10000"/>
                  </a:schemeClr>
                </a:solidFill>
                <a:latin typeface="ff3"/>
              </a:rPr>
              <a:t> (Erna </a:t>
            </a:r>
            <a:r>
              <a:rPr lang="en-GB" sz="2400" dirty="0" err="1">
                <a:solidFill>
                  <a:schemeClr val="accent4">
                    <a:lumMod val="10000"/>
                  </a:schemeClr>
                </a:solidFill>
                <a:latin typeface="ff3"/>
              </a:rPr>
              <a:t>Indawati</a:t>
            </a:r>
            <a:r>
              <a:rPr lang="en-GB" sz="2400" dirty="0">
                <a:solidFill>
                  <a:schemeClr val="accent4">
                    <a:lumMod val="10000"/>
                  </a:schemeClr>
                </a:solidFill>
                <a:latin typeface="ff3"/>
              </a:rPr>
              <a:t>, 2019)</a:t>
            </a:r>
            <a:endParaRPr lang="en-GB" sz="2400" dirty="0">
              <a:solidFill>
                <a:schemeClr val="accent4">
                  <a:lumMod val="10000"/>
                </a:schemeClr>
              </a:solidFill>
            </a:endParaRPr>
          </a:p>
        </p:txBody>
      </p:sp>
    </p:spTree>
    <p:extLst>
      <p:ext uri="{BB962C8B-B14F-4D97-AF65-F5344CB8AC3E}">
        <p14:creationId xmlns:p14="http://schemas.microsoft.com/office/powerpoint/2010/main" val="1185361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to="" calcmode="lin" valueType="num">
                                      <p:cBhvr>
                                        <p:cTn id="7" dur="1" fill="hold"/>
                                        <p:tgtEl>
                                          <p:spTgt spid="11"/>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18000">
              <a:srgbClr val="92D050"/>
            </a:gs>
            <a:gs pos="0">
              <a:srgbClr val="92D050"/>
            </a:gs>
            <a:gs pos="100000">
              <a:srgbClr val="99B878"/>
            </a:gs>
            <a:gs pos="100000">
              <a:schemeClr val="bg1">
                <a:shade val="35000"/>
                <a:satMod val="155000"/>
              </a:schemeClr>
            </a:gs>
          </a:gsLst>
          <a:lin ang="6000000" scaled="0"/>
          <a:tileRect/>
        </a:gradFill>
        <a:effectLst/>
      </p:bgPr>
    </p:bg>
    <p:spTree>
      <p:nvGrpSpPr>
        <p:cNvPr id="1" name=""/>
        <p:cNvGrpSpPr/>
        <p:nvPr/>
      </p:nvGrpSpPr>
      <p:grpSpPr>
        <a:xfrm>
          <a:off x="0" y="0"/>
          <a:ext cx="0" cy="0"/>
          <a:chOff x="0" y="0"/>
          <a:chExt cx="0" cy="0"/>
        </a:xfrm>
      </p:grpSpPr>
      <p:pic>
        <p:nvPicPr>
          <p:cNvPr id="6" name="Picture 11" descr="A close up of a sign&#10;&#10;Description automatically generated"/>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23825" y="120650"/>
            <a:ext cx="1260475" cy="1258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descr="C:\Users\Iswahyuni\Pictures\Picture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66112" y="-30385"/>
            <a:ext cx="7714400" cy="6858000"/>
          </a:xfrm>
          <a:prstGeom prst="rect">
            <a:avLst/>
          </a:prstGeom>
          <a:noFill/>
          <a:extLst>
            <a:ext uri="{909E8E84-426E-40DD-AFC4-6F175D3DCCD1}">
              <a14:hiddenFill xmlns:a14="http://schemas.microsoft.com/office/drawing/2010/main">
                <a:solidFill>
                  <a:srgbClr val="FFFFFF"/>
                </a:solidFill>
              </a14:hiddenFill>
            </a:ext>
          </a:extLst>
        </p:spPr>
      </p:pic>
      <p:cxnSp>
        <p:nvCxnSpPr>
          <p:cNvPr id="10" name="Straight Connector 9"/>
          <p:cNvCxnSpPr>
            <a:cxnSpLocks/>
          </p:cNvCxnSpPr>
          <p:nvPr/>
        </p:nvCxnSpPr>
        <p:spPr>
          <a:xfrm>
            <a:off x="1436688" y="989013"/>
            <a:ext cx="7707312" cy="0"/>
          </a:xfrm>
          <a:prstGeom prst="line">
            <a:avLst/>
          </a:prstGeom>
          <a:ln w="196850">
            <a:solidFill>
              <a:srgbClr val="C4DF9C"/>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466112" y="95548"/>
            <a:ext cx="7302500" cy="715962"/>
          </a:xfrm>
        </p:spPr>
        <p:txBody>
          <a:bodyPr>
            <a:noAutofit/>
          </a:bodyPr>
          <a:lstStyle/>
          <a:p>
            <a:r>
              <a:rPr lang="en-GB" sz="2400" dirty="0">
                <a:solidFill>
                  <a:schemeClr val="accent4">
                    <a:lumMod val="10000"/>
                  </a:schemeClr>
                </a:solidFill>
              </a:rPr>
              <a:t>PERBEDAAN KERJA TIM DENGAN KELOMPOK KERJA (Stephen. P. Robbins)</a:t>
            </a:r>
            <a:endParaRPr lang="en-US" sz="2400" dirty="0">
              <a:effectLst>
                <a:outerShdw blurRad="38100" dist="38100" dir="2700000" algn="tl">
                  <a:srgbClr val="000000">
                    <a:alpha val="43137"/>
                  </a:srgbClr>
                </a:outerShdw>
              </a:effectLst>
            </a:endParaRPr>
          </a:p>
        </p:txBody>
      </p:sp>
      <p:pic>
        <p:nvPicPr>
          <p:cNvPr id="8" name="Picture 2" descr="http://2.bp.blogspot.com/_FT9lZoExYvA/TSsn-uIy2CI/AAAAAAAAAVI/ERo9QZpOMMo/s1600/3.PNG">
            <a:extLst>
              <a:ext uri="{FF2B5EF4-FFF2-40B4-BE49-F238E27FC236}">
                <a16:creationId xmlns="" xmlns:a16="http://schemas.microsoft.com/office/drawing/2014/main" id="{3517E19F-36B9-4643-A1F7-5313360E430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445" y="1359744"/>
            <a:ext cx="7531798" cy="38008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482089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18000">
              <a:srgbClr val="92D050"/>
            </a:gs>
            <a:gs pos="0">
              <a:srgbClr val="92D050"/>
            </a:gs>
            <a:gs pos="100000">
              <a:srgbClr val="99B878"/>
            </a:gs>
            <a:gs pos="100000">
              <a:schemeClr val="bg1">
                <a:shade val="35000"/>
                <a:satMod val="155000"/>
              </a:schemeClr>
            </a:gs>
          </a:gsLst>
          <a:lin ang="6000000" scaled="0"/>
          <a:tileRect/>
        </a:gradFill>
        <a:effectLst/>
      </p:bgPr>
    </p:bg>
    <p:spTree>
      <p:nvGrpSpPr>
        <p:cNvPr id="1" name=""/>
        <p:cNvGrpSpPr/>
        <p:nvPr/>
      </p:nvGrpSpPr>
      <p:grpSpPr>
        <a:xfrm>
          <a:off x="0" y="0"/>
          <a:ext cx="0" cy="0"/>
          <a:chOff x="0" y="0"/>
          <a:chExt cx="0" cy="0"/>
        </a:xfrm>
      </p:grpSpPr>
      <p:pic>
        <p:nvPicPr>
          <p:cNvPr id="6" name="Picture 11" descr="A close up of a sign&#10;&#10;Description automatically generated"/>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23825" y="120650"/>
            <a:ext cx="1260475" cy="1258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descr="C:\Users\Iswahyuni\Pictures\Picture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66112" y="-30385"/>
            <a:ext cx="7714400" cy="6858000"/>
          </a:xfrm>
          <a:prstGeom prst="rect">
            <a:avLst/>
          </a:prstGeom>
          <a:noFill/>
          <a:extLst>
            <a:ext uri="{909E8E84-426E-40DD-AFC4-6F175D3DCCD1}">
              <a14:hiddenFill xmlns:a14="http://schemas.microsoft.com/office/drawing/2010/main">
                <a:solidFill>
                  <a:srgbClr val="FFFFFF"/>
                </a:solidFill>
              </a14:hiddenFill>
            </a:ext>
          </a:extLst>
        </p:spPr>
      </p:pic>
      <p:cxnSp>
        <p:nvCxnSpPr>
          <p:cNvPr id="10" name="Straight Connector 9"/>
          <p:cNvCxnSpPr>
            <a:cxnSpLocks/>
          </p:cNvCxnSpPr>
          <p:nvPr/>
        </p:nvCxnSpPr>
        <p:spPr>
          <a:xfrm>
            <a:off x="1436688" y="989013"/>
            <a:ext cx="7707312" cy="0"/>
          </a:xfrm>
          <a:prstGeom prst="line">
            <a:avLst/>
          </a:prstGeom>
          <a:ln w="196850">
            <a:solidFill>
              <a:srgbClr val="C4DF9C"/>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p:txBody>
          <a:bodyPr/>
          <a:lstStyle/>
          <a:p>
            <a:endParaRPr lang="en-US"/>
          </a:p>
        </p:txBody>
      </p:sp>
      <p:sp>
        <p:nvSpPr>
          <p:cNvPr id="11" name="Content Placeholder 2"/>
          <p:cNvSpPr txBox="1">
            <a:spLocks/>
          </p:cNvSpPr>
          <p:nvPr/>
        </p:nvSpPr>
        <p:spPr>
          <a:xfrm>
            <a:off x="1466112" y="990600"/>
            <a:ext cx="7601688" cy="5715000"/>
          </a:xfrm>
          <a:prstGeom prst="rect">
            <a:avLst/>
          </a:prstGeom>
          <a:blipFill dpi="0" rotWithShape="1">
            <a:blip r:embed="rId3">
              <a:alphaModFix amt="90000"/>
            </a:blip>
            <a:srcRect/>
            <a:stretch>
              <a:fillRect/>
            </a:stretch>
          </a:blipFill>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90000"/>
              </a:lnSpc>
              <a:defRPr/>
            </a:pPr>
            <a:r>
              <a:rPr lang="en-GB" sz="3600" dirty="0">
                <a:solidFill>
                  <a:schemeClr val="accent4">
                    <a:lumMod val="10000"/>
                  </a:schemeClr>
                </a:solidFill>
              </a:rPr>
              <a:t>TAHAPAN PEMBENTUKAN-PENGEMBANGAN TIM: </a:t>
            </a:r>
            <a:br>
              <a:rPr lang="en-GB" sz="3600" dirty="0">
                <a:solidFill>
                  <a:schemeClr val="accent4">
                    <a:lumMod val="10000"/>
                  </a:schemeClr>
                </a:solidFill>
              </a:rPr>
            </a:br>
            <a:r>
              <a:rPr lang="en-GB" sz="3600" dirty="0">
                <a:solidFill>
                  <a:schemeClr val="accent4">
                    <a:lumMod val="10000"/>
                  </a:schemeClr>
                </a:solidFill>
              </a:rPr>
              <a:t/>
            </a:r>
            <a:br>
              <a:rPr lang="en-GB" sz="3600" dirty="0">
                <a:solidFill>
                  <a:schemeClr val="accent4">
                    <a:lumMod val="10000"/>
                  </a:schemeClr>
                </a:solidFill>
              </a:rPr>
            </a:br>
            <a:r>
              <a:rPr lang="en-GB" sz="3600" dirty="0">
                <a:solidFill>
                  <a:schemeClr val="accent4">
                    <a:lumMod val="10000"/>
                  </a:schemeClr>
                </a:solidFill>
              </a:rPr>
              <a:t>(1) Forming (</a:t>
            </a:r>
            <a:r>
              <a:rPr lang="en-GB" sz="3600" dirty="0" err="1">
                <a:solidFill>
                  <a:schemeClr val="accent4">
                    <a:lumMod val="10000"/>
                  </a:schemeClr>
                </a:solidFill>
              </a:rPr>
              <a:t>tahap</a:t>
            </a:r>
            <a:r>
              <a:rPr lang="en-GB" sz="3600" dirty="0">
                <a:solidFill>
                  <a:schemeClr val="accent4">
                    <a:lumMod val="10000"/>
                  </a:schemeClr>
                </a:solidFill>
              </a:rPr>
              <a:t> </a:t>
            </a:r>
            <a:r>
              <a:rPr lang="en-GB" sz="3600" dirty="0" err="1">
                <a:solidFill>
                  <a:schemeClr val="accent4">
                    <a:lumMod val="10000"/>
                  </a:schemeClr>
                </a:solidFill>
              </a:rPr>
              <a:t>pembentukan</a:t>
            </a:r>
            <a:r>
              <a:rPr lang="en-GB" sz="3600" dirty="0">
                <a:solidFill>
                  <a:schemeClr val="accent4">
                    <a:lumMod val="10000"/>
                  </a:schemeClr>
                </a:solidFill>
              </a:rPr>
              <a:t>); (2) Storming (</a:t>
            </a:r>
            <a:r>
              <a:rPr lang="en-GB" sz="3600" dirty="0" err="1">
                <a:solidFill>
                  <a:schemeClr val="accent4">
                    <a:lumMod val="10000"/>
                  </a:schemeClr>
                </a:solidFill>
              </a:rPr>
              <a:t>tahap</a:t>
            </a:r>
            <a:r>
              <a:rPr lang="en-GB" sz="3600" dirty="0">
                <a:solidFill>
                  <a:schemeClr val="accent4">
                    <a:lumMod val="10000"/>
                  </a:schemeClr>
                </a:solidFill>
              </a:rPr>
              <a:t> </a:t>
            </a:r>
            <a:r>
              <a:rPr lang="en-GB" sz="3600" dirty="0" err="1">
                <a:solidFill>
                  <a:schemeClr val="accent4">
                    <a:lumMod val="10000"/>
                  </a:schemeClr>
                </a:solidFill>
              </a:rPr>
              <a:t>konflik</a:t>
            </a:r>
            <a:r>
              <a:rPr lang="en-GB" sz="3600" dirty="0">
                <a:solidFill>
                  <a:schemeClr val="accent4">
                    <a:lumMod val="10000"/>
                  </a:schemeClr>
                </a:solidFill>
              </a:rPr>
              <a:t>);</a:t>
            </a:r>
            <a:br>
              <a:rPr lang="en-GB" sz="3600" dirty="0">
                <a:solidFill>
                  <a:schemeClr val="accent4">
                    <a:lumMod val="10000"/>
                  </a:schemeClr>
                </a:solidFill>
              </a:rPr>
            </a:br>
            <a:r>
              <a:rPr lang="en-GB" sz="3600" dirty="0">
                <a:solidFill>
                  <a:schemeClr val="accent4">
                    <a:lumMod val="10000"/>
                  </a:schemeClr>
                </a:solidFill>
              </a:rPr>
              <a:t>(3) Norming (</a:t>
            </a:r>
            <a:r>
              <a:rPr lang="en-GB" sz="3600" dirty="0" err="1">
                <a:solidFill>
                  <a:schemeClr val="accent4">
                    <a:lumMod val="10000"/>
                  </a:schemeClr>
                </a:solidFill>
              </a:rPr>
              <a:t>tahap</a:t>
            </a:r>
            <a:r>
              <a:rPr lang="en-GB" sz="3600" dirty="0">
                <a:solidFill>
                  <a:schemeClr val="accent4">
                    <a:lumMod val="10000"/>
                  </a:schemeClr>
                </a:solidFill>
              </a:rPr>
              <a:t> </a:t>
            </a:r>
            <a:r>
              <a:rPr lang="en-GB" sz="3600" dirty="0" err="1">
                <a:solidFill>
                  <a:schemeClr val="accent4">
                    <a:lumMod val="10000"/>
                  </a:schemeClr>
                </a:solidFill>
              </a:rPr>
              <a:t>pembentukan</a:t>
            </a:r>
            <a:r>
              <a:rPr lang="en-GB" sz="3600" dirty="0">
                <a:solidFill>
                  <a:schemeClr val="accent4">
                    <a:lumMod val="10000"/>
                  </a:schemeClr>
                </a:solidFill>
              </a:rPr>
              <a:t> </a:t>
            </a:r>
            <a:r>
              <a:rPr lang="en-GB" sz="3600" dirty="0" err="1">
                <a:solidFill>
                  <a:schemeClr val="accent4">
                    <a:lumMod val="10000"/>
                  </a:schemeClr>
                </a:solidFill>
              </a:rPr>
              <a:t>norma</a:t>
            </a:r>
            <a:r>
              <a:rPr lang="en-GB" sz="3600" dirty="0">
                <a:solidFill>
                  <a:schemeClr val="accent4">
                    <a:lumMod val="10000"/>
                  </a:schemeClr>
                </a:solidFill>
              </a:rPr>
              <a:t>); </a:t>
            </a:r>
            <a:br>
              <a:rPr lang="en-GB" sz="3600" dirty="0">
                <a:solidFill>
                  <a:schemeClr val="accent4">
                    <a:lumMod val="10000"/>
                  </a:schemeClr>
                </a:solidFill>
              </a:rPr>
            </a:br>
            <a:r>
              <a:rPr lang="en-GB" sz="3600" dirty="0">
                <a:solidFill>
                  <a:schemeClr val="accent4">
                    <a:lumMod val="10000"/>
                  </a:schemeClr>
                </a:solidFill>
              </a:rPr>
              <a:t>(4) Performing (</a:t>
            </a:r>
            <a:r>
              <a:rPr lang="en-GB" sz="3600" dirty="0" err="1">
                <a:solidFill>
                  <a:schemeClr val="accent4">
                    <a:lumMod val="10000"/>
                  </a:schemeClr>
                </a:solidFill>
              </a:rPr>
              <a:t>tahap</a:t>
            </a:r>
            <a:r>
              <a:rPr lang="en-GB" sz="3600" dirty="0">
                <a:solidFill>
                  <a:schemeClr val="accent4">
                    <a:lumMod val="10000"/>
                  </a:schemeClr>
                </a:solidFill>
              </a:rPr>
              <a:t> </a:t>
            </a:r>
            <a:r>
              <a:rPr lang="en-GB" sz="3600" dirty="0" err="1">
                <a:solidFill>
                  <a:schemeClr val="accent4">
                    <a:lumMod val="10000"/>
                  </a:schemeClr>
                </a:solidFill>
              </a:rPr>
              <a:t>penunjukkan</a:t>
            </a:r>
            <a:r>
              <a:rPr lang="en-GB" sz="3600" dirty="0">
                <a:solidFill>
                  <a:schemeClr val="accent4">
                    <a:lumMod val="10000"/>
                  </a:schemeClr>
                </a:solidFill>
              </a:rPr>
              <a:t> </a:t>
            </a:r>
            <a:r>
              <a:rPr lang="en-GB" sz="3600" dirty="0" err="1">
                <a:solidFill>
                  <a:schemeClr val="accent4">
                    <a:lumMod val="10000"/>
                  </a:schemeClr>
                </a:solidFill>
              </a:rPr>
              <a:t>kinerja</a:t>
            </a:r>
            <a:r>
              <a:rPr lang="en-GB" sz="3600" dirty="0">
                <a:solidFill>
                  <a:schemeClr val="accent4">
                    <a:lumMod val="10000"/>
                  </a:schemeClr>
                </a:solidFill>
              </a:rPr>
              <a:t>).</a:t>
            </a:r>
            <a:endParaRPr lang="en-US"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40593982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18000">
              <a:srgbClr val="92D050"/>
            </a:gs>
            <a:gs pos="0">
              <a:srgbClr val="92D050"/>
            </a:gs>
            <a:gs pos="100000">
              <a:srgbClr val="99B878"/>
            </a:gs>
            <a:gs pos="100000">
              <a:schemeClr val="bg1">
                <a:shade val="35000"/>
                <a:satMod val="155000"/>
              </a:schemeClr>
            </a:gs>
          </a:gsLst>
          <a:lin ang="6000000" scaled="0"/>
          <a:tileRect/>
        </a:gradFill>
        <a:effectLst/>
      </p:bgPr>
    </p:bg>
    <p:spTree>
      <p:nvGrpSpPr>
        <p:cNvPr id="1" name=""/>
        <p:cNvGrpSpPr/>
        <p:nvPr/>
      </p:nvGrpSpPr>
      <p:grpSpPr>
        <a:xfrm>
          <a:off x="0" y="0"/>
          <a:ext cx="0" cy="0"/>
          <a:chOff x="0" y="0"/>
          <a:chExt cx="0" cy="0"/>
        </a:xfrm>
      </p:grpSpPr>
      <p:pic>
        <p:nvPicPr>
          <p:cNvPr id="6" name="Picture 11" descr="A close up of a sign&#10;&#10;Description automatically generated"/>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23825" y="120650"/>
            <a:ext cx="1260475" cy="1258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descr="C:\Users\Iswahyuni\Pictures\Picture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66112" y="-30385"/>
            <a:ext cx="7714400" cy="6858000"/>
          </a:xfrm>
          <a:prstGeom prst="rect">
            <a:avLst/>
          </a:prstGeom>
          <a:noFill/>
          <a:extLst>
            <a:ext uri="{909E8E84-426E-40DD-AFC4-6F175D3DCCD1}">
              <a14:hiddenFill xmlns:a14="http://schemas.microsoft.com/office/drawing/2010/main">
                <a:solidFill>
                  <a:srgbClr val="FFFFFF"/>
                </a:solidFill>
              </a14:hiddenFill>
            </a:ext>
          </a:extLst>
        </p:spPr>
      </p:pic>
      <p:cxnSp>
        <p:nvCxnSpPr>
          <p:cNvPr id="10" name="Straight Connector 9"/>
          <p:cNvCxnSpPr>
            <a:cxnSpLocks/>
          </p:cNvCxnSpPr>
          <p:nvPr/>
        </p:nvCxnSpPr>
        <p:spPr>
          <a:xfrm>
            <a:off x="1436688" y="989013"/>
            <a:ext cx="7707312" cy="0"/>
          </a:xfrm>
          <a:prstGeom prst="line">
            <a:avLst/>
          </a:prstGeom>
          <a:ln w="196850">
            <a:solidFill>
              <a:srgbClr val="C4DF9C"/>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488982" y="120650"/>
            <a:ext cx="7302500" cy="714375"/>
          </a:xfrm>
        </p:spPr>
        <p:txBody>
          <a:bodyPr>
            <a:noAutofit/>
          </a:bodyPr>
          <a:lstStyle/>
          <a:p>
            <a:r>
              <a:rPr lang="en-GB" sz="2800" dirty="0">
                <a:effectLst>
                  <a:outerShdw blurRad="38100" dist="38100" dir="2700000" algn="tl">
                    <a:srgbClr val="000000">
                      <a:alpha val="43137"/>
                    </a:srgbClr>
                  </a:outerShdw>
                </a:effectLst>
              </a:rPr>
              <a:t>TEORI PEMBENTUKAN/DINAMIKA </a:t>
            </a:r>
            <a:r>
              <a:rPr lang="en-GB" sz="2800" dirty="0" smtClean="0">
                <a:effectLst>
                  <a:outerShdw blurRad="38100" dist="38100" dir="2700000" algn="tl">
                    <a:srgbClr val="000000">
                      <a:alpha val="43137"/>
                    </a:srgbClr>
                  </a:outerShdw>
                </a:effectLst>
              </a:rPr>
              <a:t>KELOMPOK</a:t>
            </a:r>
            <a:endParaRPr lang="en-US" sz="2800" dirty="0"/>
          </a:p>
        </p:txBody>
      </p:sp>
      <p:sp>
        <p:nvSpPr>
          <p:cNvPr id="11" name="Content Placeholder 2"/>
          <p:cNvSpPr>
            <a:spLocks noGrp="1"/>
          </p:cNvSpPr>
          <p:nvPr>
            <p:ph idx="1"/>
          </p:nvPr>
        </p:nvSpPr>
        <p:spPr>
          <a:xfrm>
            <a:off x="1187624" y="1196752"/>
            <a:ext cx="4891322" cy="5431286"/>
          </a:xfrm>
        </p:spPr>
        <p:txBody>
          <a:bodyPr>
            <a:noAutofit/>
          </a:bodyPr>
          <a:lstStyle/>
          <a:p>
            <a:r>
              <a:rPr lang="en-US" sz="2400" i="1" dirty="0" err="1">
                <a:solidFill>
                  <a:schemeClr val="accent4">
                    <a:lumMod val="10000"/>
                  </a:schemeClr>
                </a:solidFill>
              </a:rPr>
              <a:t>Dinamika</a:t>
            </a:r>
            <a:r>
              <a:rPr lang="en-US" sz="2400" i="1" dirty="0">
                <a:solidFill>
                  <a:schemeClr val="accent4">
                    <a:lumMod val="10000"/>
                  </a:schemeClr>
                </a:solidFill>
              </a:rPr>
              <a:t> </a:t>
            </a:r>
            <a:r>
              <a:rPr lang="en-US" sz="2400" i="1" dirty="0" err="1">
                <a:solidFill>
                  <a:schemeClr val="accent4">
                    <a:lumMod val="10000"/>
                  </a:schemeClr>
                </a:solidFill>
              </a:rPr>
              <a:t>kelompok</a:t>
            </a:r>
            <a:r>
              <a:rPr lang="en-US" sz="2400" i="1" dirty="0">
                <a:solidFill>
                  <a:schemeClr val="accent4">
                    <a:lumMod val="10000"/>
                  </a:schemeClr>
                </a:solidFill>
              </a:rPr>
              <a:t> social </a:t>
            </a:r>
            <a:r>
              <a:rPr lang="en-US" sz="2400" i="1" dirty="0" err="1">
                <a:solidFill>
                  <a:schemeClr val="accent4">
                    <a:lumMod val="10000"/>
                  </a:schemeClr>
                </a:solidFill>
              </a:rPr>
              <a:t>adalah</a:t>
            </a:r>
            <a:r>
              <a:rPr lang="en-US" sz="2400" i="1" dirty="0">
                <a:solidFill>
                  <a:schemeClr val="accent4">
                    <a:lumMod val="10000"/>
                  </a:schemeClr>
                </a:solidFill>
              </a:rPr>
              <a:t> </a:t>
            </a:r>
            <a:r>
              <a:rPr lang="en-US" sz="2400" i="1" dirty="0" err="1">
                <a:solidFill>
                  <a:schemeClr val="accent4">
                    <a:lumMod val="10000"/>
                  </a:schemeClr>
                </a:solidFill>
              </a:rPr>
              <a:t>kegiatan</a:t>
            </a:r>
            <a:r>
              <a:rPr lang="en-US" sz="2400" i="1" dirty="0">
                <a:solidFill>
                  <a:schemeClr val="accent4">
                    <a:lumMod val="10000"/>
                  </a:schemeClr>
                </a:solidFill>
              </a:rPr>
              <a:t> </a:t>
            </a:r>
            <a:r>
              <a:rPr lang="en-US" sz="2400" i="1" dirty="0" err="1">
                <a:solidFill>
                  <a:schemeClr val="accent4">
                    <a:lumMod val="10000"/>
                  </a:schemeClr>
                </a:solidFill>
              </a:rPr>
              <a:t>prinsip</a:t>
            </a:r>
            <a:r>
              <a:rPr lang="en-US" sz="2400" i="1" dirty="0">
                <a:solidFill>
                  <a:schemeClr val="accent4">
                    <a:lumMod val="10000"/>
                  </a:schemeClr>
                </a:solidFill>
              </a:rPr>
              <a:t> – </a:t>
            </a:r>
            <a:r>
              <a:rPr lang="en-US" sz="2400" i="1" dirty="0" err="1">
                <a:solidFill>
                  <a:schemeClr val="accent4">
                    <a:lumMod val="10000"/>
                  </a:schemeClr>
                </a:solidFill>
              </a:rPr>
              <a:t>prinsip</a:t>
            </a:r>
            <a:r>
              <a:rPr lang="en-US" sz="2400" i="1" dirty="0">
                <a:solidFill>
                  <a:schemeClr val="accent4">
                    <a:lumMod val="10000"/>
                  </a:schemeClr>
                </a:solidFill>
              </a:rPr>
              <a:t> </a:t>
            </a:r>
            <a:r>
              <a:rPr lang="en-US" sz="2400" i="1" dirty="0" err="1">
                <a:solidFill>
                  <a:schemeClr val="accent4">
                    <a:lumMod val="10000"/>
                  </a:schemeClr>
                </a:solidFill>
              </a:rPr>
              <a:t>belajar</a:t>
            </a:r>
            <a:r>
              <a:rPr lang="en-US" sz="2400" i="1" dirty="0">
                <a:solidFill>
                  <a:schemeClr val="accent4">
                    <a:lumMod val="10000"/>
                  </a:schemeClr>
                </a:solidFill>
              </a:rPr>
              <a:t> </a:t>
            </a:r>
            <a:r>
              <a:rPr lang="en-US" sz="2400" i="1" dirty="0" err="1">
                <a:solidFill>
                  <a:schemeClr val="accent4">
                    <a:lumMod val="10000"/>
                  </a:schemeClr>
                </a:solidFill>
              </a:rPr>
              <a:t>untuk</a:t>
            </a:r>
            <a:r>
              <a:rPr lang="en-US" sz="2400" i="1" dirty="0">
                <a:solidFill>
                  <a:schemeClr val="accent4">
                    <a:lumMod val="10000"/>
                  </a:schemeClr>
                </a:solidFill>
              </a:rPr>
              <a:t> </a:t>
            </a:r>
            <a:r>
              <a:rPr lang="en-US" sz="2400" i="1" dirty="0" err="1">
                <a:solidFill>
                  <a:schemeClr val="accent4">
                    <a:lumMod val="10000"/>
                  </a:schemeClr>
                </a:solidFill>
              </a:rPr>
              <a:t>melakukan</a:t>
            </a:r>
            <a:r>
              <a:rPr lang="en-US" sz="2400" i="1" dirty="0">
                <a:solidFill>
                  <a:schemeClr val="accent4">
                    <a:lumMod val="10000"/>
                  </a:schemeClr>
                </a:solidFill>
              </a:rPr>
              <a:t> </a:t>
            </a:r>
            <a:r>
              <a:rPr lang="en-US" sz="2400" i="1" dirty="0" err="1">
                <a:solidFill>
                  <a:schemeClr val="accent4">
                    <a:lumMod val="10000"/>
                  </a:schemeClr>
                </a:solidFill>
              </a:rPr>
              <a:t>sesuatu</a:t>
            </a:r>
            <a:r>
              <a:rPr lang="en-US" sz="2400" i="1" dirty="0">
                <a:solidFill>
                  <a:schemeClr val="accent4">
                    <a:lumMod val="10000"/>
                  </a:schemeClr>
                </a:solidFill>
              </a:rPr>
              <a:t> </a:t>
            </a:r>
            <a:r>
              <a:rPr lang="en-US" sz="2400" i="1" dirty="0" err="1">
                <a:solidFill>
                  <a:schemeClr val="accent4">
                    <a:lumMod val="10000"/>
                  </a:schemeClr>
                </a:solidFill>
              </a:rPr>
              <a:t>secara</a:t>
            </a:r>
            <a:r>
              <a:rPr lang="en-US" sz="2400" i="1" dirty="0">
                <a:solidFill>
                  <a:schemeClr val="accent4">
                    <a:lumMod val="10000"/>
                  </a:schemeClr>
                </a:solidFill>
              </a:rPr>
              <a:t> </a:t>
            </a:r>
            <a:r>
              <a:rPr lang="en-US" sz="2400" i="1" dirty="0" err="1">
                <a:solidFill>
                  <a:schemeClr val="accent4">
                    <a:lumMod val="10000"/>
                  </a:schemeClr>
                </a:solidFill>
              </a:rPr>
              <a:t>perseorangan</a:t>
            </a:r>
            <a:r>
              <a:rPr lang="en-US" sz="2400" i="1" dirty="0">
                <a:solidFill>
                  <a:schemeClr val="accent4">
                    <a:lumMod val="10000"/>
                  </a:schemeClr>
                </a:solidFill>
              </a:rPr>
              <a:t> </a:t>
            </a:r>
            <a:r>
              <a:rPr lang="en-US" sz="2400" i="1" dirty="0" err="1">
                <a:solidFill>
                  <a:schemeClr val="accent4">
                    <a:lumMod val="10000"/>
                  </a:schemeClr>
                </a:solidFill>
              </a:rPr>
              <a:t>maupun</a:t>
            </a:r>
            <a:r>
              <a:rPr lang="en-US" sz="2400" i="1" dirty="0">
                <a:solidFill>
                  <a:schemeClr val="accent4">
                    <a:lumMod val="10000"/>
                  </a:schemeClr>
                </a:solidFill>
              </a:rPr>
              <a:t> </a:t>
            </a:r>
            <a:r>
              <a:rPr lang="en-US" sz="2400" i="1" dirty="0" err="1">
                <a:solidFill>
                  <a:schemeClr val="accent4">
                    <a:lumMod val="10000"/>
                  </a:schemeClr>
                </a:solidFill>
              </a:rPr>
              <a:t>secara</a:t>
            </a:r>
            <a:r>
              <a:rPr lang="en-US" sz="2400" i="1" dirty="0">
                <a:solidFill>
                  <a:schemeClr val="accent4">
                    <a:lumMod val="10000"/>
                  </a:schemeClr>
                </a:solidFill>
              </a:rPr>
              <a:t> </a:t>
            </a:r>
            <a:r>
              <a:rPr lang="en-US" sz="2400" i="1" dirty="0" err="1">
                <a:solidFill>
                  <a:schemeClr val="accent4">
                    <a:lumMod val="10000"/>
                  </a:schemeClr>
                </a:solidFill>
              </a:rPr>
              <a:t>kelompok</a:t>
            </a:r>
            <a:r>
              <a:rPr lang="en-US" sz="2400" i="1" dirty="0">
                <a:solidFill>
                  <a:schemeClr val="accent4">
                    <a:lumMod val="10000"/>
                  </a:schemeClr>
                </a:solidFill>
              </a:rPr>
              <a:t> (Erna &amp; </a:t>
            </a:r>
            <a:r>
              <a:rPr lang="en-US" sz="2400" i="1" dirty="0" err="1">
                <a:solidFill>
                  <a:schemeClr val="accent4">
                    <a:lumMod val="10000"/>
                  </a:schemeClr>
                </a:solidFill>
              </a:rPr>
              <a:t>Elfi</a:t>
            </a:r>
            <a:r>
              <a:rPr lang="en-US" sz="2400" i="1" dirty="0">
                <a:solidFill>
                  <a:schemeClr val="accent4">
                    <a:lumMod val="10000"/>
                  </a:schemeClr>
                </a:solidFill>
              </a:rPr>
              <a:t>, 2017)</a:t>
            </a:r>
            <a:endParaRPr lang="en-GB" sz="2400" dirty="0">
              <a:solidFill>
                <a:schemeClr val="accent4">
                  <a:lumMod val="10000"/>
                </a:schemeClr>
              </a:solidFill>
            </a:endParaRPr>
          </a:p>
          <a:p>
            <a:r>
              <a:rPr lang="id-ID" sz="2400" i="1" dirty="0">
                <a:solidFill>
                  <a:schemeClr val="accent4">
                    <a:lumMod val="10000"/>
                  </a:schemeClr>
                </a:solidFill>
              </a:rPr>
              <a:t>Teori  awal dan sederhana dalam melihat keinginan manusia untuk bergabung dalam kelompok</a:t>
            </a:r>
            <a:r>
              <a:rPr lang="en-GB" sz="2400" i="1" dirty="0">
                <a:solidFill>
                  <a:schemeClr val="accent4">
                    <a:lumMod val="10000"/>
                  </a:schemeClr>
                </a:solidFill>
              </a:rPr>
              <a:t>; </a:t>
            </a:r>
            <a:r>
              <a:rPr lang="id-ID" sz="2400" i="1" dirty="0">
                <a:solidFill>
                  <a:schemeClr val="accent4">
                    <a:lumMod val="10000"/>
                  </a:schemeClr>
                </a:solidFill>
              </a:rPr>
              <a:t>Teori Kedekatan</a:t>
            </a:r>
            <a:r>
              <a:rPr lang="en-GB" sz="2400" i="1" dirty="0">
                <a:solidFill>
                  <a:schemeClr val="accent4">
                    <a:lumMod val="10000"/>
                  </a:schemeClr>
                </a:solidFill>
              </a:rPr>
              <a:t>, </a:t>
            </a:r>
            <a:r>
              <a:rPr lang="id-ID" sz="2400" i="1" dirty="0">
                <a:solidFill>
                  <a:schemeClr val="accent4">
                    <a:lumMod val="10000"/>
                  </a:schemeClr>
                </a:solidFill>
              </a:rPr>
              <a:t>Interaksi</a:t>
            </a:r>
            <a:r>
              <a:rPr lang="en-GB" sz="2400" i="1" dirty="0">
                <a:solidFill>
                  <a:schemeClr val="accent4">
                    <a:lumMod val="10000"/>
                  </a:schemeClr>
                </a:solidFill>
              </a:rPr>
              <a:t>, </a:t>
            </a:r>
            <a:r>
              <a:rPr lang="id-ID" sz="2400" i="1" dirty="0">
                <a:solidFill>
                  <a:schemeClr val="accent4">
                    <a:lumMod val="10000"/>
                  </a:schemeClr>
                </a:solidFill>
              </a:rPr>
              <a:t>Teori Pertukar</a:t>
            </a:r>
            <a:r>
              <a:rPr lang="en-GB" sz="2400" i="1" dirty="0">
                <a:solidFill>
                  <a:schemeClr val="accent4">
                    <a:lumMod val="10000"/>
                  </a:schemeClr>
                </a:solidFill>
              </a:rPr>
              <a:t>an, </a:t>
            </a:r>
            <a:r>
              <a:rPr lang="id-ID" sz="2400" i="1" dirty="0">
                <a:solidFill>
                  <a:schemeClr val="accent4">
                    <a:lumMod val="10000"/>
                  </a:schemeClr>
                </a:solidFill>
              </a:rPr>
              <a:t>Teori Keseimbangan</a:t>
            </a:r>
            <a:r>
              <a:rPr lang="en-GB" sz="2400" i="1" dirty="0">
                <a:solidFill>
                  <a:schemeClr val="accent4">
                    <a:lumMod val="10000"/>
                  </a:schemeClr>
                </a:solidFill>
              </a:rPr>
              <a:t>; </a:t>
            </a:r>
            <a:r>
              <a:rPr lang="id-ID" sz="2400" i="1" dirty="0">
                <a:solidFill>
                  <a:schemeClr val="accent4">
                    <a:lumMod val="10000"/>
                  </a:schemeClr>
                </a:solidFill>
              </a:rPr>
              <a:t>kesamaan sikap (seperti agama, politik, gaya hidup, perkawinan, pekerjaan</a:t>
            </a:r>
            <a:r>
              <a:rPr lang="en-GB" sz="2400" i="1" dirty="0">
                <a:solidFill>
                  <a:schemeClr val="accent4">
                    <a:lumMod val="10000"/>
                  </a:schemeClr>
                </a:solidFill>
              </a:rPr>
              <a:t>), </a:t>
            </a:r>
            <a:r>
              <a:rPr lang="en-GB" sz="2400" i="1" dirty="0" err="1">
                <a:solidFill>
                  <a:schemeClr val="accent4">
                    <a:lumMod val="10000"/>
                  </a:schemeClr>
                </a:solidFill>
              </a:rPr>
              <a:t>kesamaan</a:t>
            </a:r>
            <a:r>
              <a:rPr lang="en-GB" sz="2400" i="1" dirty="0">
                <a:solidFill>
                  <a:schemeClr val="accent4">
                    <a:lumMod val="10000"/>
                  </a:schemeClr>
                </a:solidFill>
              </a:rPr>
              <a:t> </a:t>
            </a:r>
            <a:r>
              <a:rPr lang="en-GB" sz="2400" i="1" dirty="0" err="1">
                <a:solidFill>
                  <a:schemeClr val="accent4">
                    <a:lumMod val="10000"/>
                  </a:schemeClr>
                </a:solidFill>
              </a:rPr>
              <a:t>keturunan</a:t>
            </a:r>
            <a:r>
              <a:rPr lang="en-GB" sz="2400" i="1" dirty="0">
                <a:solidFill>
                  <a:schemeClr val="accent4">
                    <a:lumMod val="10000"/>
                  </a:schemeClr>
                </a:solidFill>
              </a:rPr>
              <a:t>, </a:t>
            </a:r>
            <a:r>
              <a:rPr lang="en-GB" sz="2400" i="1" dirty="0" err="1">
                <a:solidFill>
                  <a:schemeClr val="accent4">
                    <a:lumMod val="10000"/>
                  </a:schemeClr>
                </a:solidFill>
              </a:rPr>
              <a:t>nasib</a:t>
            </a:r>
            <a:r>
              <a:rPr lang="en-GB" sz="2400" i="1" dirty="0">
                <a:solidFill>
                  <a:schemeClr val="accent4">
                    <a:lumMod val="10000"/>
                  </a:schemeClr>
                </a:solidFill>
              </a:rPr>
              <a:t>/</a:t>
            </a:r>
            <a:r>
              <a:rPr lang="en-GB" sz="2400" i="1" dirty="0" err="1">
                <a:solidFill>
                  <a:schemeClr val="accent4">
                    <a:lumMod val="10000"/>
                  </a:schemeClr>
                </a:solidFill>
              </a:rPr>
              <a:t>profesi</a:t>
            </a:r>
            <a:r>
              <a:rPr lang="en-GB" sz="2400" i="1" dirty="0">
                <a:solidFill>
                  <a:schemeClr val="accent4">
                    <a:lumMod val="10000"/>
                  </a:schemeClr>
                </a:solidFill>
              </a:rPr>
              <a:t>,</a:t>
            </a:r>
            <a:r>
              <a:rPr lang="en-GB" sz="2400" b="1" i="1" dirty="0">
                <a:solidFill>
                  <a:schemeClr val="accent4">
                    <a:lumMod val="10000"/>
                  </a:schemeClr>
                </a:solidFill>
              </a:rPr>
              <a:t> </a:t>
            </a:r>
            <a:r>
              <a:rPr lang="en-US" sz="2400" i="1" dirty="0">
                <a:solidFill>
                  <a:schemeClr val="accent4">
                    <a:lumMod val="10000"/>
                  </a:schemeClr>
                </a:solidFill>
              </a:rPr>
              <a:t>(</a:t>
            </a:r>
            <a:r>
              <a:rPr lang="en-US" sz="2400" i="1" dirty="0" err="1">
                <a:solidFill>
                  <a:schemeClr val="accent4">
                    <a:lumMod val="10000"/>
                  </a:schemeClr>
                </a:solidFill>
              </a:rPr>
              <a:t>Soerjono</a:t>
            </a:r>
            <a:r>
              <a:rPr lang="en-US" sz="2400" i="1" dirty="0">
                <a:solidFill>
                  <a:schemeClr val="accent4">
                    <a:lumMod val="10000"/>
                  </a:schemeClr>
                </a:solidFill>
              </a:rPr>
              <a:t> </a:t>
            </a:r>
            <a:r>
              <a:rPr lang="en-US" sz="2400" i="1" dirty="0" err="1">
                <a:solidFill>
                  <a:schemeClr val="accent4">
                    <a:lumMod val="10000"/>
                  </a:schemeClr>
                </a:solidFill>
              </a:rPr>
              <a:t>Soekanto</a:t>
            </a:r>
            <a:r>
              <a:rPr lang="en-US" sz="2400" i="1" dirty="0">
                <a:solidFill>
                  <a:schemeClr val="accent4">
                    <a:lumMod val="10000"/>
                  </a:schemeClr>
                </a:solidFill>
              </a:rPr>
              <a:t>, 2012). </a:t>
            </a:r>
            <a:endParaRPr lang="en-US" sz="2400" dirty="0">
              <a:solidFill>
                <a:schemeClr val="accent4">
                  <a:lumMod val="10000"/>
                </a:schemeClr>
              </a:solidFill>
            </a:endParaRPr>
          </a:p>
        </p:txBody>
      </p:sp>
      <p:pic>
        <p:nvPicPr>
          <p:cNvPr id="12" name="Picture 4" descr="http://2.bp.blogspot.com/-UwLtCI4QHVI/T362LdJvz0I/AAAAAAAAA0o/Cv_Upz7QE90/s1600/alasan+gabung+kelompok.jpg">
            <a:extLst>
              <a:ext uri="{FF2B5EF4-FFF2-40B4-BE49-F238E27FC236}">
                <a16:creationId xmlns="" xmlns:a16="http://schemas.microsoft.com/office/drawing/2014/main" id="{87C39F9E-30B1-449E-8755-C99AB186746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68144" y="1379538"/>
            <a:ext cx="3275856" cy="39784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47890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18000">
              <a:srgbClr val="92D050"/>
            </a:gs>
            <a:gs pos="0">
              <a:srgbClr val="92D050"/>
            </a:gs>
            <a:gs pos="100000">
              <a:srgbClr val="99B878"/>
            </a:gs>
            <a:gs pos="100000">
              <a:schemeClr val="bg1">
                <a:shade val="35000"/>
                <a:satMod val="155000"/>
              </a:schemeClr>
            </a:gs>
          </a:gsLst>
          <a:lin ang="6000000" scaled="0"/>
          <a:tileRect/>
        </a:gradFill>
        <a:effectLst/>
      </p:bgPr>
    </p:bg>
    <p:spTree>
      <p:nvGrpSpPr>
        <p:cNvPr id="1" name=""/>
        <p:cNvGrpSpPr/>
        <p:nvPr/>
      </p:nvGrpSpPr>
      <p:grpSpPr>
        <a:xfrm>
          <a:off x="0" y="0"/>
          <a:ext cx="0" cy="0"/>
          <a:chOff x="0" y="0"/>
          <a:chExt cx="0" cy="0"/>
        </a:xfrm>
      </p:grpSpPr>
      <p:pic>
        <p:nvPicPr>
          <p:cNvPr id="6" name="Picture 11" descr="A close up of a sign&#10;&#10;Description automatically generated"/>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23825" y="120650"/>
            <a:ext cx="1260475" cy="1258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descr="C:\Users\Iswahyuni\Pictures\Picture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66112" y="-30385"/>
            <a:ext cx="7714400" cy="6858000"/>
          </a:xfrm>
          <a:prstGeom prst="rect">
            <a:avLst/>
          </a:prstGeom>
          <a:noFill/>
          <a:extLst>
            <a:ext uri="{909E8E84-426E-40DD-AFC4-6F175D3DCCD1}">
              <a14:hiddenFill xmlns:a14="http://schemas.microsoft.com/office/drawing/2010/main">
                <a:solidFill>
                  <a:srgbClr val="FFFFFF"/>
                </a:solidFill>
              </a14:hiddenFill>
            </a:ext>
          </a:extLst>
        </p:spPr>
      </p:pic>
      <p:cxnSp>
        <p:nvCxnSpPr>
          <p:cNvPr id="10" name="Straight Connector 9"/>
          <p:cNvCxnSpPr>
            <a:cxnSpLocks/>
          </p:cNvCxnSpPr>
          <p:nvPr/>
        </p:nvCxnSpPr>
        <p:spPr>
          <a:xfrm>
            <a:off x="1436688" y="989013"/>
            <a:ext cx="7707312" cy="0"/>
          </a:xfrm>
          <a:prstGeom prst="line">
            <a:avLst/>
          </a:prstGeom>
          <a:ln w="196850">
            <a:solidFill>
              <a:srgbClr val="C4DF9C"/>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p:txBody>
          <a:bodyPr/>
          <a:lstStyle/>
          <a:p>
            <a:endParaRPr lang="en-US"/>
          </a:p>
        </p:txBody>
      </p:sp>
      <p:sp>
        <p:nvSpPr>
          <p:cNvPr id="11" name="Content Placeholder 2"/>
          <p:cNvSpPr txBox="1">
            <a:spLocks/>
          </p:cNvSpPr>
          <p:nvPr/>
        </p:nvSpPr>
        <p:spPr>
          <a:xfrm>
            <a:off x="1466112" y="990600"/>
            <a:ext cx="7601688" cy="5715000"/>
          </a:xfrm>
          <a:prstGeom prst="rect">
            <a:avLst/>
          </a:prstGeom>
          <a:blipFill dpi="0" rotWithShape="1">
            <a:blip r:embed="rId3">
              <a:alphaModFix amt="90000"/>
            </a:blip>
            <a:srcRect/>
            <a:stretch>
              <a:fillRect/>
            </a:stretch>
          </a:blipFill>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Aft>
                <a:spcPts val="0"/>
              </a:spcAft>
              <a:buNone/>
            </a:pPr>
            <a:r>
              <a:rPr lang="en-GB" sz="28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 VISIONER</a:t>
            </a:r>
          </a:p>
          <a:p>
            <a:pPr marL="0" indent="0" algn="ctr">
              <a:spcAft>
                <a:spcPts val="0"/>
              </a:spcAft>
              <a:buNone/>
            </a:pPr>
            <a:r>
              <a:rPr lang="en-GB" sz="36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 CERDAS    @ DISIPLIN PERILAKU</a:t>
            </a:r>
          </a:p>
          <a:p>
            <a:pPr marL="0" indent="0" algn="ctr">
              <a:spcAft>
                <a:spcPts val="0"/>
              </a:spcAft>
              <a:buNone/>
            </a:pPr>
            <a:r>
              <a:rPr lang="en-GB" sz="36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@BIJAKSANA            @JUJUR</a:t>
            </a:r>
          </a:p>
          <a:p>
            <a:pPr marL="0" indent="0" algn="ctr">
              <a:spcAft>
                <a:spcPts val="0"/>
              </a:spcAft>
              <a:buNone/>
            </a:pPr>
            <a:r>
              <a:rPr lang="en-GB" sz="3600"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a:t>
            </a:r>
            <a:r>
              <a:rPr lang="en-GB" sz="36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RESPONSIBLE     @DISIPLIN ADMINISTRASI</a:t>
            </a:r>
          </a:p>
          <a:p>
            <a:pPr marL="0" indent="0" algn="ctr">
              <a:spcAft>
                <a:spcPts val="0"/>
              </a:spcAft>
              <a:buNone/>
            </a:pPr>
            <a:endParaRPr lang="en-GB" sz="3600" dirty="0">
              <a:latin typeface="Calibri" panose="020F0502020204030204" pitchFamily="34" charset="0"/>
              <a:ea typeface="Calibri" panose="020F0502020204030204" pitchFamily="34" charset="0"/>
              <a:cs typeface="Times New Roman" panose="02020603050405020304" pitchFamily="18" charset="0"/>
            </a:endParaRPr>
          </a:p>
        </p:txBody>
      </p:sp>
      <p:sp>
        <p:nvSpPr>
          <p:cNvPr id="2" name="Title 1"/>
          <p:cNvSpPr>
            <a:spLocks noGrp="1"/>
          </p:cNvSpPr>
          <p:nvPr>
            <p:ph type="title"/>
          </p:nvPr>
        </p:nvSpPr>
        <p:spPr>
          <a:xfrm>
            <a:off x="1835696" y="120651"/>
            <a:ext cx="6964824" cy="629444"/>
          </a:xfrm>
        </p:spPr>
        <p:txBody>
          <a:bodyPr>
            <a:noAutofit/>
          </a:bodyPr>
          <a:lstStyle/>
          <a:p>
            <a:pPr>
              <a:lnSpc>
                <a:spcPct val="100000"/>
              </a:lnSpc>
              <a:spcBef>
                <a:spcPts val="1055"/>
              </a:spcBef>
            </a:pPr>
            <a:r>
              <a:rPr lang="en-US" sz="4000" dirty="0"/>
              <a:t>SIFAT &amp; KETERAMPILAN </a:t>
            </a:r>
            <a:br>
              <a:rPr lang="en-US" sz="4000" dirty="0"/>
            </a:br>
            <a:r>
              <a:rPr lang="en-US" sz="2400" dirty="0" err="1"/>
              <a:t>dibutuhkan</a:t>
            </a:r>
            <a:r>
              <a:rPr lang="en-US" sz="2400" dirty="0"/>
              <a:t> </a:t>
            </a:r>
            <a:r>
              <a:rPr lang="en-US" sz="2400" dirty="0" err="1"/>
              <a:t>ketua</a:t>
            </a:r>
            <a:r>
              <a:rPr lang="en-US" sz="2400" dirty="0"/>
              <a:t> </a:t>
            </a:r>
            <a:r>
              <a:rPr lang="en-US" sz="2400" dirty="0" err="1"/>
              <a:t>tim</a:t>
            </a:r>
            <a:endParaRPr lang="en-US" sz="2400" dirty="0"/>
          </a:p>
        </p:txBody>
      </p:sp>
    </p:spTree>
    <p:extLst>
      <p:ext uri="{BB962C8B-B14F-4D97-AF65-F5344CB8AC3E}">
        <p14:creationId xmlns:p14="http://schemas.microsoft.com/office/powerpoint/2010/main" val="23930280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TotalTime>
  <Words>751</Words>
  <Application>Microsoft Office PowerPoint</Application>
  <PresentationFormat>On-screen Show (4:3)</PresentationFormat>
  <Paragraphs>109</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PowerPoint Presentation</vt:lpstr>
      <vt:lpstr>TUJUAN PEMBELAJARAN</vt:lpstr>
      <vt:lpstr> ICE BREAKING: MATEMATIKA KOREK API</vt:lpstr>
      <vt:lpstr>DISKUSI HASIL PERMAINAN</vt:lpstr>
      <vt:lpstr>DEFINISI</vt:lpstr>
      <vt:lpstr>PERBEDAAN KERJA TIM DENGAN KELOMPOK KERJA (Stephen. P. Robbins)</vt:lpstr>
      <vt:lpstr>PowerPoint Presentation</vt:lpstr>
      <vt:lpstr>TEORI PEMBENTUKAN/DINAMIKA KELOMPOK</vt:lpstr>
      <vt:lpstr>SIFAT &amp; KETERAMPILAN  dibutuhkan ketua tim</vt:lpstr>
      <vt:lpstr>SIFAT &amp; KETERAMPILAN dibutuhkan ketua tim </vt:lpstr>
      <vt:lpstr>PERAN TIM  Yang harus dipenuhi</vt:lpstr>
      <vt:lpstr>REFLEKSI INDIVIDU; ANALISIS EFEKTIVITAS TIM</vt:lpstr>
      <vt:lpstr>Tujuan yang jelas : visi, misi, tujuan, atau tugas tim  Informalitas : Iklim cenderung informal, nyaman, dan santai. tidakada tanda-tanda ketegangan atau tanda-tandan kebosanan. Partisipasi : Ada banyak diskusi, dan semua orang didorong berpartisipasi  Mendengarkan : Para anggota menggunakan teknik mendengarkan secara efektif seperti mempertanyakan, parafrase dan meringkasnyaagar keluar ide. Adab ketidaksepakatan : Ada ketidaksepakatan, tetapi tim merasanyaman dengan ini dan tidak menunjukkan tanda-tanda menghindari, Konsensus keputusan : untuk keputusan-keputusan penting,tujuannya adalah substansial, namun tidak harus dengan suara bulat kesepakatan melalui diskusi terbuka tentang semua ide-ide,menghindari pemungutan suara formal, atau mudah kompromi.</vt:lpstr>
      <vt:lpstr>Karakteristik kerjasama tim yang efektif</vt:lpstr>
      <vt:lpstr>PowerPoint Presentation</vt:lpstr>
      <vt:lpstr>Daftar Pustaka</vt:lpstr>
      <vt:lpstr>Daftar Putaka </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Iswahyuni</dc:creator>
  <cp:lastModifiedBy>Iswahyuni</cp:lastModifiedBy>
  <cp:revision>12</cp:revision>
  <cp:lastPrinted>2019-12-05T03:29:59Z</cp:lastPrinted>
  <dcterms:created xsi:type="dcterms:W3CDTF">2019-12-03T04:29:55Z</dcterms:created>
  <dcterms:modified xsi:type="dcterms:W3CDTF">2020-03-02T05:58:16Z</dcterms:modified>
</cp:coreProperties>
</file>