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entury Schoolbook" pitchFamily="18" charset="0"/>
      <p:regular r:id="rId12"/>
      <p:bold r:id="rId13"/>
      <p:italic r:id="rId14"/>
      <p:boldItalic r:id="rId15"/>
    </p:embeddedFont>
    <p:embeddedFont>
      <p:font typeface="Corbel" pitchFamily="34" charset="0"/>
      <p:regular r:id="rId16"/>
      <p:bold r:id="rId17"/>
      <p:italic r:id="rId18"/>
      <p:boldItalic r:id="rId19"/>
    </p:embeddedFont>
    <p:embeddedFont>
      <p:font typeface="Bree Serif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ARoOMP4e5wXOrCWQVCbQIcLWQ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88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d0324e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0d0324e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d0324e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0d0324e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d0324e7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70d0324e7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d0324e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0d0324e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d0324e7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70d0324e7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d0324e7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70d0324e7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0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7" name="Google Shape;17;p10"/>
            <p:cNvSpPr/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l" t="t" r="r" b="b"/>
              <a:pathLst>
                <a:path w="3840" h="2160" extrusionOk="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0"/>
            <p:cNvSpPr/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l" t="t" r="r" b="b"/>
              <a:pathLst>
                <a:path w="3840" h="2160" extrusionOk="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0"/>
            <p:cNvSpPr/>
            <p:nvPr/>
          </p:nvSpPr>
          <p:spPr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l" t="t" r="r" b="b"/>
              <a:pathLst>
                <a:path w="3840" h="2163" extrusionOk="0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10"/>
          <p:cNvSpPr/>
          <p:nvPr/>
        </p:nvSpPr>
        <p:spPr>
          <a:xfrm>
            <a:off x="4456113" y="31750"/>
            <a:ext cx="0" cy="1588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9525" cap="flat" cmpd="sng">
            <a:solidFill>
              <a:srgbClr val="30466D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4" name="Google Shape;24;p10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5" name="Google Shape;25;p10"/>
            <p:cNvSpPr/>
            <p:nvPr/>
          </p:nvSpPr>
          <p:spPr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l" t="t" r="r" b="b"/>
              <a:pathLst>
                <a:path w="3071" h="3731" extrusionOk="0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474A55"/>
            </a:solidFill>
            <a:ln>
              <a:noFill/>
            </a:ln>
          </p:spPr>
        </p:sp>
        <p:sp>
          <p:nvSpPr>
            <p:cNvPr id="26" name="Google Shape;26;p10"/>
            <p:cNvSpPr/>
            <p:nvPr/>
          </p:nvSpPr>
          <p:spPr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l" t="t" r="r" b="b"/>
              <a:pathLst>
                <a:path w="2952" h="3492" extrusionOk="0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cxnSp>
          <p:nvCxnSpPr>
            <p:cNvPr id="27" name="Google Shape;27;p10"/>
            <p:cNvCxnSpPr/>
            <p:nvPr/>
          </p:nvCxnSpPr>
          <p:spPr>
            <a:xfrm>
              <a:off x="8013399" y="4629095"/>
              <a:ext cx="694944" cy="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" name="Google Shape;28;p10"/>
          <p:cNvSpPr txBox="1"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Schoolbook"/>
              <a:buNone/>
              <a:defRPr sz="39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 rot="5400000">
            <a:off x="5493234" y="-121134"/>
            <a:ext cx="3651504" cy="877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0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99" name="Google Shape;99;p20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7393812" y="2391190"/>
            <a:ext cx="5339932" cy="157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3252191" y="205882"/>
            <a:ext cx="5322596" cy="595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06" name="Google Shape;106;p20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0" y="-4679"/>
            <a:ext cx="12200615" cy="6862679"/>
          </a:xfrm>
          <a:custGeom>
            <a:avLst/>
            <a:gdLst/>
            <a:ahLst/>
            <a:cxnLst/>
            <a:rect l="l" t="t" r="r" b="b"/>
            <a:pathLst>
              <a:path w="3845" h="2161" extrusionOk="0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474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12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39" name="Google Shape;39;p12"/>
            <p:cNvSpPr/>
            <p:nvPr/>
          </p:nvSpPr>
          <p:spPr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l" t="t" r="r" b="b"/>
              <a:pathLst>
                <a:path w="4590" h="2730" extrusionOk="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0" name="Google Shape;40;p12"/>
            <p:cNvSpPr/>
            <p:nvPr/>
          </p:nvSpPr>
          <p:spPr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l" t="t" r="r" b="b"/>
              <a:pathLst>
                <a:path w="4350" h="2490" extrusionOk="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41" name="Google Shape;41;p12"/>
            <p:cNvCxnSpPr/>
            <p:nvPr/>
          </p:nvCxnSpPr>
          <p:spPr>
            <a:xfrm>
              <a:off x="5410200" y="3862794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900"/>
              <a:buFont typeface="Century Schoolbook"/>
              <a:buNone/>
              <a:defRPr sz="3900">
                <a:solidFill>
                  <a:srgbClr val="464B5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>
                <a:solidFill>
                  <a:srgbClr val="464B56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2933699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4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0" name="Google Shape;70;p16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l" t="t" r="r" b="b"/>
            <a:pathLst>
              <a:path w="869" h="1495" extrusionOk="0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Char char="–"/>
              <a:defRPr sz="2000"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Char char="–"/>
              <a:defRPr sz="1600"/>
            </a:lvl3pPr>
            <a:lvl4pPr marL="1828800" lvl="3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Char char="–"/>
              <a:defRPr sz="1400"/>
            </a:lvl5pPr>
            <a:lvl6pPr marL="2743200" lvl="5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7pPr>
            <a:lvl8pPr marL="3657600" lvl="7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Char char="–"/>
              <a:defRPr sz="14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l" t="t" r="r" b="b"/>
            <a:pathLst>
              <a:path w="869" h="1495" extrusionOk="0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D0CDBB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0" y="0"/>
            <a:ext cx="810265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800"/>
              <a:buFont typeface="Corbel"/>
              <a:buNone/>
              <a:defRPr sz="2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400"/>
              <a:buFont typeface="Corbel"/>
              <a:buNone/>
              <a:defRPr sz="2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464B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" name="Google Shape;7;p9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D0CDBB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9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D0CDBB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9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2000"/>
              <a:buFont typeface="Corbel"/>
              <a:buChar char="–"/>
              <a:defRPr sz="20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600"/>
              <a:buFont typeface="Corbel"/>
              <a:buChar char="–"/>
              <a:defRPr sz="16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64B56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464B5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474A55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474A5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464B5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4" name="Google Shape;14;p9"/>
          <p:cNvCxnSpPr/>
          <p:nvPr/>
        </p:nvCxnSpPr>
        <p:spPr>
          <a:xfrm>
            <a:off x="2933700" y="2176009"/>
            <a:ext cx="8770571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7573993" y="1017919"/>
            <a:ext cx="4618006" cy="295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b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INDONESIA DAN KERJASAMA INTERNASIONAL</a:t>
            </a:r>
            <a:endParaRPr sz="3600" b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571116" y="4623757"/>
            <a:ext cx="4618006" cy="224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NATASYA ANDINI PUTRI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KUNAENI SANTIKA DEWI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AZZAHRA ALWI</a:t>
            </a:r>
            <a:endParaRPr sz="2000" b="1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3424791" y="983410"/>
            <a:ext cx="74706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entury Schoolbook"/>
              <a:buNone/>
            </a:pPr>
            <a:r>
              <a:rPr lang="en-US" sz="3000">
                <a:solidFill>
                  <a:schemeClr val="dk1"/>
                </a:solidFill>
              </a:rPr>
              <a:t>KERJASAMA INTERNASIONAL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2623275" y="2438400"/>
            <a:ext cx="9073500" cy="4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457200" algn="just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internasional merupakan bentuk hubungan yang dilakukan oleh suatu negara dengan negara lain yang bertujuan untuk memenuhi kebutuhan rakyat serta memenuhi kepentingan nasional tiap-tiap negara di dunia.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457200" algn="just" rtl="0">
              <a:lnSpc>
                <a:spcPct val="111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internasional ditandai dengan adanya organisasi internasional yang menopangnya dengan anggota berupa negara-negara bukan perorangan.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45720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Internasional menawarkan peluang yang baik sebagai upaya pemersatu dan bertindak bersama untuk mengatasi tantangan-tantangan global.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457200" algn="just" rtl="0">
              <a:lnSpc>
                <a:spcPct val="111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0d0324e73_0_0"/>
          <p:cNvSpPr txBox="1">
            <a:spLocks noGrp="1"/>
          </p:cNvSpPr>
          <p:nvPr>
            <p:ph type="title"/>
          </p:nvPr>
        </p:nvSpPr>
        <p:spPr>
          <a:xfrm>
            <a:off x="3424729" y="739810"/>
            <a:ext cx="74706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entury Schoolbook"/>
              <a:buNone/>
            </a:pPr>
            <a:r>
              <a:rPr lang="en-US" sz="3000">
                <a:solidFill>
                  <a:schemeClr val="dk1"/>
                </a:solidFill>
              </a:rPr>
              <a:t>INDONESIA DALAM KERJASAMA INTERNASIONAL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24" name="Google Shape;124;g70d0324e73_0_0"/>
          <p:cNvSpPr txBox="1">
            <a:spLocks noGrp="1"/>
          </p:cNvSpPr>
          <p:nvPr>
            <p:ph type="body" idx="1"/>
          </p:nvPr>
        </p:nvSpPr>
        <p:spPr>
          <a:xfrm>
            <a:off x="2623275" y="2438400"/>
            <a:ext cx="9073500" cy="4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Indonesia sendiri sudah menjalin kerjasama internasional sejak pemerintahan Presiden Soekarno, dimana penerapan politik bebas aktif setelah perang dingin terjadi. 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Dengan status Indonesia sebagai negara berkembang dengan penghasilan menengah, penerapan konsep SSC (</a:t>
            </a:r>
            <a:r>
              <a:rPr lang="en-US" sz="2200" i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South-South Cooperation</a:t>
            </a: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memberikan manfaat bagi pembangunan baik dari sisi politik maupun sosial budaya.  Selain itu peresmian KSST (Kerjasama Selatan-Selatan dan Triangular) dalam KAA meningkatkan sebagai </a:t>
            </a: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rasa solidaritas di antara negara-negara berkembang</a:t>
            </a: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untuk lebih maju kedepannya. 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457200" algn="just" rtl="0">
              <a:lnSpc>
                <a:spcPct val="111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d0324e73_0_5"/>
          <p:cNvSpPr txBox="1">
            <a:spLocks noGrp="1"/>
          </p:cNvSpPr>
          <p:nvPr>
            <p:ph type="title"/>
          </p:nvPr>
        </p:nvSpPr>
        <p:spPr>
          <a:xfrm>
            <a:off x="3424729" y="739810"/>
            <a:ext cx="74706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entury Schoolbook"/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130" name="Google Shape;130;g70d0324e73_0_5"/>
          <p:cNvSpPr txBox="1">
            <a:spLocks noGrp="1"/>
          </p:cNvSpPr>
          <p:nvPr>
            <p:ph type="body" idx="1"/>
          </p:nvPr>
        </p:nvSpPr>
        <p:spPr>
          <a:xfrm>
            <a:off x="2623275" y="2438400"/>
            <a:ext cx="9073500" cy="4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Salah satu bentuk aktif Indonesia dalam KSST yaitu terbentuknya kerjasama IMT-GT (</a:t>
            </a:r>
            <a:r>
              <a:rPr lang="en-US" sz="2200" i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Indonesia, Malaysia, Thailand - Growth Triangle</a:t>
            </a: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</a:t>
            </a:r>
            <a:r>
              <a:rPr lang="en-US" sz="2200">
                <a:solidFill>
                  <a:srgbClr val="212529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berdiri pada Pertemuan Tingkat Menteri (PTM) ke-1 di Langkawi, Malaysia, pada 20 Juli 1993. IMT-GT dibentuk untuk meningkatkan kesejahteraan dan pertumbuhan ekonomi masyarakat di daerah perbatasan negara-negara IMT-GT.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457200" algn="just" rtl="0">
              <a:lnSpc>
                <a:spcPct val="111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d0324e73_0_21"/>
          <p:cNvSpPr txBox="1">
            <a:spLocks noGrp="1"/>
          </p:cNvSpPr>
          <p:nvPr>
            <p:ph type="title"/>
          </p:nvPr>
        </p:nvSpPr>
        <p:spPr>
          <a:xfrm>
            <a:off x="3424729" y="927185"/>
            <a:ext cx="74706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entury Schoolbook"/>
              <a:buNone/>
            </a:pPr>
            <a:r>
              <a:rPr lang="en-US" sz="3000">
                <a:solidFill>
                  <a:schemeClr val="dk1"/>
                </a:solidFill>
              </a:rPr>
              <a:t>KERJASAMA REGIONAL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36" name="Google Shape;136;g70d0324e73_0_21"/>
          <p:cNvSpPr txBox="1">
            <a:spLocks noGrp="1"/>
          </p:cNvSpPr>
          <p:nvPr>
            <p:ph type="body" idx="1"/>
          </p:nvPr>
        </p:nvSpPr>
        <p:spPr>
          <a:xfrm>
            <a:off x="2623275" y="2438400"/>
            <a:ext cx="9073500" cy="4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Regional merupakan kerjasama yang dilakukan oleh beberapa negara di dalam suatu kawasan yang sama. Beberapa kerjasama regional yang diikuti oleh Indonesia yaitu: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57250" lvl="0" indent="-368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–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ASEAN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57250" lvl="0" indent="-368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–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APEC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57250" lvl="0" indent="-368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–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ARF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57250" lvl="0" indent="-3683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Bree Serif"/>
              <a:buChar char="–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NAASP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d0324e73_0_11"/>
          <p:cNvSpPr txBox="1">
            <a:spLocks noGrp="1"/>
          </p:cNvSpPr>
          <p:nvPr>
            <p:ph type="title"/>
          </p:nvPr>
        </p:nvSpPr>
        <p:spPr>
          <a:xfrm>
            <a:off x="3424729" y="927185"/>
            <a:ext cx="74706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entury Schoolbook"/>
              <a:buNone/>
            </a:pPr>
            <a:r>
              <a:rPr lang="en-US" sz="3000">
                <a:solidFill>
                  <a:schemeClr val="dk1"/>
                </a:solidFill>
              </a:rPr>
              <a:t>KERJASAMA BILATERAL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2" name="Google Shape;142;g70d0324e73_0_11"/>
          <p:cNvSpPr txBox="1">
            <a:spLocks noGrp="1"/>
          </p:cNvSpPr>
          <p:nvPr>
            <p:ph type="body" idx="1"/>
          </p:nvPr>
        </p:nvSpPr>
        <p:spPr>
          <a:xfrm>
            <a:off x="2623275" y="2438400"/>
            <a:ext cx="9312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Bilateral ialah bentuk kerjasama yang dilakukan oleh dua negara.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Menurut kemlu, Indonesia telah menjalin kerjasama bilateral dengan 162 negara hingga tahun 2019. Beberapa contoh dari kerjasama bilateral yang dilakukan oleh Indonesia yaitu: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57250" lvl="0" indent="-368300" algn="just" rtl="0"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–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antara Indonesia dengan Korea Selatan 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857250" lvl="0" indent="0" algn="just" rtl="0">
              <a:spcBef>
                <a:spcPts val="93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Seperti penandatanganan </a:t>
            </a:r>
            <a:r>
              <a:rPr lang="en-US" sz="2200" i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Comprehensive Economic Partnership (CEPA)</a:t>
            </a: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, perjanjian bebas visa bagi pemegang paspor diplomatik dan dinas Indonesia-Korea, Nota Kesepahaman Concerning Technical Cooperation on Capital City Relocation and Development, dan juga masuknya Investasi dari Hyundai Motor. 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d0324e73_0_39"/>
          <p:cNvSpPr txBox="1">
            <a:spLocks noGrp="1"/>
          </p:cNvSpPr>
          <p:nvPr>
            <p:ph type="title"/>
          </p:nvPr>
        </p:nvSpPr>
        <p:spPr>
          <a:xfrm>
            <a:off x="3424729" y="927185"/>
            <a:ext cx="74706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entury Schoolbook"/>
              <a:buNone/>
            </a:pPr>
            <a:r>
              <a:rPr lang="en-US" sz="3000">
                <a:solidFill>
                  <a:schemeClr val="dk1"/>
                </a:solidFill>
              </a:rPr>
              <a:t>KERJASAMA BILATERAL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8" name="Google Shape;148;g70d0324e73_0_39"/>
          <p:cNvSpPr txBox="1">
            <a:spLocks noGrp="1"/>
          </p:cNvSpPr>
          <p:nvPr>
            <p:ph type="body" idx="1"/>
          </p:nvPr>
        </p:nvSpPr>
        <p:spPr>
          <a:xfrm>
            <a:off x="2623275" y="2438400"/>
            <a:ext cx="9312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368300" algn="just" rtl="0"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–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antara Indonesia dengan Jerman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914400" lvl="0" indent="0" algn="just" rtl="0">
              <a:spcBef>
                <a:spcPts val="93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12529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Kerjasama kedua negara ini resmi pada tahun 1952 merupakan hubungan persahabatan Jerman terlama dengan negara di luar Eropa.  Presiden Joko Widodo menyepakati kembali penguatan hubungan kemitraan strategis (</a:t>
            </a:r>
            <a:r>
              <a:rPr lang="en-US" sz="2200" i="1">
                <a:solidFill>
                  <a:srgbClr val="212529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stepping up strategic partnership</a:t>
            </a:r>
            <a:r>
              <a:rPr lang="en-US" sz="2200">
                <a:solidFill>
                  <a:srgbClr val="212529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) kedua negara melalui fokus bidang kerja sama yaitu pendidikan vokasi (</a:t>
            </a:r>
            <a:r>
              <a:rPr lang="en-US" sz="2200" i="1">
                <a:solidFill>
                  <a:srgbClr val="212529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technical vocational education training</a:t>
            </a:r>
            <a:r>
              <a:rPr lang="en-US" sz="2200">
                <a:solidFill>
                  <a:srgbClr val="212529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), energi terbarukan serta kerjasama maritime demi kebutuhan negara dan kepentingan nasional RI-RFJ di masa mendatang.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0d0324e73_0_26"/>
          <p:cNvSpPr txBox="1">
            <a:spLocks noGrp="1"/>
          </p:cNvSpPr>
          <p:nvPr>
            <p:ph type="title"/>
          </p:nvPr>
        </p:nvSpPr>
        <p:spPr>
          <a:xfrm>
            <a:off x="3424729" y="927185"/>
            <a:ext cx="74706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600"/>
              <a:buFont typeface="Century Schoolbook"/>
              <a:buNone/>
            </a:pPr>
            <a:r>
              <a:rPr lang="en-US" sz="3000">
                <a:solidFill>
                  <a:schemeClr val="dk1"/>
                </a:solidFill>
              </a:rPr>
              <a:t>KERJASAMA MULTILATERAL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4" name="Google Shape;154;g70d0324e73_0_26"/>
          <p:cNvSpPr txBox="1">
            <a:spLocks noGrp="1"/>
          </p:cNvSpPr>
          <p:nvPr>
            <p:ph type="body" idx="1"/>
          </p:nvPr>
        </p:nvSpPr>
        <p:spPr>
          <a:xfrm>
            <a:off x="2623275" y="2438400"/>
            <a:ext cx="9312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Kerjasama multilateral adalah kerjasama yang dilakukan oleh lebih dari dua negara yang tidak dibatasi oleh kawasan tertentU yang mempunyai aturan tertentu untuk anggotanya serta mengatur hal-hal yang menyangkut kepentingan umum yang bersifat terbuka. Salah satunya: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-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Colombo Plan 			-   WTO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-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OKI						-   PBB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ree Serif"/>
              <a:buChar char="-"/>
            </a:pPr>
            <a:r>
              <a:rPr lang="en-US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G-20					-   IMF</a:t>
            </a: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3900"/>
              <a:buFont typeface="Century Schoolbook"/>
              <a:buNone/>
            </a:pPr>
            <a:r>
              <a:rPr lang="en-US" sz="3600" b="1"/>
              <a:t>THANKS</a:t>
            </a:r>
            <a:endParaRPr sz="3600" b="1"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3849090" y="4089866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B56"/>
              </a:buClr>
              <a:buSzPts val="2000"/>
              <a:buNone/>
            </a:pPr>
            <a:r>
              <a:rPr lang="en-US" sz="2200">
                <a:latin typeface="Bree Serif"/>
                <a:ea typeface="Bree Serif"/>
                <a:cs typeface="Bree Serif"/>
                <a:sym typeface="Bree Serif"/>
              </a:rPr>
              <a:t>ANY QUESTION?</a:t>
            </a:r>
            <a:endParaRPr sz="2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rgbClr val="000000"/>
      </a:dk1>
      <a:lt1>
        <a:srgbClr val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PresentationFormat>Custom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Century Schoolbook</vt:lpstr>
      <vt:lpstr>Corbel</vt:lpstr>
      <vt:lpstr>Bree Serif</vt:lpstr>
      <vt:lpstr>Times New Roman</vt:lpstr>
      <vt:lpstr>Calibri</vt:lpstr>
      <vt:lpstr>Feathered</vt:lpstr>
      <vt:lpstr>Slide 1</vt:lpstr>
      <vt:lpstr>KERJASAMA INTERNASIONAL</vt:lpstr>
      <vt:lpstr>INDONESIA DALAM KERJASAMA INTERNASIONAL</vt:lpstr>
      <vt:lpstr>Slide 4</vt:lpstr>
      <vt:lpstr>KERJASAMA REGIONAL</vt:lpstr>
      <vt:lpstr>KERJASAMA BILATERAL</vt:lpstr>
      <vt:lpstr>KERJASAMA BILATERAL</vt:lpstr>
      <vt:lpstr>KERJASAMA MULTILATERAL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Ivan Adiyatma Suhartono</dc:creator>
  <cp:lastModifiedBy>User</cp:lastModifiedBy>
  <cp:revision>1</cp:revision>
  <dcterms:created xsi:type="dcterms:W3CDTF">2019-09-14T21:46:26Z</dcterms:created>
  <dcterms:modified xsi:type="dcterms:W3CDTF">2020-03-14T16:45:40Z</dcterms:modified>
</cp:coreProperties>
</file>