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64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70020B-9602-45A5-BC76-35BAD958A6A4}" type="datetimeFigureOut">
              <a:rPr lang="id-ID" smtClean="0"/>
              <a:t>21/03/2014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267781-ED06-4DF5-ADC2-C3C28260E11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Thailand" TargetMode="External"/><Relationship Id="rId3" Type="http://schemas.openxmlformats.org/officeDocument/2006/relationships/hyperlink" Target="http://id.wikipedia.org/wiki/Taiwan" TargetMode="External"/><Relationship Id="rId7" Type="http://schemas.openxmlformats.org/officeDocument/2006/relationships/hyperlink" Target="http://id.wikipedia.org/wiki/Singapura" TargetMode="External"/><Relationship Id="rId2" Type="http://schemas.openxmlformats.org/officeDocument/2006/relationships/hyperlink" Target="http://id.wikipedia.org/wiki/Cin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d.wikipedia.org/wiki/Malaysia" TargetMode="External"/><Relationship Id="rId5" Type="http://schemas.openxmlformats.org/officeDocument/2006/relationships/hyperlink" Target="http://id.wikipedia.org/wiki/Indonesia" TargetMode="External"/><Relationship Id="rId4" Type="http://schemas.openxmlformats.org/officeDocument/2006/relationships/hyperlink" Target="http://id.wikipedia.org/wiki/Korea_Selatan" TargetMode="External"/><Relationship Id="rId9" Type="http://schemas.openxmlformats.org/officeDocument/2006/relationships/hyperlink" Target="http://id.wikipedia.org/wiki/Filipin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smtClean="0"/>
              <a:t>MNC’s</a:t>
            </a:r>
            <a:endParaRPr lang="en-US" sz="32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1328"/>
            <a:ext cx="8435280" cy="4755984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yang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(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induk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asing</a:t>
            </a:r>
            <a:r>
              <a:rPr lang="en-US" sz="2800" dirty="0"/>
              <a:t> (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tuan</a:t>
            </a:r>
            <a:r>
              <a:rPr lang="en-US" sz="2800" dirty="0"/>
              <a:t> </a:t>
            </a:r>
            <a:r>
              <a:rPr lang="en-US" sz="2800" dirty="0" err="1"/>
              <a:t>rumah</a:t>
            </a:r>
            <a:r>
              <a:rPr lang="en-US" sz="2800" dirty="0"/>
              <a:t>)</a:t>
            </a:r>
            <a:r>
              <a:rPr lang="id-ID" sz="2800" dirty="0"/>
              <a:t> </a:t>
            </a:r>
            <a:r>
              <a:rPr lang="en-US" sz="2800" dirty="0"/>
              <a:t> -- W.F. </a:t>
            </a:r>
            <a:r>
              <a:rPr lang="en-US" sz="2800" dirty="0" err="1"/>
              <a:t>Schoell</a:t>
            </a:r>
            <a:r>
              <a:rPr lang="en-US" sz="2800" dirty="0"/>
              <a:t> et.al. (1993)</a:t>
            </a:r>
          </a:p>
          <a:p>
            <a:pPr algn="just"/>
            <a:r>
              <a:rPr lang="en-US" sz="2800" dirty="0"/>
              <a:t>Perusahaan </a:t>
            </a:r>
            <a:r>
              <a:rPr lang="en-US" sz="2800" dirty="0" err="1"/>
              <a:t>multinasional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 S.C. </a:t>
            </a:r>
            <a:r>
              <a:rPr lang="en-US" sz="2800" dirty="0" err="1"/>
              <a:t>Certo</a:t>
            </a:r>
            <a:r>
              <a:rPr lang="en-US" sz="2800" dirty="0"/>
              <a:t> (1997)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yang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yang </a:t>
            </a:r>
            <a:r>
              <a:rPr lang="en-US" sz="2800" dirty="0" err="1"/>
              <a:t>signifikan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500px-Carrefour_dans_le_monde_2007.svg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13154" y="190478"/>
            <a:ext cx="8430813" cy="5181605"/>
          </a:xfrm>
        </p:spPr>
      </p:pic>
      <p:sp>
        <p:nvSpPr>
          <p:cNvPr id="6" name="Rectangle 5"/>
          <p:cNvSpPr/>
          <p:nvPr/>
        </p:nvSpPr>
        <p:spPr>
          <a:xfrm>
            <a:off x="714348" y="534116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 smtClean="0"/>
              <a:t>Gerai-gerai Carrefour di seluruh dunia.</a:t>
            </a:r>
            <a:br>
              <a:rPr lang="id-ID" dirty="0" smtClean="0"/>
            </a:br>
            <a:r>
              <a:rPr lang="id-ID" dirty="0" smtClean="0"/>
              <a:t> </a:t>
            </a:r>
            <a:r>
              <a:rPr lang="id-ID" b="1" dirty="0" smtClean="0">
                <a:solidFill>
                  <a:schemeClr val="accent4"/>
                </a:solidFill>
              </a:rPr>
              <a:t>langsung milik sendiri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 </a:t>
            </a:r>
            <a:r>
              <a:rPr lang="id-ID" b="1" dirty="0" smtClean="0">
                <a:solidFill>
                  <a:srgbClr val="00B050"/>
                </a:solidFill>
              </a:rPr>
              <a:t>dibawah izin usaha</a:t>
            </a:r>
            <a:endParaRPr lang="id-ID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4348" y="675044"/>
          <a:ext cx="7429554" cy="57923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38259"/>
                <a:gridCol w="1238259"/>
                <a:gridCol w="1238259"/>
                <a:gridCol w="1238259"/>
                <a:gridCol w="1238259"/>
                <a:gridCol w="1238259"/>
              </a:tblGrid>
              <a:tr h="756488"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Negara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Gerai Perdana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Jumlah Gerai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Hipermarket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Supermarket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b="1" dirty="0"/>
                        <a:t>Toko Diskon</a:t>
                      </a:r>
                    </a:p>
                  </a:txBody>
                  <a:tcPr marL="79686" marR="79686" marT="53124" marB="53124" anchor="ctr"/>
                </a:tc>
              </a:tr>
              <a:tr h="431368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2" tooltip="Cina"/>
                        </a:rPr>
                        <a:t>Cina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1995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dirty="0"/>
                        <a:t>270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64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8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212</a:t>
                      </a:r>
                    </a:p>
                  </a:txBody>
                  <a:tcPr marL="79686" marR="79686" marT="53124" marB="53124" anchor="ctr"/>
                </a:tc>
              </a:tr>
              <a:tr h="431368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3" tooltip="Taiwan"/>
                        </a:rPr>
                        <a:t>Taiwan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1989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47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47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756488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4" tooltip="Korea Selatan"/>
                        </a:rPr>
                        <a:t>Korea Selatan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1996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31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31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743739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5" tooltip="Indonesia"/>
                        </a:rPr>
                        <a:t>Indonesia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1998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65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62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3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743739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6" tooltip="Malaysia"/>
                        </a:rPr>
                        <a:t>Malaysia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1994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743739">
                <a:tc>
                  <a:txBody>
                    <a:bodyPr/>
                    <a:lstStyle/>
                    <a:p>
                      <a:pPr algn="l"/>
                      <a:r>
                        <a:rPr lang="id-ID" sz="2100">
                          <a:hlinkClick r:id="rId7" tooltip="Singapura"/>
                        </a:rPr>
                        <a:t>Singapura</a:t>
                      </a:r>
                      <a:endParaRPr lang="id-ID" sz="210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1997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431368">
                <a:tc>
                  <a:txBody>
                    <a:bodyPr/>
                    <a:lstStyle/>
                    <a:p>
                      <a:pPr algn="l"/>
                      <a:r>
                        <a:rPr lang="id-ID" sz="2100">
                          <a:hlinkClick r:id="rId8" tooltip="Thailand"/>
                        </a:rPr>
                        <a:t>Thailand</a:t>
                      </a:r>
                      <a:endParaRPr lang="id-ID" sz="210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dirty="0"/>
                        <a:t>1996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22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22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-</a:t>
                      </a:r>
                    </a:p>
                  </a:txBody>
                  <a:tcPr marL="79686" marR="79686" marT="53124" marB="53124" anchor="ctr"/>
                </a:tc>
              </a:tr>
              <a:tr h="431368">
                <a:tc>
                  <a:txBody>
                    <a:bodyPr/>
                    <a:lstStyle/>
                    <a:p>
                      <a:pPr algn="l"/>
                      <a:r>
                        <a:rPr lang="id-ID" sz="2100" dirty="0">
                          <a:hlinkClick r:id="rId9" tooltip="Filipina"/>
                        </a:rPr>
                        <a:t>Filipina</a:t>
                      </a:r>
                      <a:endParaRPr lang="id-ID" sz="2100" dirty="0">
                        <a:solidFill>
                          <a:schemeClr val="tx1"/>
                        </a:solidFill>
                      </a:endParaRP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dirty="0"/>
                        <a:t>1994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98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84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/>
                        <a:t>8</a:t>
                      </a:r>
                    </a:p>
                  </a:txBody>
                  <a:tcPr marL="79686" marR="79686" marT="53124" marB="531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100" dirty="0"/>
                        <a:t>10</a:t>
                      </a:r>
                    </a:p>
                  </a:txBody>
                  <a:tcPr marL="79686" marR="79686" marT="53124" marB="5312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unisys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3729815" cy="2952771"/>
          </a:xfrm>
          <a:prstGeom prst="rect">
            <a:avLst/>
          </a:prstGeom>
        </p:spPr>
      </p:pic>
      <p:pic>
        <p:nvPicPr>
          <p:cNvPr id="6" name="Content Placeholder 5" descr="Unisys_Building_Sydney.JPG">
            <a:hlinkClick r:id="" action="ppaction://hlinkshowjump?jump=nextslide" highlightClick="1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196752"/>
            <a:ext cx="3656040" cy="3656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79511" y="5085184"/>
            <a:ext cx="8964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Perusahaan </a:t>
            </a:r>
            <a:r>
              <a:rPr lang="en-US" sz="2400" dirty="0" err="1" smtClean="0"/>
              <a:t>penyelenggara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AS,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menyediakan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klien-kliennya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100 </a:t>
            </a:r>
            <a:r>
              <a:rPr lang="en-US" sz="2400" dirty="0" err="1" smtClean="0"/>
              <a:t>negara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volvo-trunk-logo.jpg">
            <a:hlinkClick r:id="" action="ppaction://hlinkshowjump?jump=nextslide" highlightClick="1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499992" y="908720"/>
            <a:ext cx="3286148" cy="2919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Content Placeholder 5" descr="volvo-trucks-575948jpg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395536" y="764704"/>
            <a:ext cx="3764824" cy="41910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67544" y="530120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/>
            <a:r>
              <a:rPr lang="en-US" sz="2800" dirty="0" smtClean="0"/>
              <a:t>Perusahaan </a:t>
            </a:r>
            <a:r>
              <a:rPr lang="en-US" sz="2800" dirty="0" err="1" smtClean="0"/>
              <a:t>berpusat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Swedia</a:t>
            </a:r>
            <a:r>
              <a:rPr lang="en-US" sz="2800" dirty="0" smtClean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menjual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otomotif</a:t>
            </a:r>
            <a:r>
              <a:rPr lang="en-US" sz="2800" dirty="0" smtClean="0"/>
              <a:t> </a:t>
            </a:r>
            <a:r>
              <a:rPr lang="en-US" sz="2800" dirty="0" err="1" smtClean="0"/>
              <a:t>kurang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smtClean="0"/>
              <a:t>185 </a:t>
            </a:r>
            <a:r>
              <a:rPr lang="en-US" sz="2800" dirty="0" smtClean="0"/>
              <a:t>Negara</a:t>
            </a:r>
            <a:endParaRPr lang="id-ID" sz="2800" dirty="0" smtClean="0"/>
          </a:p>
          <a:p>
            <a:pPr algn="justLow"/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heineken-21350757.gif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2857500" cy="4165600"/>
          </a:xfrm>
          <a:prstGeom prst="rect">
            <a:avLst/>
          </a:prstGeom>
        </p:spPr>
      </p:pic>
      <p:pic>
        <p:nvPicPr>
          <p:cNvPr id="6" name="Content Placeholder 5" descr="Heineken_Advertisement_by_Stan88.jpg">
            <a:hlinkClick r:id="" action="ppaction://hlinkshowjump?jump=nextslide" highlightClick="1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2987824" y="836712"/>
            <a:ext cx="1966777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835696" y="3717032"/>
            <a:ext cx="68403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Heineken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id-ID" sz="2400" dirty="0" smtClean="0"/>
              <a:t>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Bir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tellah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</a:p>
          <a:p>
            <a:pPr algn="just"/>
            <a:r>
              <a:rPr lang="en-US" sz="2400" dirty="0" err="1" smtClean="0"/>
              <a:t>Ekspor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Impor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menikmati</a:t>
            </a:r>
            <a:r>
              <a:rPr lang="en-US" sz="2400" dirty="0" smtClean="0"/>
              <a:t> </a:t>
            </a:r>
          </a:p>
          <a:p>
            <a:pPr algn="just"/>
            <a:r>
              <a:rPr lang="en-US" sz="2400" dirty="0" err="1" smtClean="0"/>
              <a:t>minuman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Eropa</a:t>
            </a:r>
            <a:r>
              <a:rPr lang="en-US" sz="2400" dirty="0" smtClean="0"/>
              <a:t> </a:t>
            </a:r>
            <a:r>
              <a:rPr lang="en-US" sz="2400" dirty="0" err="1" smtClean="0"/>
              <a:t>barat</a:t>
            </a:r>
            <a:r>
              <a:rPr lang="en-US" sz="2400" dirty="0" smtClean="0"/>
              <a:t>, </a:t>
            </a:r>
          </a:p>
          <a:p>
            <a:pPr algn="just"/>
            <a:r>
              <a:rPr lang="en-US" sz="2400" dirty="0" err="1" smtClean="0"/>
              <a:t>Eropa</a:t>
            </a:r>
            <a:r>
              <a:rPr lang="en-US" sz="2400" dirty="0" smtClean="0"/>
              <a:t> Tengah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Timur</a:t>
            </a:r>
            <a:r>
              <a:rPr lang="en-US" sz="2400" dirty="0" smtClean="0"/>
              <a:t>, </a:t>
            </a:r>
            <a:r>
              <a:rPr lang="en-US" sz="2400" dirty="0" err="1" smtClean="0"/>
              <a:t>Amerika</a:t>
            </a:r>
            <a:r>
              <a:rPr lang="en-US" sz="2400" dirty="0" smtClean="0"/>
              <a:t>,</a:t>
            </a:r>
          </a:p>
          <a:p>
            <a:pPr algn="just"/>
            <a:r>
              <a:rPr lang="en-US" sz="2400" dirty="0" err="1" smtClean="0"/>
              <a:t>Afrika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timur</a:t>
            </a:r>
            <a:r>
              <a:rPr lang="en-US" sz="2400" dirty="0" smtClean="0"/>
              <a:t> </a:t>
            </a:r>
            <a:r>
              <a:rPr lang="en-US" sz="2400" dirty="0" err="1" smtClean="0"/>
              <a:t>tengah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endParaRPr lang="en-US" sz="2400" dirty="0" smtClean="0"/>
          </a:p>
          <a:p>
            <a:pPr algn="just"/>
            <a:r>
              <a:rPr lang="en-US" sz="2400" dirty="0" smtClean="0"/>
              <a:t> Asia </a:t>
            </a:r>
            <a:r>
              <a:rPr lang="en-US" sz="2400" dirty="0" err="1" smtClean="0"/>
              <a:t>pasifik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-nestle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2853309" cy="2952771"/>
          </a:xfrm>
          <a:prstGeom prst="rect">
            <a:avLst/>
          </a:prstGeom>
        </p:spPr>
      </p:pic>
      <p:pic>
        <p:nvPicPr>
          <p:cNvPr id="6" name="Content Placeholder 5" descr="Nestle.jpg">
            <a:hlinkClick r:id="" action="ppaction://hlinkshowjump?jump=nextslide" highlightClick="1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4572000" y="764704"/>
            <a:ext cx="3709851" cy="324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14282" y="4221088"/>
            <a:ext cx="86781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/>
              <a:t>Nestlé</a:t>
            </a:r>
            <a:r>
              <a:rPr lang="id-ID" sz="2000" dirty="0" smtClean="0"/>
              <a:t> adalah sebuah 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Multinasional</a:t>
            </a:r>
            <a:r>
              <a:rPr lang="id-ID" sz="2000" dirty="0" smtClean="0"/>
              <a:t> di</a:t>
            </a:r>
            <a:r>
              <a:rPr lang="en-US" sz="2000" dirty="0" err="1" smtClean="0"/>
              <a:t>Vevey</a:t>
            </a:r>
            <a:r>
              <a:rPr lang="id-ID" sz="2000" dirty="0" smtClean="0"/>
              <a:t>, </a:t>
            </a:r>
            <a:r>
              <a:rPr lang="en-US" sz="2000" dirty="0" smtClean="0"/>
              <a:t>Swiss</a:t>
            </a:r>
            <a:r>
              <a:rPr lang="id-ID" sz="2000" dirty="0" smtClean="0"/>
              <a:t> yang bergerak dalam </a:t>
            </a:r>
            <a:r>
              <a:rPr lang="id-ID" sz="2000" dirty="0" smtClean="0"/>
              <a:t>bidang </a:t>
            </a:r>
            <a:r>
              <a:rPr lang="id-ID" sz="2000" dirty="0" smtClean="0"/>
              <a:t>makanan. Didirikan pada tahun </a:t>
            </a:r>
            <a:r>
              <a:rPr lang="en-US" sz="2000" dirty="0" smtClean="0"/>
              <a:t>1867</a:t>
            </a:r>
            <a:r>
              <a:rPr lang="id-ID" sz="2000" dirty="0" smtClean="0"/>
              <a:t> oleh </a:t>
            </a:r>
            <a:r>
              <a:rPr lang="en-US" sz="2000" dirty="0" smtClean="0"/>
              <a:t>Henri Nestle</a:t>
            </a:r>
            <a:r>
              <a:rPr lang="id-ID" sz="2000" dirty="0" smtClean="0"/>
              <a:t>. Perusahaan ini </a:t>
            </a:r>
            <a:r>
              <a:rPr lang="id-ID" sz="2000" dirty="0" smtClean="0"/>
              <a:t>menghasilkan </a:t>
            </a:r>
            <a:r>
              <a:rPr lang="id-ID" sz="2000" dirty="0" smtClean="0"/>
              <a:t>makanan dan minuman seperti </a:t>
            </a:r>
            <a:r>
              <a:rPr lang="en-US" sz="2000" dirty="0" err="1" smtClean="0"/>
              <a:t>makanan</a:t>
            </a:r>
            <a:r>
              <a:rPr lang="en-US" sz="2000" dirty="0" smtClean="0"/>
              <a:t> </a:t>
            </a:r>
            <a:r>
              <a:rPr lang="en-US" sz="2000" dirty="0" err="1" smtClean="0"/>
              <a:t>Bayi</a:t>
            </a:r>
            <a:r>
              <a:rPr lang="id-ID" sz="2000" dirty="0" smtClean="0"/>
              <a:t>, </a:t>
            </a:r>
            <a:r>
              <a:rPr lang="en-US" sz="2000" dirty="0" err="1" smtClean="0"/>
              <a:t>Susu</a:t>
            </a:r>
            <a:r>
              <a:rPr lang="id-ID" sz="2000" dirty="0" smtClean="0"/>
              <a:t>, </a:t>
            </a:r>
            <a:r>
              <a:rPr lang="en-US" sz="2000" dirty="0" smtClean="0"/>
              <a:t>Kopi</a:t>
            </a:r>
            <a:r>
              <a:rPr lang="id-ID" sz="2000" dirty="0" smtClean="0"/>
              <a:t>, </a:t>
            </a:r>
            <a:r>
              <a:rPr lang="en-US" sz="2000" dirty="0" err="1" smtClean="0"/>
              <a:t>Cokelat</a:t>
            </a:r>
            <a:r>
              <a:rPr lang="id-ID" sz="2000" dirty="0" smtClean="0"/>
              <a:t>, </a:t>
            </a:r>
            <a:r>
              <a:rPr lang="id-ID" sz="2000" dirty="0" smtClean="0"/>
              <a:t>dan </a:t>
            </a:r>
            <a:r>
              <a:rPr lang="id-ID" sz="2000" dirty="0" smtClean="0"/>
              <a:t>lain-lain. Perusahaan ini masuk dalam bursa saham </a:t>
            </a:r>
            <a:r>
              <a:rPr lang="en-US" sz="2000" dirty="0" smtClean="0"/>
              <a:t>SWX Swiss Exchange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yama_t.gif">
            <a:hlinkClick r:id="" action="ppaction://hlinkshowjump?jump=nextslide" highlightClick="1"/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88640"/>
            <a:ext cx="4643438" cy="3584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51520" y="4005064"/>
            <a:ext cx="8712968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Yamaha Corporation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mempertahankan</a:t>
            </a:r>
            <a:r>
              <a:rPr lang="en-US" sz="2000" dirty="0" smtClean="0"/>
              <a:t> </a:t>
            </a:r>
            <a:r>
              <a:rPr lang="en-US" sz="2000" dirty="0" err="1" smtClean="0"/>
              <a:t>catatan</a:t>
            </a:r>
            <a:r>
              <a:rPr lang="en-US" sz="2000" dirty="0" smtClean="0"/>
              <a:t> </a:t>
            </a:r>
            <a:r>
              <a:rPr lang="en-US" sz="2000" dirty="0" err="1" smtClean="0"/>
              <a:t>akuntansinya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menyusun</a:t>
            </a:r>
            <a:r>
              <a:rPr lang="en-US" sz="2000" dirty="0" smtClean="0"/>
              <a:t> Financial Report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praktek</a:t>
            </a:r>
            <a:r>
              <a:rPr lang="en-US" sz="2000" dirty="0" smtClean="0"/>
              <a:t> </a:t>
            </a:r>
            <a:r>
              <a:rPr lang="en-US" sz="2000" dirty="0" err="1" smtClean="0"/>
              <a:t>akuntansi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jepang</a:t>
            </a:r>
            <a:r>
              <a:rPr lang="en-US" sz="2000" dirty="0" smtClean="0"/>
              <a:t>. </a:t>
            </a:r>
            <a:r>
              <a:rPr lang="en-US" sz="2000" dirty="0" err="1" smtClean="0"/>
              <a:t>Sedangkan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mencatat</a:t>
            </a:r>
            <a:r>
              <a:rPr lang="en-US" sz="2000" dirty="0" smtClean="0"/>
              <a:t> financial Report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praktik</a:t>
            </a:r>
            <a:r>
              <a:rPr lang="en-US" sz="2000" dirty="0" smtClean="0"/>
              <a:t>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berdomisili</a:t>
            </a:r>
            <a:r>
              <a:rPr lang="en-US" sz="2000" dirty="0" smtClean="0"/>
              <a:t>. Dan </a:t>
            </a:r>
            <a:r>
              <a:rPr lang="en-US" sz="2000" dirty="0" err="1" smtClean="0"/>
              <a:t>laporan</a:t>
            </a:r>
            <a:r>
              <a:rPr lang="en-US" sz="2000" dirty="0" smtClean="0"/>
              <a:t> </a:t>
            </a:r>
            <a:r>
              <a:rPr lang="en-US" sz="2000" dirty="0" err="1" smtClean="0"/>
              <a:t>konsolidasi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dikirim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Kementrian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jepang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disesuaikan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Nestle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28598" y="42555"/>
            <a:ext cx="1643073" cy="1438653"/>
          </a:xfrm>
          <a:prstGeom prst="rect">
            <a:avLst/>
          </a:prstGeom>
        </p:spPr>
      </p:pic>
      <p:pic>
        <p:nvPicPr>
          <p:cNvPr id="8" name="Content Placeholder 7" descr="images2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2190741"/>
            <a:ext cx="2283126" cy="1809763"/>
          </a:xfrm>
          <a:prstGeom prst="rect">
            <a:avLst/>
          </a:prstGeom>
        </p:spPr>
      </p:pic>
      <p:pic>
        <p:nvPicPr>
          <p:cNvPr id="9" name="Content Placeholder 4" descr="Son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5918" y="4177256"/>
            <a:ext cx="2010558" cy="2680744"/>
          </a:xfrm>
          <a:prstGeom prst="rect">
            <a:avLst/>
          </a:prstGeom>
        </p:spPr>
      </p:pic>
      <p:pic>
        <p:nvPicPr>
          <p:cNvPr id="10" name="Content Placeholder 4" descr="Son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177256"/>
            <a:ext cx="1759238" cy="2680744"/>
          </a:xfrm>
          <a:prstGeom prst="rect">
            <a:avLst/>
          </a:prstGeom>
        </p:spPr>
      </p:pic>
      <p:pic>
        <p:nvPicPr>
          <p:cNvPr id="12" name="Content Placeholder 4" descr="Son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0430" y="4177256"/>
            <a:ext cx="2010558" cy="2680744"/>
          </a:xfrm>
          <a:prstGeom prst="rect">
            <a:avLst/>
          </a:prstGeom>
        </p:spPr>
      </p:pic>
      <p:pic>
        <p:nvPicPr>
          <p:cNvPr id="13" name="Content Placeholder 4" descr="Son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00298" y="1904990"/>
            <a:ext cx="2010558" cy="2304109"/>
          </a:xfrm>
          <a:prstGeom prst="rect">
            <a:avLst/>
          </a:prstGeom>
        </p:spPr>
      </p:pic>
      <p:pic>
        <p:nvPicPr>
          <p:cNvPr id="14" name="Content Placeholder 4" descr="Sony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51166" y="1809739"/>
            <a:ext cx="2500330" cy="24652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Content Placeholder 4" descr="Sony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43438" y="2000240"/>
            <a:ext cx="1357322" cy="1809763"/>
          </a:xfrm>
          <a:prstGeom prst="rect">
            <a:avLst/>
          </a:prstGeom>
        </p:spPr>
      </p:pic>
      <p:pic>
        <p:nvPicPr>
          <p:cNvPr id="16" name="Content Placeholder 4" descr="Sony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334770" y="4191005"/>
            <a:ext cx="1507918" cy="2680744"/>
          </a:xfrm>
          <a:prstGeom prst="rect">
            <a:avLst/>
          </a:prstGeom>
        </p:spPr>
      </p:pic>
      <p:pic>
        <p:nvPicPr>
          <p:cNvPr id="17" name="Content Placeholder 4" descr="Sony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429256" y="4476757"/>
            <a:ext cx="1785950" cy="2381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sz="3200" dirty="0" err="1"/>
              <a:t>Karakteristik</a:t>
            </a:r>
            <a:r>
              <a:rPr lang="en-US" sz="3200" dirty="0"/>
              <a:t> MNC’s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afiliasi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endParaRPr lang="en-US" dirty="0"/>
          </a:p>
          <a:p>
            <a:pPr algn="just"/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mendunia</a:t>
            </a:r>
            <a:r>
              <a:rPr lang="en-US" dirty="0"/>
              <a:t> (global)</a:t>
            </a:r>
          </a:p>
          <a:p>
            <a:pPr algn="just"/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tertentu,umumnya</a:t>
            </a:r>
            <a:r>
              <a:rPr lang="en-US" dirty="0"/>
              <a:t> </a:t>
            </a:r>
            <a:r>
              <a:rPr lang="en-US" dirty="0" err="1"/>
              <a:t>manufakturing</a:t>
            </a:r>
            <a:endParaRPr lang="en-US" dirty="0"/>
          </a:p>
          <a:p>
            <a:pPr algn="just"/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afiliasi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/>
              <a:t>maju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19150"/>
          </a:xfrm>
        </p:spPr>
        <p:txBody>
          <a:bodyPr>
            <a:normAutofit fontScale="90000"/>
          </a:bodyPr>
          <a:lstStyle/>
          <a:p>
            <a:r>
              <a:rPr lang="en-US" sz="4100"/>
              <a:t>Kompleksitas Manajemen MNC’s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84784"/>
            <a:ext cx="8153400" cy="4539779"/>
          </a:xfrm>
        </p:spPr>
        <p:txBody>
          <a:bodyPr/>
          <a:lstStyle/>
          <a:p>
            <a:r>
              <a:rPr lang="en-US" sz="2600" dirty="0" err="1"/>
              <a:t>Kedaulatan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endParaRPr lang="en-US" sz="2600" dirty="0"/>
          </a:p>
          <a:p>
            <a:r>
              <a:rPr lang="en-US" sz="2600" dirty="0" err="1"/>
              <a:t>Kondisi</a:t>
            </a:r>
            <a:r>
              <a:rPr lang="en-US" sz="2600" dirty="0"/>
              <a:t> </a:t>
            </a:r>
            <a:r>
              <a:rPr lang="en-US" sz="2600" dirty="0" err="1"/>
              <a:t>ekonomi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endParaRPr lang="en-US" sz="2600" dirty="0"/>
          </a:p>
          <a:p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kelembagaan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endParaRPr lang="en-US" sz="2600" dirty="0"/>
          </a:p>
          <a:p>
            <a:r>
              <a:rPr lang="en-US" sz="2600" dirty="0" err="1"/>
              <a:t>Revolusi</a:t>
            </a:r>
            <a:r>
              <a:rPr lang="en-US" sz="2600" dirty="0"/>
              <a:t> </a:t>
            </a:r>
            <a:r>
              <a:rPr lang="en-US" sz="2600" dirty="0" err="1"/>
              <a:t>industri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endParaRPr lang="en-US" sz="2600" dirty="0"/>
          </a:p>
          <a:p>
            <a:r>
              <a:rPr lang="en-US" sz="2600" dirty="0" err="1"/>
              <a:t>Jarak</a:t>
            </a:r>
            <a:r>
              <a:rPr lang="en-US" sz="2600" dirty="0"/>
              <a:t> </a:t>
            </a:r>
            <a:r>
              <a:rPr lang="en-US" sz="2600" dirty="0" err="1"/>
              <a:t>geografis</a:t>
            </a:r>
            <a:endParaRPr lang="en-US" sz="2600" dirty="0"/>
          </a:p>
          <a:p>
            <a:r>
              <a:rPr lang="en-US" sz="2600" dirty="0"/>
              <a:t>Wilayah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penduduk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Keputusan MN</a:t>
            </a:r>
            <a:r>
              <a:rPr lang="en-US"/>
              <a:t>C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fi-FI" sz="2300" dirty="0"/>
              <a:t>Tiga  keputusan utama sebagai pertimbangan perusahaan untuk menjadi sebuah MNC</a:t>
            </a:r>
            <a:endParaRPr lang="en-US" sz="2300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 smtClean="0"/>
              <a:t>1.</a:t>
            </a:r>
            <a:r>
              <a:rPr lang="id-ID" sz="2300" dirty="0" smtClean="0"/>
              <a:t> </a:t>
            </a:r>
            <a:r>
              <a:rPr lang="en-US" sz="2300" dirty="0" err="1" smtClean="0"/>
              <a:t>Pasar</a:t>
            </a:r>
            <a:r>
              <a:rPr lang="en-US" sz="2300" dirty="0" smtClean="0"/>
              <a:t> </a:t>
            </a:r>
            <a:r>
              <a:rPr lang="en-US" sz="2300" dirty="0" err="1"/>
              <a:t>internasional</a:t>
            </a:r>
            <a:r>
              <a:rPr lang="en-US" sz="2300" dirty="0"/>
              <a:t> yang </a:t>
            </a:r>
            <a:r>
              <a:rPr lang="en-US" sz="2300" dirty="0" err="1"/>
              <a:t>dilayani</a:t>
            </a:r>
            <a:endParaRPr lang="en-US" sz="2300" dirty="0"/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Struktur</a:t>
            </a:r>
            <a:r>
              <a:rPr lang="en-US" sz="2100" dirty="0"/>
              <a:t> </a:t>
            </a:r>
            <a:r>
              <a:rPr lang="en-US" sz="2100" dirty="0" err="1"/>
              <a:t>pasar</a:t>
            </a:r>
            <a:r>
              <a:rPr lang="en-US" sz="2100" dirty="0"/>
              <a:t> </a:t>
            </a:r>
            <a:r>
              <a:rPr lang="en-US" sz="2100" dirty="0" err="1"/>
              <a:t>di</a:t>
            </a:r>
            <a:r>
              <a:rPr lang="en-US" sz="2100" dirty="0"/>
              <a:t> </a:t>
            </a:r>
            <a:r>
              <a:rPr lang="en-US" sz="2100" dirty="0" err="1"/>
              <a:t>negara</a:t>
            </a:r>
            <a:r>
              <a:rPr lang="en-US" sz="2100" dirty="0"/>
              <a:t> </a:t>
            </a:r>
            <a:r>
              <a:rPr lang="en-US" sz="2100" dirty="0" err="1"/>
              <a:t>tuan</a:t>
            </a:r>
            <a:r>
              <a:rPr lang="en-US" sz="2100" dirty="0"/>
              <a:t> </a:t>
            </a:r>
            <a:r>
              <a:rPr lang="en-US" sz="2100" dirty="0" err="1"/>
              <a:t>rumah</a:t>
            </a:r>
            <a:endParaRPr lang="en-US" sz="2100" dirty="0"/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Pendapatan</a:t>
            </a:r>
            <a:r>
              <a:rPr lang="en-US" sz="2100" dirty="0"/>
              <a:t> per </a:t>
            </a:r>
            <a:r>
              <a:rPr lang="en-US" sz="2100" dirty="0" err="1"/>
              <a:t>kapita</a:t>
            </a:r>
            <a:endParaRPr lang="en-US" sz="2100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2.  </a:t>
            </a:r>
            <a:r>
              <a:rPr lang="en-US" sz="2300" dirty="0" err="1"/>
              <a:t>Produk</a:t>
            </a:r>
            <a:r>
              <a:rPr lang="en-US" sz="2300" dirty="0"/>
              <a:t> </a:t>
            </a:r>
            <a:r>
              <a:rPr lang="en-US" sz="2300" dirty="0" err="1"/>
              <a:t>atau</a:t>
            </a:r>
            <a:r>
              <a:rPr lang="en-US" sz="2300" dirty="0"/>
              <a:t> </a:t>
            </a:r>
            <a:r>
              <a:rPr lang="en-US" sz="2300" dirty="0" err="1"/>
              <a:t>jasa</a:t>
            </a:r>
            <a:r>
              <a:rPr lang="en-US" sz="2300" dirty="0"/>
              <a:t> yang </a:t>
            </a:r>
            <a:r>
              <a:rPr lang="en-US" sz="2300" dirty="0" err="1"/>
              <a:t>dipasarkan</a:t>
            </a:r>
            <a:r>
              <a:rPr lang="en-US" sz="2300" dirty="0"/>
              <a:t> </a:t>
            </a:r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Mempromosikan</a:t>
            </a:r>
            <a:r>
              <a:rPr lang="en-US" sz="2100" dirty="0"/>
              <a:t> </a:t>
            </a:r>
            <a:r>
              <a:rPr lang="en-US" sz="2100" dirty="0" err="1"/>
              <a:t>produk</a:t>
            </a:r>
            <a:r>
              <a:rPr lang="en-US" sz="2100" dirty="0"/>
              <a:t> </a:t>
            </a:r>
            <a:r>
              <a:rPr lang="en-US" sz="2100" dirty="0" err="1"/>
              <a:t>domestik</a:t>
            </a:r>
            <a:r>
              <a:rPr lang="en-US" sz="2100" dirty="0"/>
              <a:t> </a:t>
            </a:r>
            <a:r>
              <a:rPr lang="en-US" sz="2100" dirty="0" err="1"/>
              <a:t>ke</a:t>
            </a:r>
            <a:r>
              <a:rPr lang="en-US" sz="2100" dirty="0"/>
              <a:t> </a:t>
            </a:r>
            <a:r>
              <a:rPr lang="en-US" sz="2100" dirty="0" err="1"/>
              <a:t>pasar</a:t>
            </a:r>
            <a:r>
              <a:rPr lang="en-US" sz="2100" dirty="0"/>
              <a:t> </a:t>
            </a:r>
            <a:r>
              <a:rPr lang="en-US" sz="2100" dirty="0" err="1"/>
              <a:t>internasional</a:t>
            </a:r>
            <a:endParaRPr lang="en-US" sz="2100" dirty="0"/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Membuat</a:t>
            </a:r>
            <a:r>
              <a:rPr lang="en-US" sz="2100" dirty="0"/>
              <a:t> </a:t>
            </a:r>
            <a:r>
              <a:rPr lang="en-US" sz="2100" dirty="0" err="1"/>
              <a:t>produk</a:t>
            </a:r>
            <a:r>
              <a:rPr lang="en-US" sz="2100" dirty="0"/>
              <a:t> </a:t>
            </a:r>
            <a:r>
              <a:rPr lang="en-US" sz="2100" dirty="0" err="1"/>
              <a:t>baru</a:t>
            </a:r>
            <a:endParaRPr lang="en-US" sz="2100" dirty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300" dirty="0"/>
              <a:t>3.  Cara </a:t>
            </a:r>
            <a:r>
              <a:rPr lang="en-US" sz="2300" dirty="0" err="1"/>
              <a:t>memasuki</a:t>
            </a:r>
            <a:r>
              <a:rPr lang="en-US" sz="2300" dirty="0"/>
              <a:t> </a:t>
            </a:r>
            <a:r>
              <a:rPr lang="en-US" sz="2300" dirty="0" err="1"/>
              <a:t>pasar</a:t>
            </a:r>
            <a:r>
              <a:rPr lang="en-US" sz="2300" dirty="0"/>
              <a:t> </a:t>
            </a:r>
            <a:r>
              <a:rPr lang="en-US" sz="2300" dirty="0" err="1"/>
              <a:t>internasional</a:t>
            </a:r>
            <a:endParaRPr lang="en-US" sz="2300" dirty="0"/>
          </a:p>
          <a:p>
            <a:pPr lvl="1" algn="just">
              <a:lnSpc>
                <a:spcPct val="90000"/>
              </a:lnSpc>
            </a:pPr>
            <a:r>
              <a:rPr lang="en-US" sz="2100" dirty="0"/>
              <a:t>Sourcing</a:t>
            </a:r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Ekspor</a:t>
            </a:r>
            <a:endParaRPr lang="en-US" sz="2100" dirty="0"/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Aktivitas</a:t>
            </a:r>
            <a:r>
              <a:rPr lang="en-US" sz="2100" dirty="0"/>
              <a:t> </a:t>
            </a:r>
            <a:r>
              <a:rPr lang="en-US" sz="2100" dirty="0" err="1"/>
              <a:t>Luar</a:t>
            </a:r>
            <a:r>
              <a:rPr lang="en-US" sz="2100" dirty="0"/>
              <a:t> </a:t>
            </a:r>
            <a:r>
              <a:rPr lang="en-US" sz="2100" dirty="0" err="1"/>
              <a:t>Negeri</a:t>
            </a:r>
            <a:endParaRPr lang="en-US" sz="2100" dirty="0"/>
          </a:p>
          <a:p>
            <a:pPr lvl="1" algn="just">
              <a:lnSpc>
                <a:spcPct val="90000"/>
              </a:lnSpc>
            </a:pPr>
            <a:r>
              <a:rPr lang="en-US" sz="2100" dirty="0" err="1"/>
              <a:t>Investasi</a:t>
            </a:r>
            <a:r>
              <a:rPr lang="en-US" sz="2100" dirty="0"/>
              <a:t> </a:t>
            </a:r>
            <a:r>
              <a:rPr lang="en-US" sz="2100" dirty="0" err="1"/>
              <a:t>Langsung</a:t>
            </a:r>
            <a:endParaRPr lang="en-US" sz="21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dirty="0" err="1"/>
              <a:t>Keuntungan</a:t>
            </a:r>
            <a:r>
              <a:rPr lang="en-US" sz="3200" dirty="0"/>
              <a:t> MNC’s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Basis </a:t>
            </a:r>
            <a:r>
              <a:rPr lang="en-US" sz="2800" dirty="0" err="1"/>
              <a:t>pajak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endParaRPr lang="en-US" sz="2800" dirty="0"/>
          </a:p>
          <a:p>
            <a:r>
              <a:rPr lang="en-US" sz="2800" dirty="0" err="1"/>
              <a:t>Meningkatnya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(</a:t>
            </a:r>
            <a:r>
              <a:rPr lang="en-US" sz="2800" dirty="0" err="1"/>
              <a:t>kesempatan</a:t>
            </a:r>
            <a:r>
              <a:rPr lang="en-US" sz="2800" dirty="0"/>
              <a:t>) </a:t>
            </a:r>
            <a:r>
              <a:rPr lang="en-US" sz="2800" dirty="0" err="1"/>
              <a:t>kerja</a:t>
            </a:r>
            <a:endParaRPr lang="en-US" sz="2800" dirty="0"/>
          </a:p>
          <a:p>
            <a:r>
              <a:rPr lang="en-US" sz="2800" dirty="0" err="1"/>
              <a:t>Alih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endParaRPr lang="en-US" sz="2800" dirty="0"/>
          </a:p>
          <a:p>
            <a:r>
              <a:rPr lang="en-US" sz="2800" dirty="0" err="1"/>
              <a:t>Ekspansi</a:t>
            </a:r>
            <a:r>
              <a:rPr lang="en-US" sz="2800" dirty="0"/>
              <a:t> modal</a:t>
            </a:r>
          </a:p>
          <a:p>
            <a:r>
              <a:rPr lang="en-US" sz="2800" dirty="0" err="1"/>
              <a:t>Diperkenalkannya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endParaRPr lang="en-US" sz="2800" dirty="0"/>
          </a:p>
          <a:p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endParaRPr lang="id-ID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err="1"/>
              <a:t>Keluhan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MNC’s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laba</a:t>
            </a:r>
            <a:r>
              <a:rPr lang="en-US" sz="2800" dirty="0"/>
              <a:t> yang </a:t>
            </a:r>
            <a:r>
              <a:rPr lang="en-US" sz="2800" dirty="0" err="1"/>
              <a:t>berlebihan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Mendominasi</a:t>
            </a:r>
            <a:r>
              <a:rPr lang="en-US" sz="2800" dirty="0"/>
              <a:t> </a:t>
            </a:r>
            <a:r>
              <a:rPr lang="en-US" sz="2800" dirty="0" err="1"/>
              <a:t>perekonomian</a:t>
            </a:r>
            <a:r>
              <a:rPr lang="en-US" sz="2800" dirty="0"/>
              <a:t> </a:t>
            </a:r>
            <a:r>
              <a:rPr lang="en-US" sz="2800" dirty="0" err="1"/>
              <a:t>setempat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mempekerjakan</a:t>
            </a:r>
            <a:r>
              <a:rPr lang="en-US" sz="2800" dirty="0"/>
              <a:t> </a:t>
            </a:r>
            <a:r>
              <a:rPr lang="en-US" sz="2800" dirty="0" err="1"/>
              <a:t>tenaga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yang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berbakat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Gagal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alih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yang </a:t>
            </a:r>
            <a:r>
              <a:rPr lang="en-US" sz="2800" dirty="0" err="1"/>
              <a:t>maju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intervensi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domestik</a:t>
            </a:r>
            <a:endParaRPr lang="en-US" sz="2800" dirty="0"/>
          </a:p>
          <a:p>
            <a:pPr algn="just">
              <a:lnSpc>
                <a:spcPct val="90000"/>
              </a:lnSpc>
            </a:pP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menghormati</a:t>
            </a:r>
            <a:r>
              <a:rPr lang="en-US" sz="2800" dirty="0"/>
              <a:t> </a:t>
            </a:r>
            <a:r>
              <a:rPr lang="en-US" sz="2800" dirty="0" err="1"/>
              <a:t>adat</a:t>
            </a:r>
            <a:r>
              <a:rPr lang="en-US" sz="2800" dirty="0"/>
              <a:t>,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setempat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6666" cy="1524001"/>
          </a:xfrm>
          <a:noFill/>
          <a:ln/>
        </p:spPr>
        <p:txBody>
          <a:bodyPr lIns="90488" tIns="44450" rIns="90488" bIns="44450" anchor="b" anchorCtr="0">
            <a:noAutofit/>
          </a:bodyPr>
          <a:lstStyle/>
          <a:p>
            <a:pPr algn="ctr"/>
            <a:r>
              <a:rPr lang="en-US" sz="2800" dirty="0"/>
              <a:t>KEUNTUNGAN MEMPEKERJAKAN STAF LOKAL DAN EKSPATRIAT UNTUK ANAK</a:t>
            </a:r>
            <a:br>
              <a:rPr lang="en-US" sz="2800" dirty="0"/>
            </a:br>
            <a:r>
              <a:rPr lang="en-US" sz="2800" dirty="0"/>
              <a:t> PERUSAHAAN DI LUAR NEGERI</a:t>
            </a:r>
            <a:endParaRPr lang="id-ID" sz="2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9738"/>
            <a:ext cx="4282380" cy="4815606"/>
          </a:xfrm>
          <a:noFill/>
          <a:ln/>
        </p:spPr>
        <p:txBody>
          <a:bodyPr lIns="90488" tIns="44450" rIns="90488" bIns="44450"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b="1" dirty="0"/>
              <a:t>     </a:t>
            </a:r>
            <a:r>
              <a:rPr lang="en-US" sz="3000" b="1" u="sng" dirty="0" err="1"/>
              <a:t>staf</a:t>
            </a:r>
            <a:r>
              <a:rPr lang="en-US" sz="3000" b="1" u="sng" dirty="0"/>
              <a:t> </a:t>
            </a:r>
            <a:r>
              <a:rPr lang="en-US" sz="3000" b="1" u="sng" dirty="0" err="1"/>
              <a:t>lokal</a:t>
            </a:r>
            <a:r>
              <a:rPr lang="id-ID" sz="3000" b="1" dirty="0"/>
              <a:t>              </a:t>
            </a:r>
            <a:endParaRPr lang="id-ID" sz="3000" b="1" u="sng" dirty="0"/>
          </a:p>
          <a:p>
            <a:pPr>
              <a:lnSpc>
                <a:spcPct val="90000"/>
              </a:lnSpc>
            </a:pPr>
            <a:r>
              <a:rPr lang="en-US" sz="2200" dirty="0" err="1"/>
              <a:t>Biaya</a:t>
            </a:r>
            <a:r>
              <a:rPr lang="en-US" sz="2200" dirty="0"/>
              <a:t> </a:t>
            </a:r>
            <a:r>
              <a:rPr lang="en-US" sz="2200" dirty="0" err="1"/>
              <a:t>tenaga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rendah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err="1"/>
              <a:t>Kepercayaan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warga</a:t>
            </a:r>
            <a:r>
              <a:rPr lang="en-US" sz="2200" dirty="0"/>
              <a:t> </a:t>
            </a:r>
            <a:r>
              <a:rPr lang="en-US" sz="2200" dirty="0" err="1"/>
              <a:t>negara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err="1"/>
              <a:t>Meningkatkan</a:t>
            </a:r>
            <a:r>
              <a:rPr lang="en-US" sz="2200" dirty="0"/>
              <a:t> </a:t>
            </a:r>
            <a:r>
              <a:rPr lang="en-US" sz="2200" dirty="0" err="1"/>
              <a:t>penerimaan</a:t>
            </a:r>
            <a:r>
              <a:rPr lang="en-US" sz="2200" dirty="0"/>
              <a:t> </a:t>
            </a:r>
            <a:r>
              <a:rPr lang="en-US" sz="2200" dirty="0" err="1"/>
              <a:t>masyarakat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perusahaan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err="1"/>
              <a:t>Memaksimalkan</a:t>
            </a:r>
            <a:r>
              <a:rPr lang="en-US" sz="2200" dirty="0"/>
              <a:t> </a:t>
            </a:r>
            <a:r>
              <a:rPr lang="en-US" sz="2200" dirty="0" err="1"/>
              <a:t>jumlah</a:t>
            </a:r>
            <a:r>
              <a:rPr lang="en-US" sz="2200" dirty="0"/>
              <a:t> </a:t>
            </a:r>
            <a:r>
              <a:rPr lang="en-US" sz="2200" dirty="0" err="1"/>
              <a:t>opsi</a:t>
            </a:r>
            <a:r>
              <a:rPr lang="en-US" sz="2200" dirty="0"/>
              <a:t> yang </a:t>
            </a:r>
            <a:r>
              <a:rPr lang="en-US" sz="2200" dirty="0" err="1"/>
              <a:t>tersedia</a:t>
            </a:r>
            <a:r>
              <a:rPr lang="en-US" sz="2200" dirty="0"/>
              <a:t> </a:t>
            </a:r>
            <a:r>
              <a:rPr lang="en-US" sz="2200" dirty="0" err="1"/>
              <a:t>di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err="1"/>
              <a:t>Pengakuan</a:t>
            </a:r>
            <a:r>
              <a:rPr lang="en-US" sz="2200" dirty="0"/>
              <a:t> </a:t>
            </a:r>
            <a:r>
              <a:rPr lang="en-US" sz="2200" dirty="0" err="1"/>
              <a:t>perusahaan</a:t>
            </a:r>
            <a:r>
              <a:rPr lang="en-US" sz="2200" dirty="0"/>
              <a:t> </a:t>
            </a:r>
            <a:r>
              <a:rPr lang="en-US" sz="2200" dirty="0" err="1"/>
              <a:t>sbg</a:t>
            </a:r>
            <a:r>
              <a:rPr lang="en-US" sz="2200" dirty="0"/>
              <a:t> </a:t>
            </a:r>
            <a:r>
              <a:rPr lang="en-US" sz="2200" dirty="0" err="1"/>
              <a:t>peserta</a:t>
            </a:r>
            <a:r>
              <a:rPr lang="en-US" sz="2200" dirty="0"/>
              <a:t> yang </a:t>
            </a:r>
            <a:r>
              <a:rPr lang="en-US" sz="2200" dirty="0" err="1"/>
              <a:t>sah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perekonomian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efektif</a:t>
            </a:r>
            <a:r>
              <a:rPr lang="en-US" sz="2200" dirty="0"/>
              <a:t> </a:t>
            </a:r>
            <a:r>
              <a:rPr lang="en-US" sz="2200" dirty="0" err="1"/>
              <a:t>mencerminkan</a:t>
            </a:r>
            <a:r>
              <a:rPr lang="en-US" sz="2200" dirty="0"/>
              <a:t> </a:t>
            </a:r>
            <a:r>
              <a:rPr lang="en-US" sz="2200" dirty="0" err="1"/>
              <a:t>pertimbangan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kendala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proses</a:t>
            </a:r>
            <a:r>
              <a:rPr lang="en-US" sz="2200" dirty="0"/>
              <a:t> </a:t>
            </a:r>
            <a:r>
              <a:rPr lang="en-US" sz="2200" dirty="0" err="1"/>
              <a:t>pembuatan</a:t>
            </a:r>
            <a:r>
              <a:rPr lang="en-US" sz="2200" dirty="0"/>
              <a:t> </a:t>
            </a:r>
            <a:r>
              <a:rPr lang="en-US" sz="2200" dirty="0" err="1"/>
              <a:t>keputusan</a:t>
            </a:r>
            <a:endParaRPr lang="en-US" sz="2200" dirty="0"/>
          </a:p>
          <a:p>
            <a:pPr>
              <a:lnSpc>
                <a:spcPct val="90000"/>
              </a:lnSpc>
            </a:pPr>
            <a:endParaRPr lang="en-US" sz="1700" dirty="0"/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4713" y="1644650"/>
            <a:ext cx="4207767" cy="495270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000" b="1" u="sng" dirty="0" err="1"/>
              <a:t>ekspatriat</a:t>
            </a:r>
            <a:endParaRPr lang="en-US" sz="3000" b="1" dirty="0"/>
          </a:p>
          <a:p>
            <a:pPr>
              <a:lnSpc>
                <a:spcPct val="90000"/>
              </a:lnSpc>
            </a:pPr>
            <a:r>
              <a:rPr lang="en-US" sz="2000" dirty="0" err="1"/>
              <a:t>Kesamaan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induk</a:t>
            </a:r>
            <a:r>
              <a:rPr lang="en-US" sz="2000" dirty="0"/>
              <a:t> </a:t>
            </a:r>
            <a:r>
              <a:rPr lang="en-US" sz="2000" dirty="0" err="1"/>
              <a:t>menjamin</a:t>
            </a:r>
            <a:r>
              <a:rPr lang="en-US" sz="2000" dirty="0"/>
              <a:t> </a:t>
            </a:r>
            <a:r>
              <a:rPr lang="en-US" sz="2000" dirty="0" err="1"/>
              <a:t>pengalihan</a:t>
            </a:r>
            <a:r>
              <a:rPr lang="en-US" sz="2000" dirty="0"/>
              <a:t> </a:t>
            </a:r>
            <a:r>
              <a:rPr lang="en-US" sz="2000" dirty="0" err="1"/>
              <a:t>praktik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/</a:t>
            </a:r>
            <a:r>
              <a:rPr lang="en-US" sz="2000" dirty="0" err="1"/>
              <a:t>manajemen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koordinasi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anak-anak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orientasi</a:t>
            </a:r>
            <a:r>
              <a:rPr lang="en-US" sz="2000" dirty="0"/>
              <a:t> </a:t>
            </a:r>
            <a:r>
              <a:rPr lang="en-US" sz="2000" dirty="0" err="1"/>
              <a:t>multinasional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induk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karyawan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Menghimpun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eksekutif</a:t>
            </a:r>
            <a:r>
              <a:rPr lang="en-US" sz="2000" dirty="0"/>
              <a:t> </a:t>
            </a:r>
            <a:r>
              <a:rPr lang="en-US" sz="2000" dirty="0" err="1"/>
              <a:t>berpengalaman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Bakat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sebanyak</a:t>
            </a:r>
            <a:r>
              <a:rPr lang="en-US" sz="2000" dirty="0"/>
              <a:t> </a:t>
            </a:r>
            <a:r>
              <a:rPr lang="en-US" sz="2000" dirty="0" err="1"/>
              <a:t>ekspatriat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7543800" cy="1119187"/>
          </a:xfrm>
          <a:noFill/>
          <a:ln/>
        </p:spPr>
        <p:txBody>
          <a:bodyPr lIns="90488" tIns="44450" rIns="90488" bIns="44450" anchor="b" anchorCtr="0"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KERUGIAN MEMPEKERJAKAN STAF LOKAL DAN EKSPATRIAT UNTUK ANAK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 PERUSAHAAN DI LUAR NEGERI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9738"/>
            <a:ext cx="4282380" cy="4887614"/>
          </a:xfr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lIns="90488" tIns="44450" rIns="90488" bIns="44450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id-ID" b="1" dirty="0"/>
              <a:t>     </a:t>
            </a:r>
            <a:r>
              <a:rPr lang="en-US" sz="3000" b="1" u="sng" dirty="0" err="1"/>
              <a:t>staf</a:t>
            </a:r>
            <a:r>
              <a:rPr lang="en-US" sz="3000" b="1" u="sng" dirty="0"/>
              <a:t> </a:t>
            </a:r>
            <a:r>
              <a:rPr lang="en-US" sz="3000" b="1" u="sng" dirty="0" err="1"/>
              <a:t>lokal</a:t>
            </a:r>
            <a:r>
              <a:rPr lang="id-ID" sz="3000" b="1" dirty="0"/>
              <a:t>              </a:t>
            </a:r>
            <a:endParaRPr lang="id-ID" sz="3000" b="1" u="sng" dirty="0"/>
          </a:p>
          <a:p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menyeimbangkan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prioritas</a:t>
            </a:r>
            <a:r>
              <a:rPr lang="en-US" sz="2000" dirty="0"/>
              <a:t> global</a:t>
            </a:r>
          </a:p>
          <a:p>
            <a:r>
              <a:rPr lang="en-US" sz="2000" dirty="0" err="1"/>
              <a:t>Tertundanya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r>
              <a:rPr lang="en-US" sz="2000" dirty="0"/>
              <a:t> yang </a:t>
            </a:r>
            <a:r>
              <a:rPr lang="en-US" sz="2000" dirty="0" err="1"/>
              <a:t>sulit</a:t>
            </a:r>
            <a:r>
              <a:rPr lang="en-US" sz="2000" dirty="0"/>
              <a:t> (</a:t>
            </a:r>
            <a:r>
              <a:rPr lang="en-US" sz="2000" dirty="0" err="1"/>
              <a:t>misalnya</a:t>
            </a:r>
            <a:r>
              <a:rPr lang="en-US" sz="2000" dirty="0"/>
              <a:t> </a:t>
            </a:r>
            <a:r>
              <a:rPr lang="en-US" sz="2000" dirty="0" err="1"/>
              <a:t>pemberhentian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) </a:t>
            </a:r>
            <a:r>
              <a:rPr lang="en-US" sz="2000" dirty="0" err="1"/>
              <a:t>hingga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dihindarkan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Kesulitan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merekrut</a:t>
            </a:r>
            <a:r>
              <a:rPr lang="en-US" sz="2000" dirty="0"/>
              <a:t> </a:t>
            </a:r>
            <a:r>
              <a:rPr lang="en-US" sz="2000" dirty="0" err="1"/>
              <a:t>staf</a:t>
            </a:r>
            <a:r>
              <a:rPr lang="en-US" sz="2000" dirty="0"/>
              <a:t> yang </a:t>
            </a:r>
            <a:r>
              <a:rPr lang="en-US" sz="2000" dirty="0" err="1"/>
              <a:t>berkualifikasi</a:t>
            </a:r>
            <a:endParaRPr lang="en-US" sz="2000" dirty="0"/>
          </a:p>
          <a:p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mengurangi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kantor</a:t>
            </a:r>
            <a:r>
              <a:rPr lang="en-US" sz="2000" dirty="0"/>
              <a:t> </a:t>
            </a:r>
            <a:r>
              <a:rPr lang="en-US" sz="2000" dirty="0" err="1"/>
              <a:t>pusat</a:t>
            </a:r>
            <a:endParaRPr lang="en-US" sz="2000" dirty="0"/>
          </a:p>
          <a:p>
            <a:endParaRPr lang="en-US" sz="1700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4713" y="1644650"/>
            <a:ext cx="4207767" cy="495270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en-US" sz="3000" b="1" u="sng" dirty="0" err="1"/>
              <a:t>ekspatriat</a:t>
            </a:r>
            <a:endParaRPr lang="en-US" sz="3000" b="1" dirty="0"/>
          </a:p>
          <a:p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penyesuaian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asing</a:t>
            </a:r>
            <a:endParaRPr lang="en-US" sz="2000" dirty="0"/>
          </a:p>
          <a:p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keasingan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anak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endParaRPr lang="en-US" sz="2000" dirty="0"/>
          </a:p>
          <a:p>
            <a:r>
              <a:rPr lang="en-US" sz="2000" dirty="0" err="1"/>
              <a:t>Melibatkan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pindahan</a:t>
            </a:r>
            <a:r>
              <a:rPr lang="en-US" sz="2000" dirty="0"/>
              <a:t>, </a:t>
            </a:r>
            <a:r>
              <a:rPr lang="en-US" sz="2000" dirty="0" err="1"/>
              <a:t>gaji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lain yang </a:t>
            </a:r>
            <a:r>
              <a:rPr lang="en-US" sz="2000" dirty="0" err="1"/>
              <a:t>tinggi</a:t>
            </a:r>
            <a:endParaRPr lang="en-US" sz="2000" dirty="0"/>
          </a:p>
          <a:p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endParaRPr lang="en-US" sz="2000" dirty="0"/>
          </a:p>
          <a:p>
            <a:r>
              <a:rPr lang="en-US" sz="2000" dirty="0" err="1"/>
              <a:t>Berdampak</a:t>
            </a:r>
            <a:r>
              <a:rPr lang="en-US" sz="2000" dirty="0"/>
              <a:t> </a:t>
            </a:r>
            <a:r>
              <a:rPr lang="en-US" sz="2000" dirty="0" err="1"/>
              <a:t>insentif</a:t>
            </a:r>
            <a:r>
              <a:rPr lang="en-US" sz="2000" dirty="0"/>
              <a:t> </a:t>
            </a:r>
            <a:r>
              <a:rPr lang="en-US" sz="2000" dirty="0" err="1"/>
              <a:t>negatif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moral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motivasi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endParaRPr lang="en-US" sz="2000" dirty="0"/>
          </a:p>
          <a:p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terkena</a:t>
            </a:r>
            <a:r>
              <a:rPr lang="en-US" sz="2000" dirty="0"/>
              <a:t> </a:t>
            </a:r>
            <a:r>
              <a:rPr lang="en-US" sz="2000" dirty="0" err="1"/>
              <a:t>restriksi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lokal</a:t>
            </a:r>
            <a:endParaRPr lang="en-US" sz="2000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wongan-kerja-carrefour-februari-2012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71472" y="95227"/>
            <a:ext cx="908470" cy="124378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500035" y="1484784"/>
            <a:ext cx="8231067" cy="518273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alah sebuah kelompok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supermarket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internasional, berkantor pusat di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Perancis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Carrefour adalah kelompok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Ritel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kedua terbesar setelah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Wal-Mart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id-ID" sz="2400" dirty="0" smtClean="0">
                <a:latin typeface="Arial" pitchFamily="34" charset="0"/>
                <a:cs typeface="Arial" pitchFamily="34" charset="0"/>
              </a:rPr>
              <a:t>Gerai Carrefour pertama dibuka pada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Juni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1957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, di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Annecy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di dekat sebuah persimpangan (</a:t>
            </a:r>
            <a:r>
              <a:rPr lang="id-ID" sz="2400" i="1" dirty="0" smtClean="0">
                <a:latin typeface="Arial" pitchFamily="34" charset="0"/>
                <a:cs typeface="Arial" pitchFamily="34" charset="0"/>
              </a:rPr>
              <a:t>carrefour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, dalam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perancis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). Kelompok ini didirikan 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Marcel Fournier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Louis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Deforey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 Hingga kini, gerai pertama ini adalah gerai Carrefour terkecil di dunia.</a:t>
            </a:r>
          </a:p>
          <a:p>
            <a:pPr algn="just"/>
            <a:r>
              <a:rPr lang="id-ID" sz="2400" dirty="0" smtClean="0">
                <a:latin typeface="Arial" pitchFamily="34" charset="0"/>
                <a:cs typeface="Arial" pitchFamily="34" charset="0"/>
              </a:rPr>
              <a:t>Kelompok Carrefour memperkenalkan konsep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Hipermarket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untuk pertama kalinya, sebuah supermarket besar yang mengombinasikan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Departement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Store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("toko serba ada"). Mereka membuka hipermarket pertamanya pada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1962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Sainte -Genevieve-de-Bois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, dekat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Paris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Perancis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id-ID" sz="1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717</Words>
  <Application>Microsoft Office PowerPoint</Application>
  <PresentationFormat>On-screen Show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Pengertian MNC’s</vt:lpstr>
      <vt:lpstr>Karakteristik MNC’s</vt:lpstr>
      <vt:lpstr>Kompleksitas Manajemen MNC’s</vt:lpstr>
      <vt:lpstr>Keputusan MNC</vt:lpstr>
      <vt:lpstr>Keuntungan MNC’s </vt:lpstr>
      <vt:lpstr>Keluhan atas MNC’s</vt:lpstr>
      <vt:lpstr>KEUNTUNGAN MEMPEKERJAKAN STAF LOKAL DAN EKSPATRIAT UNTUK ANAK  PERUSAHAAN DI LUAR NEGERI</vt:lpstr>
      <vt:lpstr>KERUGIAN MEMPEKERJAKAN STAF LOKAL DAN EKSPATRIAT UNTUK ANAK  PERUSAHAAN DI LUAR NEGERI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</dc:creator>
  <cp:lastModifiedBy>HI</cp:lastModifiedBy>
  <cp:revision>10</cp:revision>
  <dcterms:created xsi:type="dcterms:W3CDTF">2014-03-21T01:08:16Z</dcterms:created>
  <dcterms:modified xsi:type="dcterms:W3CDTF">2014-03-21T04:41:44Z</dcterms:modified>
</cp:coreProperties>
</file>