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3" r:id="rId3"/>
    <p:sldId id="266" r:id="rId4"/>
    <p:sldId id="275" r:id="rId5"/>
    <p:sldId id="276" r:id="rId6"/>
    <p:sldId id="274" r:id="rId7"/>
    <p:sldId id="257" r:id="rId8"/>
    <p:sldId id="258" r:id="rId9"/>
    <p:sldId id="259" r:id="rId10"/>
    <p:sldId id="260" r:id="rId11"/>
    <p:sldId id="261" r:id="rId12"/>
    <p:sldId id="277" r:id="rId13"/>
    <p:sldId id="262" r:id="rId14"/>
    <p:sldId id="263" r:id="rId15"/>
    <p:sldId id="280" r:id="rId16"/>
    <p:sldId id="268" r:id="rId17"/>
    <p:sldId id="279" r:id="rId18"/>
    <p:sldId id="269"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E9D0E04-5AA8-4F88-A2C7-A014E4EE48AB}" type="datetimeFigureOut">
              <a:rPr lang="id-ID" smtClean="0"/>
              <a:t>01/04/2014</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084288-035A-4E1B-9B16-8C6642F0622E}"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32084288-035A-4E1B-9B16-8C6642F0622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32084288-035A-4E1B-9B16-8C6642F0622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32084288-035A-4E1B-9B16-8C6642F0622E}"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32084288-035A-4E1B-9B16-8C6642F0622E}"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32084288-035A-4E1B-9B16-8C6642F0622E}"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32084288-035A-4E1B-9B16-8C6642F0622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32084288-035A-4E1B-9B16-8C6642F0622E}"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E9D0E04-5AA8-4F88-A2C7-A014E4EE48AB}" type="datetimeFigureOut">
              <a:rPr lang="id-ID" smtClean="0"/>
              <a:t>01/04/2014</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32084288-035A-4E1B-9B16-8C6642F0622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E9D0E04-5AA8-4F88-A2C7-A014E4EE48AB}" type="datetimeFigureOut">
              <a:rPr lang="id-ID" smtClean="0"/>
              <a:t>01/04/2014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32084288-035A-4E1B-9B16-8C6642F0622E}"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E9D0E04-5AA8-4F88-A2C7-A014E4EE48AB}" type="datetimeFigureOut">
              <a:rPr lang="id-ID" smtClean="0"/>
              <a:t>01/04/2014</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084288-035A-4E1B-9B16-8C6642F0622E}"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E9D0E04-5AA8-4F88-A2C7-A014E4EE48AB}" type="datetimeFigureOut">
              <a:rPr lang="id-ID" smtClean="0"/>
              <a:t>01/04/2014</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084288-035A-4E1B-9B16-8C6642F0622E}"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chor="ctr">
            <a:normAutofit/>
          </a:bodyPr>
          <a:lstStyle/>
          <a:p>
            <a:pPr algn="ctr">
              <a:defRPr/>
            </a:pPr>
            <a:r>
              <a:rPr lang="id-ID" sz="2800" dirty="0" smtClean="0"/>
              <a:t>SAP 5: Hutang luar negeri</a:t>
            </a:r>
            <a:endParaRPr lang="en-US" sz="2800" b="0" dirty="0" smtClean="0">
              <a:solidFill>
                <a:schemeClr val="tx1"/>
              </a:solidFill>
              <a:effectLst/>
            </a:endParaRPr>
          </a:p>
        </p:txBody>
      </p:sp>
      <p:sp>
        <p:nvSpPr>
          <p:cNvPr id="11267" name="Rectangle 3"/>
          <p:cNvSpPr>
            <a:spLocks noGrp="1" noChangeArrowheads="1"/>
          </p:cNvSpPr>
          <p:nvPr>
            <p:ph type="body" idx="1"/>
          </p:nvPr>
        </p:nvSpPr>
        <p:spPr/>
        <p:txBody>
          <a:bodyPr>
            <a:normAutofit/>
          </a:bodyPr>
          <a:lstStyle/>
          <a:p>
            <a:pPr marL="274320" indent="-274320">
              <a:spcBef>
                <a:spcPts val="580"/>
              </a:spcBef>
              <a:buNone/>
              <a:defRPr/>
            </a:pPr>
            <a:r>
              <a:rPr lang="en-GB" sz="2800" dirty="0" err="1" smtClean="0"/>
              <a:t>Sumber-sumber</a:t>
            </a:r>
            <a:r>
              <a:rPr lang="en-GB" sz="2800" dirty="0" smtClean="0"/>
              <a:t> </a:t>
            </a:r>
            <a:r>
              <a:rPr lang="en-GB" sz="2800" dirty="0" err="1" smtClean="0"/>
              <a:t>Pembiayaan</a:t>
            </a:r>
            <a:r>
              <a:rPr lang="en-GB" sz="2800" dirty="0" smtClean="0"/>
              <a:t> Indonesia</a:t>
            </a:r>
            <a:r>
              <a:rPr lang="id-ID" sz="2800" dirty="0" smtClean="0"/>
              <a:t>:</a:t>
            </a:r>
          </a:p>
          <a:p>
            <a:pPr marL="274320" indent="-274320">
              <a:spcBef>
                <a:spcPts val="580"/>
              </a:spcBef>
              <a:defRPr/>
            </a:pPr>
            <a:r>
              <a:rPr lang="en-GB" sz="2800" dirty="0" err="1" smtClean="0"/>
              <a:t>Ekspor</a:t>
            </a:r>
            <a:endParaRPr lang="en-GB" sz="2800" dirty="0" smtClean="0"/>
          </a:p>
          <a:p>
            <a:pPr marL="274320" indent="-274320">
              <a:spcBef>
                <a:spcPts val="580"/>
              </a:spcBef>
              <a:defRPr/>
            </a:pPr>
            <a:r>
              <a:rPr lang="en-GB" sz="2800" dirty="0" err="1" smtClean="0">
                <a:solidFill>
                  <a:srgbClr val="C00000"/>
                </a:solidFill>
              </a:rPr>
              <a:t>Hutang</a:t>
            </a:r>
            <a:endParaRPr lang="en-GB" sz="2800" dirty="0" smtClean="0">
              <a:solidFill>
                <a:srgbClr val="C00000"/>
              </a:solidFill>
            </a:endParaRPr>
          </a:p>
          <a:p>
            <a:pPr marL="274320" indent="-274320">
              <a:spcBef>
                <a:spcPts val="580"/>
              </a:spcBef>
              <a:defRPr/>
            </a:pPr>
            <a:r>
              <a:rPr lang="en-GB" sz="2800" dirty="0" err="1" smtClean="0"/>
              <a:t>Bantuan</a:t>
            </a:r>
            <a:r>
              <a:rPr lang="en-GB" sz="2800" dirty="0" smtClean="0"/>
              <a:t> </a:t>
            </a:r>
            <a:r>
              <a:rPr lang="en-GB" sz="2800" dirty="0" err="1" smtClean="0"/>
              <a:t>Luar</a:t>
            </a:r>
            <a:r>
              <a:rPr lang="en-GB" sz="2800" dirty="0" smtClean="0"/>
              <a:t> </a:t>
            </a:r>
            <a:r>
              <a:rPr lang="en-GB" sz="2800" dirty="0" err="1" smtClean="0"/>
              <a:t>Negeri</a:t>
            </a:r>
            <a:endParaRPr lang="en-GB" sz="2800" dirty="0" smtClean="0"/>
          </a:p>
          <a:p>
            <a:pPr marL="274320" indent="-274320">
              <a:spcBef>
                <a:spcPts val="580"/>
              </a:spcBef>
              <a:defRPr/>
            </a:pPr>
            <a:r>
              <a:rPr lang="en-GB" sz="2800" dirty="0" err="1" smtClean="0"/>
              <a:t>Investasi</a:t>
            </a:r>
            <a:r>
              <a:rPr lang="en-GB" sz="2800" dirty="0" smtClean="0"/>
              <a:t> </a:t>
            </a:r>
            <a:r>
              <a:rPr lang="en-GB" sz="2800" dirty="0" err="1" smtClean="0"/>
              <a:t>Asing</a:t>
            </a:r>
            <a:r>
              <a:rPr lang="en-GB" sz="2800" dirty="0" smtClean="0"/>
              <a:t> </a:t>
            </a:r>
            <a:r>
              <a:rPr lang="en-GB" sz="2800" dirty="0" err="1" smtClean="0"/>
              <a:t>atau</a:t>
            </a:r>
            <a:r>
              <a:rPr lang="en-GB" sz="2800" dirty="0" smtClean="0"/>
              <a:t> PMA</a:t>
            </a:r>
          </a:p>
          <a:p>
            <a:pPr marL="274320" indent="-274320">
              <a:spcBef>
                <a:spcPts val="580"/>
              </a:spcBef>
              <a:defRPr/>
            </a:pPr>
            <a:r>
              <a:rPr lang="en-GB" sz="2800" dirty="0" smtClean="0"/>
              <a:t>Tabungan </a:t>
            </a:r>
            <a:r>
              <a:rPr lang="en-GB" sz="2800" dirty="0" err="1" smtClean="0"/>
              <a:t>Domestik</a:t>
            </a:r>
            <a:endParaRPr lang="en-GB" sz="2800" dirty="0" smtClean="0"/>
          </a:p>
          <a:p>
            <a:pPr marL="274320" indent="-274320">
              <a:spcBef>
                <a:spcPts val="580"/>
              </a:spcBef>
              <a:defRPr/>
            </a:pPr>
            <a:r>
              <a:rPr lang="en-GB" sz="2800" dirty="0" err="1" smtClean="0">
                <a:solidFill>
                  <a:srgbClr val="000000"/>
                </a:solidFill>
                <a:effectLst>
                  <a:outerShdw blurRad="38100" dist="38100" dir="2700000" algn="tl">
                    <a:srgbClr val="FFFFFF"/>
                  </a:outerShdw>
                </a:effectLst>
              </a:rPr>
              <a:t>Surat</a:t>
            </a:r>
            <a:r>
              <a:rPr lang="en-GB" sz="2800" dirty="0" smtClean="0">
                <a:solidFill>
                  <a:srgbClr val="000000"/>
                </a:solidFill>
                <a:effectLst>
                  <a:outerShdw blurRad="38100" dist="38100" dir="2700000" algn="tl">
                    <a:srgbClr val="FFFFFF"/>
                  </a:outerShdw>
                </a:effectLst>
              </a:rPr>
              <a:t> </a:t>
            </a:r>
            <a:r>
              <a:rPr lang="en-GB" sz="2800" dirty="0" err="1" smtClean="0">
                <a:solidFill>
                  <a:srgbClr val="000000"/>
                </a:solidFill>
                <a:effectLst>
                  <a:outerShdw blurRad="38100" dist="38100" dir="2700000" algn="tl">
                    <a:srgbClr val="FFFFFF"/>
                  </a:outerShdw>
                </a:effectLst>
              </a:rPr>
              <a:t>Utang</a:t>
            </a:r>
            <a:r>
              <a:rPr lang="en-GB" sz="2800" dirty="0" smtClean="0">
                <a:solidFill>
                  <a:srgbClr val="000000"/>
                </a:solidFill>
                <a:effectLst>
                  <a:outerShdw blurRad="38100" dist="38100" dir="2700000" algn="tl">
                    <a:srgbClr val="FFFFFF"/>
                  </a:outerShdw>
                </a:effectLst>
              </a:rPr>
              <a:t> Negara</a:t>
            </a:r>
          </a:p>
          <a:p>
            <a:pPr marL="274320" indent="-274320" eaLnBrk="1" fontAlgn="auto" hangingPunct="1">
              <a:spcBef>
                <a:spcPts val="580"/>
              </a:spcBef>
              <a:spcAft>
                <a:spcPts val="0"/>
              </a:spcAft>
              <a:buNone/>
              <a:defRPr/>
            </a:pPr>
            <a:endParaRPr lang="en-US" sz="3600" b="1" dirty="0" smtClean="0">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dissolve">
                                      <p:cBhvr>
                                        <p:cTn id="13" dur="5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Effect transition="in" filter="dissolve">
                                      <p:cBhvr>
                                        <p:cTn id="18" dur="500"/>
                                        <p:tgtEl>
                                          <p:spTgt spid="112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Effect transition="in" filter="dissolve">
                                      <p:cBhvr>
                                        <p:cTn id="23" dur="500"/>
                                        <p:tgtEl>
                                          <p:spTgt spid="112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dissolve">
                                      <p:cBhvr>
                                        <p:cTn id="28" dur="500"/>
                                        <p:tgtEl>
                                          <p:spTgt spid="112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animEffect transition="in" filter="dissolve">
                                      <p:cBhvr>
                                        <p:cTn id="33" dur="500"/>
                                        <p:tgtEl>
                                          <p:spTgt spid="112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267">
                                            <p:txEl>
                                              <p:pRg st="5" end="5"/>
                                            </p:txEl>
                                          </p:spTgt>
                                        </p:tgtEl>
                                        <p:attrNameLst>
                                          <p:attrName>style.visibility</p:attrName>
                                        </p:attrNameLst>
                                      </p:cBhvr>
                                      <p:to>
                                        <p:strVal val="visible"/>
                                      </p:to>
                                    </p:set>
                                    <p:animEffect transition="in" filter="dissolve">
                                      <p:cBhvr>
                                        <p:cTn id="38" dur="500"/>
                                        <p:tgtEl>
                                          <p:spTgt spid="1126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1267">
                                            <p:txEl>
                                              <p:pRg st="6" end="6"/>
                                            </p:txEl>
                                          </p:spTgt>
                                        </p:tgtEl>
                                        <p:attrNameLst>
                                          <p:attrName>style.visibility</p:attrName>
                                        </p:attrNameLst>
                                      </p:cBhvr>
                                      <p:to>
                                        <p:strVal val="visible"/>
                                      </p:to>
                                    </p:set>
                                    <p:animEffect transition="in" filter="dissolve">
                                      <p:cBhvr>
                                        <p:cTn id="43"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95536" y="260648"/>
            <a:ext cx="8496944" cy="6192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395536" y="260648"/>
            <a:ext cx="8424936" cy="6264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457200" y="476672"/>
            <a:ext cx="8229600" cy="5976664"/>
          </a:xfrm>
        </p:spPr>
        <p:txBody>
          <a:bodyPr>
            <a:normAutofit/>
          </a:bodyPr>
          <a:lstStyle/>
          <a:p>
            <a:pPr algn="just" eaLnBrk="1" hangingPunct="1"/>
            <a:r>
              <a:rPr lang="en-US" sz="3200" dirty="0" err="1" smtClean="0"/>
              <a:t>Beberapa</a:t>
            </a:r>
            <a:r>
              <a:rPr lang="en-US" sz="3200" dirty="0" smtClean="0"/>
              <a:t> </a:t>
            </a:r>
            <a:r>
              <a:rPr lang="en-US" sz="3200" dirty="0" err="1" smtClean="0"/>
              <a:t>Lembaga</a:t>
            </a:r>
            <a:r>
              <a:rPr lang="en-US" sz="3200" dirty="0" smtClean="0"/>
              <a:t> </a:t>
            </a:r>
            <a:r>
              <a:rPr lang="en-US" sz="3200" dirty="0" err="1" smtClean="0"/>
              <a:t>Keuangan</a:t>
            </a:r>
            <a:r>
              <a:rPr lang="en-US" sz="3200" dirty="0" smtClean="0"/>
              <a:t> </a:t>
            </a:r>
            <a:r>
              <a:rPr lang="en-US" sz="3200" dirty="0" err="1" smtClean="0"/>
              <a:t>Internasional</a:t>
            </a:r>
            <a:r>
              <a:rPr lang="en-US" sz="3200" dirty="0" smtClean="0"/>
              <a:t> yang </a:t>
            </a:r>
            <a:r>
              <a:rPr lang="en-US" sz="3200" dirty="0" err="1" smtClean="0"/>
              <a:t>bekerjasama</a:t>
            </a:r>
            <a:r>
              <a:rPr lang="en-US" sz="3200" dirty="0" smtClean="0"/>
              <a:t> </a:t>
            </a:r>
            <a:r>
              <a:rPr lang="en-US" sz="3200" dirty="0" err="1" smtClean="0"/>
              <a:t>dengan</a:t>
            </a:r>
            <a:r>
              <a:rPr lang="en-US" sz="3200" dirty="0" smtClean="0"/>
              <a:t> </a:t>
            </a:r>
            <a:r>
              <a:rPr lang="en-US" sz="3200" dirty="0" err="1" smtClean="0"/>
              <a:t>Depdagri</a:t>
            </a:r>
            <a:r>
              <a:rPr lang="en-US" sz="3200" dirty="0" smtClean="0"/>
              <a:t>, </a:t>
            </a:r>
            <a:r>
              <a:rPr lang="en-US" sz="3200" dirty="0" err="1" smtClean="0"/>
              <a:t>yaitu</a:t>
            </a:r>
            <a:r>
              <a:rPr lang="en-US" sz="3200" dirty="0" smtClean="0"/>
              <a:t>:</a:t>
            </a:r>
            <a:endParaRPr lang="id-ID" sz="3200" dirty="0" smtClean="0"/>
          </a:p>
          <a:p>
            <a:pPr eaLnBrk="1" hangingPunct="1">
              <a:buNone/>
            </a:pPr>
            <a:r>
              <a:rPr lang="en-US" sz="3200" dirty="0" smtClean="0"/>
              <a:t/>
            </a:r>
            <a:br>
              <a:rPr lang="en-US" sz="3200" dirty="0" smtClean="0"/>
            </a:br>
            <a:r>
              <a:rPr lang="en-US" sz="3200" dirty="0" smtClean="0"/>
              <a:t>(a) World Bank/WB;</a:t>
            </a:r>
            <a:br>
              <a:rPr lang="en-US" sz="3200" dirty="0" smtClean="0"/>
            </a:br>
            <a:r>
              <a:rPr lang="en-US" sz="3200" dirty="0" smtClean="0"/>
              <a:t>(b) Asian Development Bank/ADB;</a:t>
            </a:r>
            <a:br>
              <a:rPr lang="en-US" sz="3200" dirty="0" smtClean="0"/>
            </a:br>
            <a:r>
              <a:rPr lang="en-US" sz="3200" dirty="0" smtClean="0"/>
              <a:t>(c) Islamic Development Bank/IDB;</a:t>
            </a:r>
            <a:br>
              <a:rPr lang="en-US" sz="3200" dirty="0" smtClean="0"/>
            </a:br>
            <a:r>
              <a:rPr lang="en-US" sz="3200" dirty="0" smtClean="0"/>
              <a:t>(d) Japan Bank for International Cooperation/JBIC;</a:t>
            </a:r>
            <a:br>
              <a:rPr lang="en-US" sz="3200" dirty="0" smtClean="0"/>
            </a:br>
            <a:r>
              <a:rPr lang="en-US" sz="3200" dirty="0" smtClean="0"/>
              <a:t>(e) Japan Fund for Information Communication Technology/JFICT;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23528" y="404664"/>
            <a:ext cx="8568952" cy="612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467544" y="620688"/>
            <a:ext cx="8424936" cy="58326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850106"/>
          </a:xfrm>
        </p:spPr>
        <p:txBody>
          <a:bodyPr>
            <a:normAutofit/>
          </a:bodyPr>
          <a:lstStyle/>
          <a:p>
            <a:pPr eaLnBrk="1" hangingPunct="1"/>
            <a:r>
              <a:rPr lang="en-US" sz="2800" dirty="0" err="1" smtClean="0"/>
              <a:t>Masalah</a:t>
            </a:r>
            <a:r>
              <a:rPr lang="en-US" sz="2800" dirty="0" smtClean="0"/>
              <a:t> </a:t>
            </a:r>
            <a:r>
              <a:rPr lang="en-US" sz="2800" dirty="0" err="1" smtClean="0"/>
              <a:t>Utang</a:t>
            </a:r>
            <a:r>
              <a:rPr lang="en-US" sz="2800" dirty="0" smtClean="0"/>
              <a:t> Negara</a:t>
            </a:r>
          </a:p>
        </p:txBody>
      </p:sp>
      <p:sp>
        <p:nvSpPr>
          <p:cNvPr id="18435" name="Content Placeholder 2"/>
          <p:cNvSpPr>
            <a:spLocks noGrp="1"/>
          </p:cNvSpPr>
          <p:nvPr>
            <p:ph idx="1"/>
          </p:nvPr>
        </p:nvSpPr>
        <p:spPr>
          <a:xfrm>
            <a:off x="457200" y="1052736"/>
            <a:ext cx="8229600" cy="4954555"/>
          </a:xfrm>
        </p:spPr>
        <p:txBody>
          <a:bodyPr>
            <a:normAutofit/>
          </a:bodyPr>
          <a:lstStyle/>
          <a:p>
            <a:pPr algn="just" eaLnBrk="1" hangingPunct="1"/>
            <a:r>
              <a:rPr lang="en-US" sz="3000" dirty="0" err="1" smtClean="0"/>
              <a:t>Utang</a:t>
            </a:r>
            <a:r>
              <a:rPr lang="en-US" sz="3000" dirty="0" smtClean="0"/>
              <a:t> </a:t>
            </a:r>
            <a:r>
              <a:rPr lang="en-US" sz="3000" dirty="0" err="1" smtClean="0"/>
              <a:t>luar</a:t>
            </a:r>
            <a:r>
              <a:rPr lang="en-US" sz="3000" dirty="0" smtClean="0"/>
              <a:t> </a:t>
            </a:r>
            <a:r>
              <a:rPr lang="en-US" sz="3000" dirty="0" err="1" smtClean="0"/>
              <a:t>negeri</a:t>
            </a:r>
            <a:r>
              <a:rPr lang="en-US" sz="3000" dirty="0" smtClean="0"/>
              <a:t> </a:t>
            </a:r>
            <a:r>
              <a:rPr lang="en-US" sz="3000" dirty="0" err="1" smtClean="0"/>
              <a:t>makin</a:t>
            </a:r>
            <a:r>
              <a:rPr lang="en-US" sz="3000" dirty="0" smtClean="0"/>
              <a:t> </a:t>
            </a:r>
            <a:r>
              <a:rPr lang="en-US" sz="3000" dirty="0" err="1" smtClean="0"/>
              <a:t>sejalan</a:t>
            </a:r>
            <a:r>
              <a:rPr lang="en-US" sz="3000" dirty="0" smtClean="0"/>
              <a:t> </a:t>
            </a:r>
            <a:r>
              <a:rPr lang="en-US" sz="3000" dirty="0" err="1" smtClean="0"/>
              <a:t>dengan</a:t>
            </a:r>
            <a:r>
              <a:rPr lang="en-US" sz="3000" dirty="0" smtClean="0"/>
              <a:t> </a:t>
            </a:r>
            <a:r>
              <a:rPr lang="en-US" sz="3000" dirty="0" err="1" smtClean="0"/>
              <a:t>kepentingan</a:t>
            </a:r>
            <a:r>
              <a:rPr lang="en-US" sz="3000" dirty="0" smtClean="0"/>
              <a:t> </a:t>
            </a:r>
            <a:r>
              <a:rPr lang="en-US" sz="3000" dirty="0" err="1" smtClean="0"/>
              <a:t>neoliberalisme</a:t>
            </a:r>
            <a:r>
              <a:rPr lang="en-US" sz="3000" dirty="0" smtClean="0"/>
              <a:t> global yang </a:t>
            </a:r>
            <a:r>
              <a:rPr lang="en-US" sz="3000" dirty="0" err="1" smtClean="0"/>
              <a:t>kian</a:t>
            </a:r>
            <a:r>
              <a:rPr lang="en-US" sz="3000" dirty="0" smtClean="0"/>
              <a:t> </a:t>
            </a:r>
            <a:r>
              <a:rPr lang="en-US" sz="3000" dirty="0" err="1" smtClean="0"/>
              <a:t>mengakar</a:t>
            </a:r>
            <a:r>
              <a:rPr lang="en-US" sz="3000" dirty="0" smtClean="0"/>
              <a:t> </a:t>
            </a:r>
            <a:r>
              <a:rPr lang="en-US" sz="3000" dirty="0" err="1" smtClean="0"/>
              <a:t>di</a:t>
            </a:r>
            <a:r>
              <a:rPr lang="en-US" sz="3000" dirty="0" smtClean="0"/>
              <a:t> </a:t>
            </a:r>
            <a:r>
              <a:rPr lang="en-US" sz="3000" dirty="0" err="1" smtClean="0"/>
              <a:t>negeri</a:t>
            </a:r>
            <a:r>
              <a:rPr lang="en-US" sz="3000" dirty="0" smtClean="0"/>
              <a:t> </a:t>
            </a:r>
            <a:r>
              <a:rPr lang="en-US" sz="3000" dirty="0" err="1" smtClean="0"/>
              <a:t>ini</a:t>
            </a:r>
            <a:r>
              <a:rPr lang="en-US" sz="3000" dirty="0" smtClean="0"/>
              <a:t>. </a:t>
            </a:r>
            <a:endParaRPr lang="id-ID" sz="3000" dirty="0" smtClean="0"/>
          </a:p>
          <a:p>
            <a:pPr algn="just" eaLnBrk="1" hangingPunct="1">
              <a:buNone/>
            </a:pPr>
            <a:endParaRPr lang="id-ID" sz="3000" dirty="0" smtClean="0"/>
          </a:p>
          <a:p>
            <a:pPr algn="just" eaLnBrk="1" hangingPunct="1"/>
            <a:r>
              <a:rPr lang="en-US" sz="3000" dirty="0" err="1" smtClean="0"/>
              <a:t>Artinya</a:t>
            </a:r>
            <a:r>
              <a:rPr lang="en-US" sz="3000" dirty="0" smtClean="0"/>
              <a:t>, </a:t>
            </a:r>
            <a:r>
              <a:rPr lang="en-US" sz="3000" dirty="0" err="1" smtClean="0"/>
              <a:t>utang</a:t>
            </a:r>
            <a:r>
              <a:rPr lang="en-US" sz="3000" dirty="0" smtClean="0"/>
              <a:t> </a:t>
            </a:r>
            <a:r>
              <a:rPr lang="en-US" sz="3000" dirty="0" err="1" smtClean="0"/>
              <a:t>itu</a:t>
            </a:r>
            <a:r>
              <a:rPr lang="en-US" sz="3000" dirty="0" smtClean="0"/>
              <a:t> </a:t>
            </a:r>
            <a:r>
              <a:rPr lang="en-US" sz="3000" dirty="0" err="1" smtClean="0"/>
              <a:t>memang</a:t>
            </a:r>
            <a:r>
              <a:rPr lang="en-US" sz="3000" dirty="0" smtClean="0"/>
              <a:t> </a:t>
            </a:r>
            <a:r>
              <a:rPr lang="en-US" sz="3000" dirty="0" err="1" smtClean="0"/>
              <a:t>untuk</a:t>
            </a:r>
            <a:r>
              <a:rPr lang="en-US" sz="3000" dirty="0" smtClean="0"/>
              <a:t> </a:t>
            </a:r>
            <a:r>
              <a:rPr lang="en-US" sz="3000" dirty="0" err="1" smtClean="0"/>
              <a:t>menyukseskan</a:t>
            </a:r>
            <a:r>
              <a:rPr lang="en-US" sz="3000" dirty="0" smtClean="0"/>
              <a:t> program </a:t>
            </a:r>
            <a:r>
              <a:rPr lang="en-US" sz="3000" dirty="0" err="1" smtClean="0"/>
              <a:t>neoliberalisme</a:t>
            </a:r>
            <a:r>
              <a:rPr lang="en-US" sz="3000" dirty="0" smtClean="0"/>
              <a:t> </a:t>
            </a:r>
            <a:r>
              <a:rPr lang="en-US" sz="3000" dirty="0" err="1" smtClean="0"/>
              <a:t>melalui</a:t>
            </a:r>
            <a:r>
              <a:rPr lang="en-US" sz="3000" dirty="0" smtClean="0"/>
              <a:t> IMF, Bank </a:t>
            </a:r>
            <a:r>
              <a:rPr lang="en-US" sz="3000" dirty="0" err="1" smtClean="0"/>
              <a:t>Dunia</a:t>
            </a:r>
            <a:r>
              <a:rPr lang="en-US" sz="3000" dirty="0" smtClean="0"/>
              <a:t>, Bank Pembangunan Asia (ADB), </a:t>
            </a:r>
            <a:r>
              <a:rPr lang="en-US" sz="3000" dirty="0" err="1" smtClean="0"/>
              <a:t>dan</a:t>
            </a:r>
            <a:r>
              <a:rPr lang="en-US" sz="3000" dirty="0" smtClean="0"/>
              <a:t> Consultative Group on Indonesia (CGI). </a:t>
            </a:r>
          </a:p>
          <a:p>
            <a:pPr eaLnBrk="1" hangingPunct="1"/>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476672"/>
            <a:ext cx="8435280" cy="6048672"/>
          </a:xfrm>
        </p:spPr>
        <p:txBody>
          <a:bodyPr>
            <a:normAutofit lnSpcReduction="10000"/>
          </a:bodyPr>
          <a:lstStyle/>
          <a:p>
            <a:r>
              <a:rPr lang="id-ID" dirty="0" smtClean="0"/>
              <a:t>MASALAH-MASALAH UTANG LUAR NEGERI INDONESIA</a:t>
            </a:r>
          </a:p>
          <a:p>
            <a:pPr marL="624078" indent="-514350" algn="just">
              <a:buAutoNum type="arabicPeriod"/>
            </a:pPr>
            <a:r>
              <a:rPr lang="id-ID" dirty="0" smtClean="0"/>
              <a:t>Kebanyakan utang luar negeri Indonesia adalah utang yang terikat (tied loans). Utang jenis ini ternyata hasil konspirasi antara lembaga atau negara si pemberi utang dengan pihak perusahaan swasta di negara pemberi utang dalam rangka menjual tenaga ahli atau barang perusahaan tersebut.</a:t>
            </a:r>
          </a:p>
          <a:p>
            <a:pPr marL="624078" indent="-514350" algn="just">
              <a:buAutoNum type="arabicPeriod"/>
            </a:pPr>
            <a:r>
              <a:rPr lang="id-ID" dirty="0" smtClean="0"/>
              <a:t>Banyak utang luar negeri yg penggunaannya tidak untuk kesejahteraan masyarakat tetapi dikorupsi, untuk projek mercu suar, untuk hal-hal lain yg tdk punya manfaat langsung bagi rakyat. Utang jenis ini disebut utang haram (Odius Debt).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904656"/>
          </a:xfrm>
        </p:spPr>
        <p:txBody>
          <a:bodyPr>
            <a:normAutofit lnSpcReduction="10000"/>
          </a:bodyPr>
          <a:lstStyle/>
          <a:p>
            <a:pPr algn="just">
              <a:buNone/>
            </a:pPr>
            <a:r>
              <a:rPr lang="id-ID" dirty="0" smtClean="0"/>
              <a:t>3.Utang luar negeri juga banyak diberikan syarat sehingga Indonesia disetir oleh lembaga tsb, misal kasus bantuan IMF.</a:t>
            </a:r>
          </a:p>
          <a:p>
            <a:pPr algn="just">
              <a:buNone/>
            </a:pPr>
            <a:endParaRPr lang="id-ID" dirty="0" smtClean="0"/>
          </a:p>
          <a:p>
            <a:pPr algn="just">
              <a:buNone/>
            </a:pPr>
            <a:r>
              <a:rPr lang="id-ID" dirty="0" smtClean="0"/>
              <a:t>4. Meskipun dulunya sebagai pelengkap dalam pembiayaan pembangunan ekonomi Indonesia tetapi akhirnya menjadi sumber utama sehingga memberatkan APBN dan pengeluaran lain yang lebih strategis seperti untuk pendidikan menjadi tidak kebagian alokasi. Dalam APBN 2006 cicilan utang Rp 76,6 trilyun atau 11,6 % dari total APBN. Pengeluaran untuk sektor pendidikan hanya Rp 36,7 trilyun atau 5% dari total APBN padahal UU Sisdiknas mengharuskan 20%.</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976664"/>
          </a:xfrm>
        </p:spPr>
        <p:txBody>
          <a:bodyPr>
            <a:normAutofit/>
          </a:bodyPr>
          <a:lstStyle/>
          <a:p>
            <a:pPr algn="just">
              <a:buNone/>
            </a:pPr>
            <a:r>
              <a:rPr lang="id-ID" dirty="0" smtClean="0"/>
              <a:t>5. Banyak utang LN yg tidak dilindungi dengan Hedging (lindung nilai tukar) sehingga ketika rupiah terdepresiasi nilai tukarnya terhadap dolar AS maka beban pembayaran utang Ln menjadi lebih berat baik bagi perusahaan maupun bagi negara tanpa penambahan utang baru seperti yang terjadi pada tahun 1997. kalau tahun 1997 disebabkan oleh janji kosong pemerintah</a:t>
            </a:r>
          </a:p>
          <a:p>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229600" cy="5386603"/>
          </a:xfrm>
        </p:spPr>
        <p:txBody>
          <a:bodyPr/>
          <a:lstStyle/>
          <a:p>
            <a:pPr algn="just">
              <a:buNone/>
            </a:pPr>
            <a:r>
              <a:rPr lang="id-ID" dirty="0" smtClean="0"/>
              <a:t>	Hutang luar negeri atau dikenal dengan pinjaman luar negeri adalah :</a:t>
            </a:r>
          </a:p>
          <a:p>
            <a:pPr algn="just">
              <a:buNone/>
            </a:pPr>
            <a:endParaRPr lang="id-ID" dirty="0" smtClean="0"/>
          </a:p>
          <a:p>
            <a:pPr algn="just">
              <a:buNone/>
            </a:pPr>
            <a:r>
              <a:rPr lang="id-ID" i="1" dirty="0" smtClean="0"/>
              <a:t>	setiap penerimaan negara baik dalam bentuk devisa dan/atau devisa yang </a:t>
            </a:r>
            <a:r>
              <a:rPr lang="sv-SE" i="1" dirty="0" smtClean="0"/>
              <a:t>dirupiahkan, rupiah, maupun dalam bentuk barang dan/atau jasa yang</a:t>
            </a:r>
            <a:r>
              <a:rPr lang="id-ID" i="1" dirty="0" smtClean="0"/>
              <a:t> </a:t>
            </a:r>
            <a:r>
              <a:rPr lang="sv-SE" i="1" dirty="0" smtClean="0"/>
              <a:t>diperoleh dari pemberi pinjaman luar negeri yang harus dibayar kembali</a:t>
            </a:r>
            <a:r>
              <a:rPr lang="id-ID" i="1" dirty="0" smtClean="0"/>
              <a:t> dengan persyaratan tertentu.</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pic>
        <p:nvPicPr>
          <p:cNvPr id="1026" name="Picture 2"/>
          <p:cNvPicPr>
            <a:picLocks noGrp="1" noChangeAspect="1" noChangeArrowheads="1"/>
          </p:cNvPicPr>
          <p:nvPr>
            <p:ph idx="1"/>
          </p:nvPr>
        </p:nvPicPr>
        <p:blipFill>
          <a:blip r:embed="rId2" cstate="print"/>
          <a:srcRect/>
          <a:stretch>
            <a:fillRect/>
          </a:stretch>
        </p:blipFill>
        <p:spPr bwMode="auto">
          <a:xfrm>
            <a:off x="1554692" y="1481138"/>
            <a:ext cx="6034616" cy="45259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cstate="print"/>
          <a:srcRect/>
          <a:stretch>
            <a:fillRect/>
          </a:stretch>
        </p:blipFill>
        <p:spPr bwMode="auto">
          <a:xfrm>
            <a:off x="144462" y="144462"/>
            <a:ext cx="8999537" cy="64528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ctr" eaLnBrk="1" hangingPunct="1"/>
            <a:r>
              <a:rPr lang="en-US" sz="3600" smtClean="0"/>
              <a:t>Dasar Hukum Pelaksanaan Pinjaman/Hibah Luar Negeri (PHLN), </a:t>
            </a:r>
          </a:p>
        </p:txBody>
      </p:sp>
      <p:sp>
        <p:nvSpPr>
          <p:cNvPr id="15363" name="Content Placeholder 2"/>
          <p:cNvSpPr>
            <a:spLocks noGrp="1"/>
          </p:cNvSpPr>
          <p:nvPr>
            <p:ph sz="quarter" idx="1"/>
          </p:nvPr>
        </p:nvSpPr>
        <p:spPr>
          <a:xfrm>
            <a:off x="395536" y="1600200"/>
            <a:ext cx="8291264" cy="4997152"/>
          </a:xfrm>
        </p:spPr>
        <p:txBody>
          <a:bodyPr>
            <a:normAutofit fontScale="92500" lnSpcReduction="10000"/>
          </a:bodyPr>
          <a:lstStyle/>
          <a:p>
            <a:pPr marL="742950" indent="-742950" algn="just" eaLnBrk="1" hangingPunct="1">
              <a:spcBef>
                <a:spcPts val="0"/>
              </a:spcBef>
              <a:buSzPct val="65000"/>
              <a:buFont typeface="+mj-lt"/>
              <a:buAutoNum type="alphaLcPeriod"/>
            </a:pPr>
            <a:r>
              <a:rPr lang="en-US" sz="3200" dirty="0" smtClean="0"/>
              <a:t>PP No. 2/2006 </a:t>
            </a:r>
            <a:r>
              <a:rPr lang="en-US" sz="3200" dirty="0" err="1" smtClean="0"/>
              <a:t>tentang</a:t>
            </a:r>
            <a:r>
              <a:rPr lang="en-US" sz="3200" dirty="0" smtClean="0"/>
              <a:t> Tata Cara </a:t>
            </a:r>
            <a:r>
              <a:rPr lang="en-US" sz="3200" dirty="0" err="1" smtClean="0"/>
              <a:t>Pengadanaan</a:t>
            </a:r>
            <a:r>
              <a:rPr lang="en-US" sz="3200" dirty="0" smtClean="0"/>
              <a:t> </a:t>
            </a:r>
            <a:r>
              <a:rPr lang="en-US" sz="3200" dirty="0" err="1" smtClean="0"/>
              <a:t>Pinjaman</a:t>
            </a:r>
            <a:r>
              <a:rPr lang="en-US" sz="3200" dirty="0" smtClean="0"/>
              <a:t> </a:t>
            </a:r>
            <a:r>
              <a:rPr lang="en-US" sz="3200" dirty="0" err="1" smtClean="0"/>
              <a:t>dan</a:t>
            </a:r>
            <a:r>
              <a:rPr lang="en-US" sz="3200" dirty="0" smtClean="0"/>
              <a:t>/</a:t>
            </a:r>
            <a:r>
              <a:rPr lang="en-US" sz="3200" dirty="0" err="1" smtClean="0"/>
              <a:t>atau</a:t>
            </a:r>
            <a:r>
              <a:rPr lang="en-US" sz="3200" dirty="0" smtClean="0"/>
              <a:t> </a:t>
            </a:r>
            <a:r>
              <a:rPr lang="en-US" sz="3200" dirty="0" err="1" smtClean="0"/>
              <a:t>Penerimaan</a:t>
            </a:r>
            <a:r>
              <a:rPr lang="en-US" sz="3200" dirty="0" smtClean="0"/>
              <a:t> </a:t>
            </a:r>
            <a:r>
              <a:rPr lang="en-US" sz="3200" dirty="0" err="1" smtClean="0"/>
              <a:t>Hibah</a:t>
            </a:r>
            <a:r>
              <a:rPr lang="en-US" sz="3200" dirty="0" smtClean="0"/>
              <a:t> </a:t>
            </a:r>
            <a:r>
              <a:rPr lang="en-US" sz="3200" dirty="0" err="1" smtClean="0"/>
              <a:t>serta</a:t>
            </a:r>
            <a:r>
              <a:rPr lang="en-US" sz="3200" dirty="0" smtClean="0"/>
              <a:t> </a:t>
            </a:r>
            <a:r>
              <a:rPr lang="en-US" sz="3200" dirty="0" err="1" smtClean="0"/>
              <a:t>Penerusan</a:t>
            </a:r>
            <a:r>
              <a:rPr lang="en-US" sz="3200" dirty="0" smtClean="0"/>
              <a:t> </a:t>
            </a:r>
            <a:r>
              <a:rPr lang="en-US" sz="3200" dirty="0" err="1" smtClean="0"/>
              <a:t>Pinjaman</a:t>
            </a:r>
            <a:r>
              <a:rPr lang="en-US" sz="3200" dirty="0" smtClean="0"/>
              <a:t> </a:t>
            </a:r>
            <a:r>
              <a:rPr lang="en-US" sz="3200" dirty="0" err="1" smtClean="0"/>
              <a:t>dan</a:t>
            </a:r>
            <a:r>
              <a:rPr lang="en-US" sz="3200" dirty="0" smtClean="0"/>
              <a:t>/</a:t>
            </a:r>
            <a:r>
              <a:rPr lang="en-US" sz="3200" dirty="0" err="1" smtClean="0"/>
              <a:t>atau</a:t>
            </a:r>
            <a:r>
              <a:rPr lang="en-US" sz="3200" dirty="0" smtClean="0"/>
              <a:t> </a:t>
            </a:r>
            <a:r>
              <a:rPr lang="en-US" sz="3200" dirty="0" err="1" smtClean="0"/>
              <a:t>Hibah</a:t>
            </a:r>
            <a:r>
              <a:rPr lang="en-US" sz="3200" dirty="0" smtClean="0"/>
              <a:t> </a:t>
            </a:r>
            <a:r>
              <a:rPr lang="en-US" sz="3200" dirty="0" err="1" smtClean="0"/>
              <a:t>Luar</a:t>
            </a:r>
            <a:r>
              <a:rPr lang="en-US" sz="3200" dirty="0" smtClean="0"/>
              <a:t> </a:t>
            </a:r>
            <a:r>
              <a:rPr lang="en-US" sz="3200" dirty="0" err="1" smtClean="0"/>
              <a:t>Negeri</a:t>
            </a:r>
            <a:r>
              <a:rPr lang="en-US" sz="3200" dirty="0" smtClean="0"/>
              <a:t>;</a:t>
            </a:r>
            <a:endParaRPr lang="id-ID" sz="3200" dirty="0" smtClean="0"/>
          </a:p>
          <a:p>
            <a:pPr marL="742950" indent="-742950" algn="just" eaLnBrk="1" hangingPunct="1">
              <a:spcBef>
                <a:spcPts val="0"/>
              </a:spcBef>
              <a:buSzPct val="65000"/>
              <a:buFont typeface="+mj-lt"/>
              <a:buAutoNum type="alphaLcPeriod"/>
            </a:pPr>
            <a:endParaRPr lang="en-US" sz="3200" dirty="0" smtClean="0"/>
          </a:p>
          <a:p>
            <a:pPr marL="742950" indent="-742950" algn="just" eaLnBrk="1" hangingPunct="1">
              <a:spcBef>
                <a:spcPts val="0"/>
              </a:spcBef>
              <a:buSzPct val="65000"/>
              <a:buFont typeface="+mj-lt"/>
              <a:buAutoNum type="alphaLcPeriod"/>
            </a:pPr>
            <a:r>
              <a:rPr lang="en-US" sz="3200" dirty="0" err="1" smtClean="0"/>
              <a:t>Permenneg</a:t>
            </a:r>
            <a:r>
              <a:rPr lang="en-US" sz="3200" dirty="0" smtClean="0"/>
              <a:t> PPN/</a:t>
            </a:r>
            <a:r>
              <a:rPr lang="en-US" sz="3200" dirty="0" err="1" smtClean="0"/>
              <a:t>Kepala</a:t>
            </a:r>
            <a:r>
              <a:rPr lang="en-US" sz="3200" dirty="0" smtClean="0"/>
              <a:t> </a:t>
            </a:r>
            <a:r>
              <a:rPr lang="en-US" sz="3200" dirty="0" err="1" smtClean="0"/>
              <a:t>Bappenas</a:t>
            </a:r>
            <a:r>
              <a:rPr lang="en-US" sz="3200" dirty="0" smtClean="0"/>
              <a:t> No. 5/2006 </a:t>
            </a:r>
            <a:r>
              <a:rPr lang="en-US" sz="3200" dirty="0" err="1" smtClean="0"/>
              <a:t>tentang</a:t>
            </a:r>
            <a:r>
              <a:rPr lang="en-US" sz="3200" dirty="0" smtClean="0"/>
              <a:t> Tata Cara </a:t>
            </a:r>
            <a:r>
              <a:rPr lang="en-US" sz="3200" dirty="0" err="1" smtClean="0"/>
              <a:t>Perencanaan</a:t>
            </a:r>
            <a:r>
              <a:rPr lang="en-US" sz="3200" dirty="0" smtClean="0"/>
              <a:t> </a:t>
            </a:r>
            <a:r>
              <a:rPr lang="en-US" sz="3200" dirty="0" err="1" smtClean="0"/>
              <a:t>dan</a:t>
            </a:r>
            <a:r>
              <a:rPr lang="en-US" sz="3200" dirty="0" smtClean="0"/>
              <a:t> </a:t>
            </a:r>
            <a:r>
              <a:rPr lang="en-US" sz="3200" dirty="0" err="1" smtClean="0"/>
              <a:t>Pengusulan</a:t>
            </a:r>
            <a:r>
              <a:rPr lang="en-US" sz="3200" dirty="0" smtClean="0"/>
              <a:t> </a:t>
            </a:r>
            <a:r>
              <a:rPr lang="en-US" sz="3200" dirty="0" err="1" smtClean="0"/>
              <a:t>serta</a:t>
            </a:r>
            <a:r>
              <a:rPr lang="en-US" sz="3200" dirty="0" smtClean="0"/>
              <a:t> </a:t>
            </a:r>
            <a:r>
              <a:rPr lang="en-US" sz="3200" dirty="0" err="1" smtClean="0"/>
              <a:t>Penilaian</a:t>
            </a:r>
            <a:r>
              <a:rPr lang="en-US" sz="3200" dirty="0" smtClean="0"/>
              <a:t> </a:t>
            </a:r>
            <a:r>
              <a:rPr lang="en-US" sz="3200" dirty="0" err="1" smtClean="0"/>
              <a:t>Kegiatan</a:t>
            </a:r>
            <a:r>
              <a:rPr lang="en-US" sz="3200" dirty="0" smtClean="0"/>
              <a:t> yang </a:t>
            </a:r>
            <a:r>
              <a:rPr lang="en-US" sz="3200" dirty="0" err="1" smtClean="0"/>
              <a:t>dibiayai</a:t>
            </a:r>
            <a:r>
              <a:rPr lang="en-US" sz="3200" dirty="0" smtClean="0"/>
              <a:t> </a:t>
            </a:r>
            <a:r>
              <a:rPr lang="en-US" sz="3200" dirty="0" err="1" smtClean="0"/>
              <a:t>dari</a:t>
            </a:r>
            <a:r>
              <a:rPr lang="en-US" sz="3200" dirty="0" smtClean="0"/>
              <a:t> </a:t>
            </a:r>
            <a:r>
              <a:rPr lang="en-US" sz="3200" dirty="0" err="1" smtClean="0"/>
              <a:t>Pinjaman</a:t>
            </a:r>
            <a:r>
              <a:rPr lang="en-US" sz="3200" dirty="0" smtClean="0"/>
              <a:t> </a:t>
            </a:r>
            <a:r>
              <a:rPr lang="en-US" sz="3200" dirty="0" err="1" smtClean="0"/>
              <a:t>dan</a:t>
            </a:r>
            <a:r>
              <a:rPr lang="en-US" sz="3200" dirty="0" smtClean="0"/>
              <a:t>/</a:t>
            </a:r>
            <a:r>
              <a:rPr lang="en-US" sz="3200" dirty="0" err="1" smtClean="0"/>
              <a:t>atau</a:t>
            </a:r>
            <a:r>
              <a:rPr lang="en-US" sz="3200" dirty="0" smtClean="0"/>
              <a:t> </a:t>
            </a:r>
            <a:r>
              <a:rPr lang="en-US" sz="3200" dirty="0" err="1" smtClean="0"/>
              <a:t>Hibah</a:t>
            </a:r>
            <a:r>
              <a:rPr lang="en-US" sz="3200" dirty="0" smtClean="0"/>
              <a:t> </a:t>
            </a:r>
            <a:r>
              <a:rPr lang="en-US" sz="3200" dirty="0" err="1" smtClean="0"/>
              <a:t>Luar</a:t>
            </a:r>
            <a:r>
              <a:rPr lang="en-US" sz="3200" dirty="0" smtClean="0"/>
              <a:t> </a:t>
            </a:r>
            <a:r>
              <a:rPr lang="en-US" sz="3200" dirty="0" err="1" smtClean="0"/>
              <a:t>Negeri</a:t>
            </a:r>
            <a:r>
              <a:rPr lang="en-US" sz="3200" dirty="0" smtClean="0"/>
              <a:t>;</a:t>
            </a:r>
            <a:br>
              <a:rPr lang="en-US" sz="3200" dirty="0" smtClean="0"/>
            </a:br>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6048672"/>
          </a:xfrm>
        </p:spPr>
        <p:txBody>
          <a:bodyPr>
            <a:normAutofit/>
          </a:bodyPr>
          <a:lstStyle/>
          <a:p>
            <a:pPr marL="514350" indent="-514350" algn="just" eaLnBrk="1" hangingPunct="1">
              <a:buFont typeface="Wingdings 2" pitchFamily="18" charset="2"/>
              <a:buAutoNum type="alphaLcPeriod" startAt="3"/>
              <a:defRPr/>
            </a:pPr>
            <a:r>
              <a:rPr lang="en-US" sz="3200" dirty="0" err="1" smtClean="0"/>
              <a:t>Permenkeu</a:t>
            </a:r>
            <a:r>
              <a:rPr lang="en-US" sz="3200" dirty="0" smtClean="0"/>
              <a:t> No. 52/2006 </a:t>
            </a:r>
            <a:r>
              <a:rPr lang="en-US" sz="3200" dirty="0" err="1" smtClean="0"/>
              <a:t>tentang</a:t>
            </a:r>
            <a:r>
              <a:rPr lang="en-US" sz="3200" dirty="0" smtClean="0"/>
              <a:t> Tata Cara </a:t>
            </a:r>
            <a:r>
              <a:rPr lang="en-US" sz="3200" dirty="0" err="1" smtClean="0"/>
              <a:t>Pemberian</a:t>
            </a:r>
            <a:r>
              <a:rPr lang="en-US" sz="3200" dirty="0" smtClean="0"/>
              <a:t> </a:t>
            </a:r>
            <a:r>
              <a:rPr lang="en-US" sz="3200" dirty="0" err="1" smtClean="0"/>
              <a:t>Hibah</a:t>
            </a:r>
            <a:r>
              <a:rPr lang="en-US" sz="3200" dirty="0" smtClean="0"/>
              <a:t> </a:t>
            </a:r>
            <a:r>
              <a:rPr lang="en-US" sz="3200" dirty="0" err="1" smtClean="0"/>
              <a:t>kepada</a:t>
            </a:r>
            <a:r>
              <a:rPr lang="en-US" sz="3200" dirty="0" smtClean="0"/>
              <a:t> Daerah;</a:t>
            </a:r>
          </a:p>
          <a:p>
            <a:pPr marL="514350" indent="-514350" algn="just" eaLnBrk="1" hangingPunct="1">
              <a:buFont typeface="Wingdings 2" pitchFamily="18" charset="2"/>
              <a:buAutoNum type="alphaLcPeriod" startAt="3"/>
              <a:defRPr/>
            </a:pPr>
            <a:r>
              <a:rPr lang="en-US" sz="3200" dirty="0" err="1" smtClean="0"/>
              <a:t>Permenkeu</a:t>
            </a:r>
            <a:r>
              <a:rPr lang="en-US" sz="3200" dirty="0" smtClean="0"/>
              <a:t> No. 53/2006 </a:t>
            </a:r>
            <a:r>
              <a:rPr lang="en-US" sz="3200" dirty="0" err="1" smtClean="0"/>
              <a:t>tentang</a:t>
            </a:r>
            <a:r>
              <a:rPr lang="en-US" sz="3200" dirty="0" smtClean="0"/>
              <a:t> Tata Cara </a:t>
            </a:r>
            <a:r>
              <a:rPr lang="en-US" sz="3200" dirty="0" err="1" smtClean="0"/>
              <a:t>Pemberian</a:t>
            </a:r>
            <a:r>
              <a:rPr lang="en-US" sz="3200" dirty="0" smtClean="0"/>
              <a:t> </a:t>
            </a:r>
            <a:r>
              <a:rPr lang="en-US" sz="3200" dirty="0" err="1" smtClean="0"/>
              <a:t>Pinjaman</a:t>
            </a:r>
            <a:r>
              <a:rPr lang="en-US" sz="3200" dirty="0" smtClean="0"/>
              <a:t> Daerah </a:t>
            </a:r>
            <a:r>
              <a:rPr lang="en-US" sz="3200" dirty="0" err="1" smtClean="0"/>
              <a:t>dari</a:t>
            </a:r>
            <a:r>
              <a:rPr lang="en-US" sz="3200" dirty="0" smtClean="0"/>
              <a:t> </a:t>
            </a:r>
            <a:r>
              <a:rPr lang="en-US" sz="3200" dirty="0" err="1" smtClean="0"/>
              <a:t>Pemerintah</a:t>
            </a:r>
            <a:r>
              <a:rPr lang="en-US" sz="3200" dirty="0" smtClean="0"/>
              <a:t> yang </a:t>
            </a:r>
            <a:r>
              <a:rPr lang="en-US" sz="3200" dirty="0" err="1" smtClean="0"/>
              <a:t>Dananya</a:t>
            </a:r>
            <a:r>
              <a:rPr lang="en-US" sz="3200" dirty="0" smtClean="0"/>
              <a:t> </a:t>
            </a:r>
            <a:r>
              <a:rPr lang="en-US" sz="3200" dirty="0" err="1" smtClean="0"/>
              <a:t>Bersumber</a:t>
            </a:r>
            <a:r>
              <a:rPr lang="en-US" sz="3200" dirty="0" smtClean="0"/>
              <a:t> </a:t>
            </a:r>
            <a:r>
              <a:rPr lang="en-US" sz="3200" dirty="0" err="1" smtClean="0"/>
              <a:t>dari</a:t>
            </a:r>
            <a:r>
              <a:rPr lang="en-US" sz="3200" dirty="0" smtClean="0"/>
              <a:t> </a:t>
            </a:r>
            <a:r>
              <a:rPr lang="en-US" sz="3200" dirty="0" err="1" smtClean="0"/>
              <a:t>Pinjaman</a:t>
            </a:r>
            <a:r>
              <a:rPr lang="en-US" sz="3200" dirty="0" smtClean="0"/>
              <a:t> </a:t>
            </a:r>
            <a:r>
              <a:rPr lang="en-US" sz="3200" dirty="0" err="1" smtClean="0"/>
              <a:t>Luar</a:t>
            </a:r>
            <a:r>
              <a:rPr lang="en-US" sz="3200" dirty="0" smtClean="0"/>
              <a:t> </a:t>
            </a:r>
            <a:r>
              <a:rPr lang="en-US" sz="3200" dirty="0" err="1" smtClean="0"/>
              <a:t>Negeri</a:t>
            </a:r>
            <a:r>
              <a:rPr lang="en-US" sz="3200" dirty="0" smtClean="0"/>
              <a:t>; </a:t>
            </a:r>
            <a:r>
              <a:rPr lang="en-US" sz="3200" dirty="0" err="1" smtClean="0"/>
              <a:t>dan</a:t>
            </a:r>
            <a:endParaRPr lang="en-US" sz="3200" dirty="0" smtClean="0"/>
          </a:p>
          <a:p>
            <a:pPr marL="514350" indent="-514350" algn="just" eaLnBrk="1" hangingPunct="1">
              <a:buFont typeface="Wingdings 2" pitchFamily="18" charset="2"/>
              <a:buAutoNum type="alphaLcPeriod" startAt="3"/>
              <a:defRPr/>
            </a:pPr>
            <a:r>
              <a:rPr lang="en-US" sz="3200" dirty="0" err="1" smtClean="0"/>
              <a:t>Permendagri</a:t>
            </a:r>
            <a:r>
              <a:rPr lang="en-US" sz="3200" dirty="0" smtClean="0"/>
              <a:t> No. 3/2007 </a:t>
            </a:r>
            <a:r>
              <a:rPr lang="en-US" sz="3200" dirty="0" err="1" smtClean="0"/>
              <a:t>tentang</a:t>
            </a:r>
            <a:r>
              <a:rPr lang="en-US" sz="3200" dirty="0" smtClean="0"/>
              <a:t> </a:t>
            </a:r>
            <a:r>
              <a:rPr lang="en-US" sz="3200" dirty="0" err="1" smtClean="0"/>
              <a:t>Pedoman</a:t>
            </a:r>
            <a:r>
              <a:rPr lang="en-US" sz="3200" dirty="0" smtClean="0"/>
              <a:t> </a:t>
            </a:r>
            <a:r>
              <a:rPr lang="en-US" sz="3200" dirty="0" err="1" smtClean="0"/>
              <a:t>Pelaksanaan</a:t>
            </a:r>
            <a:r>
              <a:rPr lang="en-US" sz="3200" dirty="0" smtClean="0"/>
              <a:t> </a:t>
            </a:r>
            <a:r>
              <a:rPr lang="en-US" sz="3200" dirty="0" err="1" smtClean="0"/>
              <a:t>Anggaran</a:t>
            </a:r>
            <a:r>
              <a:rPr lang="en-US" sz="3200" dirty="0" smtClean="0"/>
              <a:t> </a:t>
            </a:r>
            <a:r>
              <a:rPr lang="en-US" sz="3200" dirty="0" err="1" smtClean="0"/>
              <a:t>di</a:t>
            </a:r>
            <a:r>
              <a:rPr lang="en-US" sz="3200" dirty="0" smtClean="0"/>
              <a:t> </a:t>
            </a:r>
            <a:r>
              <a:rPr lang="en-US" sz="3200" dirty="0" err="1" smtClean="0"/>
              <a:t>Lingkungan</a:t>
            </a:r>
            <a:r>
              <a:rPr lang="en-US" sz="3200" dirty="0" smtClean="0"/>
              <a:t> </a:t>
            </a:r>
            <a:r>
              <a:rPr lang="en-US" sz="3200" dirty="0" err="1" smtClean="0"/>
              <a:t>Departemen</a:t>
            </a:r>
            <a:r>
              <a:rPr lang="en-US" sz="3200" dirty="0" smtClean="0"/>
              <a:t> </a:t>
            </a:r>
            <a:r>
              <a:rPr lang="en-US" sz="3200" dirty="0" err="1" smtClean="0"/>
              <a:t>Dalam</a:t>
            </a:r>
            <a:r>
              <a:rPr lang="en-US" sz="3200" dirty="0" smtClean="0"/>
              <a:t> </a:t>
            </a:r>
            <a:r>
              <a:rPr lang="en-US" sz="3200" dirty="0" err="1" smtClean="0"/>
              <a:t>Negeri</a:t>
            </a:r>
            <a:r>
              <a:rPr lang="en-US" sz="3200" dirty="0" smtClean="0"/>
              <a:t>. </a:t>
            </a:r>
          </a:p>
          <a:p>
            <a:pPr eaLnBrk="1" hangingPunct="1">
              <a:defRPr/>
            </a:pPr>
            <a:endParaRPr lang="en-US"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ctr">
            <a:normAutofit fontScale="90000"/>
          </a:bodyPr>
          <a:lstStyle/>
          <a:p>
            <a:pPr algn="ctr" eaLnBrk="1" hangingPunct="1"/>
            <a:r>
              <a:rPr lang="en-US" smtClean="0"/>
              <a:t>Macam dan Ciri  dari Utang Negara</a:t>
            </a:r>
          </a:p>
        </p:txBody>
      </p:sp>
      <p:sp>
        <p:nvSpPr>
          <p:cNvPr id="10243" name="Rectangle 3"/>
          <p:cNvSpPr>
            <a:spLocks noGrp="1" noChangeArrowheads="1"/>
          </p:cNvSpPr>
          <p:nvPr>
            <p:ph type="body" idx="1"/>
          </p:nvPr>
        </p:nvSpPr>
        <p:spPr>
          <a:xfrm>
            <a:off x="457200" y="1481328"/>
            <a:ext cx="8229600" cy="4972008"/>
          </a:xfrm>
        </p:spPr>
        <p:txBody>
          <a:bodyPr/>
          <a:lstStyle/>
          <a:p>
            <a:pPr algn="just" eaLnBrk="1" hangingPunct="1">
              <a:lnSpc>
                <a:spcPct val="90000"/>
              </a:lnSpc>
            </a:pPr>
            <a:r>
              <a:rPr lang="en-US" sz="3200" dirty="0" smtClean="0"/>
              <a:t>Reproductive Debt </a:t>
            </a:r>
            <a:r>
              <a:rPr lang="en-US" sz="3200" dirty="0" smtClean="0">
                <a:sym typeface="Wingdings" pitchFamily="2" charset="2"/>
              </a:rPr>
              <a:t> </a:t>
            </a:r>
            <a:r>
              <a:rPr lang="en-US" sz="3200" dirty="0" err="1" smtClean="0">
                <a:sym typeface="Wingdings" pitchFamily="2" charset="2"/>
              </a:rPr>
              <a:t>dijamin</a:t>
            </a:r>
            <a:r>
              <a:rPr lang="en-US" sz="3200" dirty="0" smtClean="0">
                <a:sym typeface="Wingdings" pitchFamily="2" charset="2"/>
              </a:rPr>
              <a:t> </a:t>
            </a:r>
            <a:r>
              <a:rPr lang="en-US" sz="3200" dirty="0" err="1" smtClean="0">
                <a:sym typeface="Wingdings" pitchFamily="2" charset="2"/>
              </a:rPr>
              <a:t>seluruhnya</a:t>
            </a:r>
            <a:r>
              <a:rPr lang="en-US" sz="3200" dirty="0" smtClean="0">
                <a:sym typeface="Wingdings" pitchFamily="2" charset="2"/>
              </a:rPr>
              <a:t> </a:t>
            </a:r>
            <a:r>
              <a:rPr lang="en-US" sz="3200" dirty="0" err="1" smtClean="0">
                <a:sym typeface="Wingdings" pitchFamily="2" charset="2"/>
              </a:rPr>
              <a:t>oleh</a:t>
            </a:r>
            <a:r>
              <a:rPr lang="en-US" sz="3200" dirty="0" smtClean="0">
                <a:sym typeface="Wingdings" pitchFamily="2" charset="2"/>
              </a:rPr>
              <a:t> </a:t>
            </a:r>
            <a:r>
              <a:rPr lang="en-US" sz="3200" dirty="0" err="1" smtClean="0">
                <a:sym typeface="Wingdings" pitchFamily="2" charset="2"/>
              </a:rPr>
              <a:t>kekayaan</a:t>
            </a:r>
            <a:r>
              <a:rPr lang="en-US" sz="3200" dirty="0" smtClean="0">
                <a:sym typeface="Wingdings" pitchFamily="2" charset="2"/>
              </a:rPr>
              <a:t> </a:t>
            </a:r>
            <a:r>
              <a:rPr lang="en-US" sz="3200" dirty="0" err="1" smtClean="0">
                <a:sym typeface="Wingdings" pitchFamily="2" charset="2"/>
              </a:rPr>
              <a:t>negara</a:t>
            </a:r>
            <a:r>
              <a:rPr lang="en-US" sz="3200" dirty="0" smtClean="0">
                <a:sym typeface="Wingdings" pitchFamily="2" charset="2"/>
              </a:rPr>
              <a:t> </a:t>
            </a:r>
            <a:r>
              <a:rPr lang="en-US" sz="3200" dirty="0" err="1" smtClean="0">
                <a:sym typeface="Wingdings" pitchFamily="2" charset="2"/>
              </a:rPr>
              <a:t>dan</a:t>
            </a:r>
            <a:r>
              <a:rPr lang="en-US" sz="3200" dirty="0" smtClean="0">
                <a:sym typeface="Wingdings" pitchFamily="2" charset="2"/>
              </a:rPr>
              <a:t> </a:t>
            </a:r>
            <a:r>
              <a:rPr lang="en-US" sz="3200" dirty="0" err="1" smtClean="0">
                <a:sym typeface="Wingdings" pitchFamily="2" charset="2"/>
              </a:rPr>
              <a:t>sama</a:t>
            </a:r>
            <a:r>
              <a:rPr lang="en-US" sz="3200" dirty="0" smtClean="0">
                <a:sym typeface="Wingdings" pitchFamily="2" charset="2"/>
              </a:rPr>
              <a:t> </a:t>
            </a:r>
            <a:r>
              <a:rPr lang="en-US" sz="3200" dirty="0" err="1" smtClean="0">
                <a:sym typeface="Wingdings" pitchFamily="2" charset="2"/>
              </a:rPr>
              <a:t>besarnya</a:t>
            </a:r>
            <a:endParaRPr lang="en-US" sz="3200" dirty="0" smtClean="0">
              <a:sym typeface="Wingdings" pitchFamily="2" charset="2"/>
            </a:endParaRPr>
          </a:p>
          <a:p>
            <a:pPr algn="just" eaLnBrk="1" hangingPunct="1">
              <a:lnSpc>
                <a:spcPct val="90000"/>
              </a:lnSpc>
            </a:pPr>
            <a:r>
              <a:rPr lang="en-US" sz="3200" dirty="0" smtClean="0"/>
              <a:t>Dead Weight Debt </a:t>
            </a:r>
            <a:r>
              <a:rPr lang="en-US" sz="3200" dirty="0" smtClean="0">
                <a:sym typeface="Wingdings" pitchFamily="2" charset="2"/>
              </a:rPr>
              <a:t> </a:t>
            </a:r>
            <a:r>
              <a:rPr lang="en-US" sz="3200" dirty="0" err="1" smtClean="0">
                <a:sym typeface="Wingdings" pitchFamily="2" charset="2"/>
              </a:rPr>
              <a:t>Utang</a:t>
            </a:r>
            <a:r>
              <a:rPr lang="en-US" sz="3200" dirty="0" smtClean="0">
                <a:sym typeface="Wingdings" pitchFamily="2" charset="2"/>
              </a:rPr>
              <a:t> </a:t>
            </a:r>
            <a:r>
              <a:rPr lang="en-US" sz="3200" dirty="0" err="1" smtClean="0">
                <a:sym typeface="Wingdings" pitchFamily="2" charset="2"/>
              </a:rPr>
              <a:t>tanpa</a:t>
            </a:r>
            <a:r>
              <a:rPr lang="en-US" sz="3200" dirty="0" smtClean="0">
                <a:sym typeface="Wingdings" pitchFamily="2" charset="2"/>
              </a:rPr>
              <a:t> </a:t>
            </a:r>
            <a:r>
              <a:rPr lang="en-US" sz="3200" dirty="0" err="1" smtClean="0">
                <a:sym typeface="Wingdings" pitchFamily="2" charset="2"/>
              </a:rPr>
              <a:t>jaminan</a:t>
            </a:r>
            <a:r>
              <a:rPr lang="en-US" sz="3200" dirty="0" smtClean="0">
                <a:sym typeface="Wingdings" pitchFamily="2" charset="2"/>
              </a:rPr>
              <a:t> </a:t>
            </a:r>
            <a:r>
              <a:rPr lang="en-US" sz="3200" dirty="0" err="1" smtClean="0">
                <a:sym typeface="Wingdings" pitchFamily="2" charset="2"/>
              </a:rPr>
              <a:t>kekayaan</a:t>
            </a:r>
            <a:r>
              <a:rPr lang="en-US" sz="3200" dirty="0" smtClean="0">
                <a:sym typeface="Wingdings" pitchFamily="2" charset="2"/>
              </a:rPr>
              <a:t>.</a:t>
            </a:r>
            <a:endParaRPr lang="en-US" sz="3200" dirty="0" smtClean="0"/>
          </a:p>
          <a:p>
            <a:pPr algn="just" eaLnBrk="1" hangingPunct="1">
              <a:lnSpc>
                <a:spcPct val="90000"/>
              </a:lnSpc>
            </a:pPr>
            <a:r>
              <a:rPr lang="en-US" sz="3200" dirty="0" err="1" smtClean="0"/>
              <a:t>Pinjaman</a:t>
            </a:r>
            <a:r>
              <a:rPr lang="en-US" sz="3200" dirty="0" smtClean="0"/>
              <a:t> </a:t>
            </a:r>
            <a:r>
              <a:rPr lang="en-US" sz="3200" dirty="0" err="1" smtClean="0"/>
              <a:t>Sukarela</a:t>
            </a:r>
            <a:r>
              <a:rPr lang="en-US" sz="3200" dirty="0" smtClean="0"/>
              <a:t> </a:t>
            </a:r>
            <a:r>
              <a:rPr lang="en-US" sz="3200" dirty="0" err="1" smtClean="0"/>
              <a:t>dan</a:t>
            </a:r>
            <a:r>
              <a:rPr lang="en-US" sz="3200" dirty="0" smtClean="0"/>
              <a:t> </a:t>
            </a:r>
            <a:r>
              <a:rPr lang="en-US" sz="3200" dirty="0" err="1" smtClean="0"/>
              <a:t>Pinjaman</a:t>
            </a:r>
            <a:r>
              <a:rPr lang="en-US" sz="3200" dirty="0" smtClean="0"/>
              <a:t> </a:t>
            </a:r>
            <a:r>
              <a:rPr lang="en-US" sz="3200" dirty="0" err="1" smtClean="0"/>
              <a:t>Paksa</a:t>
            </a:r>
            <a:endParaRPr lang="en-US" sz="3200" dirty="0" smtClean="0"/>
          </a:p>
          <a:p>
            <a:pPr algn="just" eaLnBrk="1" hangingPunct="1">
              <a:lnSpc>
                <a:spcPct val="90000"/>
              </a:lnSpc>
            </a:pPr>
            <a:r>
              <a:rPr lang="en-US" sz="3200" dirty="0" err="1" smtClean="0"/>
              <a:t>Pinjaman</a:t>
            </a:r>
            <a:r>
              <a:rPr lang="en-US" sz="3200" dirty="0" smtClean="0"/>
              <a:t> </a:t>
            </a:r>
            <a:r>
              <a:rPr lang="en-US" sz="3200" dirty="0" err="1" smtClean="0"/>
              <a:t>Dalam</a:t>
            </a:r>
            <a:r>
              <a:rPr lang="en-US" sz="3200" dirty="0" smtClean="0"/>
              <a:t> </a:t>
            </a:r>
            <a:r>
              <a:rPr lang="en-US" sz="3200" dirty="0" err="1" smtClean="0"/>
              <a:t>Negeri</a:t>
            </a:r>
            <a:r>
              <a:rPr lang="en-US" sz="3200" dirty="0" smtClean="0"/>
              <a:t> </a:t>
            </a:r>
            <a:r>
              <a:rPr lang="en-US" sz="3200" dirty="0" err="1" smtClean="0"/>
              <a:t>dan</a:t>
            </a:r>
            <a:r>
              <a:rPr lang="en-US" sz="3200" dirty="0" smtClean="0"/>
              <a:t> </a:t>
            </a:r>
            <a:r>
              <a:rPr lang="en-US" sz="3200" dirty="0" err="1" smtClean="0"/>
              <a:t>Pinjaman</a:t>
            </a:r>
            <a:r>
              <a:rPr lang="en-US" sz="3200" dirty="0" smtClean="0"/>
              <a:t> </a:t>
            </a:r>
            <a:r>
              <a:rPr lang="en-US" sz="3200" dirty="0" err="1" smtClean="0"/>
              <a:t>Luar</a:t>
            </a:r>
            <a:r>
              <a:rPr lang="en-US" sz="3200" dirty="0" smtClean="0"/>
              <a:t> </a:t>
            </a:r>
            <a:r>
              <a:rPr lang="en-US" sz="3200" dirty="0" err="1" smtClean="0"/>
              <a:t>Negeri</a:t>
            </a:r>
            <a:endParaRPr lang="en-US" sz="3200" dirty="0" smtClean="0"/>
          </a:p>
          <a:p>
            <a:pPr algn="just" eaLnBrk="1" hangingPunct="1">
              <a:lnSpc>
                <a:spcPct val="90000"/>
              </a:lnSpc>
            </a:pPr>
            <a:r>
              <a:rPr lang="en-US" sz="3200" dirty="0" err="1" smtClean="0"/>
              <a:t>Suku</a:t>
            </a:r>
            <a:r>
              <a:rPr lang="en-US" sz="3200" dirty="0" smtClean="0"/>
              <a:t> </a:t>
            </a:r>
            <a:r>
              <a:rPr lang="en-US" sz="3200" dirty="0" err="1" smtClean="0"/>
              <a:t>Bunga</a:t>
            </a:r>
            <a:r>
              <a:rPr lang="en-US" sz="3200" dirty="0" smtClean="0"/>
              <a:t> </a:t>
            </a:r>
            <a:r>
              <a:rPr lang="en-US" sz="3200" dirty="0" err="1" smtClean="0"/>
              <a:t>Pinjaman</a:t>
            </a: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2050" name="Picture 2"/>
          <p:cNvPicPr>
            <a:picLocks noChangeAspect="1" noChangeArrowheads="1"/>
          </p:cNvPicPr>
          <p:nvPr/>
        </p:nvPicPr>
        <p:blipFill>
          <a:blip r:embed="rId2" cstate="print"/>
          <a:srcRect/>
          <a:stretch>
            <a:fillRect/>
          </a:stretch>
        </p:blipFill>
        <p:spPr bwMode="auto">
          <a:xfrm>
            <a:off x="144462" y="144462"/>
            <a:ext cx="8820025" cy="671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3074" name="Picture 2"/>
          <p:cNvPicPr>
            <a:picLocks noGrp="1" noChangeAspect="1" noChangeArrowheads="1"/>
          </p:cNvPicPr>
          <p:nvPr>
            <p:ph idx="1"/>
          </p:nvPr>
        </p:nvPicPr>
        <p:blipFill>
          <a:blip r:embed="rId2" cstate="print"/>
          <a:srcRect/>
          <a:stretch>
            <a:fillRect/>
          </a:stretch>
        </p:blipFill>
        <p:spPr bwMode="auto">
          <a:xfrm>
            <a:off x="323528" y="188640"/>
            <a:ext cx="8568952" cy="6336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098" name="Picture 2"/>
          <p:cNvPicPr>
            <a:picLocks noGrp="1" noChangeAspect="1" noChangeArrowheads="1"/>
          </p:cNvPicPr>
          <p:nvPr>
            <p:ph idx="1"/>
          </p:nvPr>
        </p:nvPicPr>
        <p:blipFill>
          <a:blip r:embed="rId2" cstate="print"/>
          <a:srcRect/>
          <a:stretch>
            <a:fillRect/>
          </a:stretch>
        </p:blipFill>
        <p:spPr bwMode="auto">
          <a:xfrm>
            <a:off x="0" y="260648"/>
            <a:ext cx="9144000" cy="6336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264</TotalTime>
  <Words>456</Words>
  <Application>Microsoft Office PowerPoint</Application>
  <PresentationFormat>On-screen Show (4:3)</PresentationFormat>
  <Paragraphs>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Lucida Sans Unicode</vt:lpstr>
      <vt:lpstr>Verdana</vt:lpstr>
      <vt:lpstr>Wingdings</vt:lpstr>
      <vt:lpstr>Wingdings 2</vt:lpstr>
      <vt:lpstr>Wingdings 3</vt:lpstr>
      <vt:lpstr>Concourse</vt:lpstr>
      <vt:lpstr>SAP 5: Hutang luar negeri</vt:lpstr>
      <vt:lpstr>PowerPoint Presentation</vt:lpstr>
      <vt:lpstr>PowerPoint Presentation</vt:lpstr>
      <vt:lpstr>Dasar Hukum Pelaksanaan Pinjaman/Hibah Luar Negeri (PHLN), </vt:lpstr>
      <vt:lpstr>PowerPoint Presentation</vt:lpstr>
      <vt:lpstr>Macam dan Ciri  dari Utang Negara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Masalah Utang Negara</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dc:creator>
  <cp:lastModifiedBy>Nurmasari Situmeang</cp:lastModifiedBy>
  <cp:revision>20</cp:revision>
  <dcterms:created xsi:type="dcterms:W3CDTF">2014-03-28T03:02:32Z</dcterms:created>
  <dcterms:modified xsi:type="dcterms:W3CDTF">2014-04-01T19:47:01Z</dcterms:modified>
</cp:coreProperties>
</file>