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4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310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1EDC4B4D-F6C6-4045-8A99-FC2F881536DE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696A5D80-E044-404A-A9D7-8B8E63D87C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C4B4D-F6C6-4045-8A99-FC2F881536DE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5D80-E044-404A-A9D7-8B8E63D87C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C4B4D-F6C6-4045-8A99-FC2F881536DE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5D80-E044-404A-A9D7-8B8E63D87C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C4B4D-F6C6-4045-8A99-FC2F881536DE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5D80-E044-404A-A9D7-8B8E63D87C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C4B4D-F6C6-4045-8A99-FC2F881536DE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5D80-E044-404A-A9D7-8B8E63D87C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C4B4D-F6C6-4045-8A99-FC2F881536DE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5D80-E044-404A-A9D7-8B8E63D87C0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C4B4D-F6C6-4045-8A99-FC2F881536DE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5D80-E044-404A-A9D7-8B8E63D87C0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C4B4D-F6C6-4045-8A99-FC2F881536DE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5D80-E044-404A-A9D7-8B8E63D87C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C4B4D-F6C6-4045-8A99-FC2F881536DE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5D80-E044-404A-A9D7-8B8E63D87C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1EDC4B4D-F6C6-4045-8A99-FC2F881536DE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696A5D80-E044-404A-A9D7-8B8E63D87C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1EDC4B4D-F6C6-4045-8A99-FC2F881536DE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696A5D80-E044-404A-A9D7-8B8E63D87C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1EDC4B4D-F6C6-4045-8A99-FC2F881536DE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696A5D80-E044-404A-A9D7-8B8E63D87C0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Model-Model Pembangunan di Asia </a:t>
            </a:r>
            <a:r>
              <a:rPr lang="en-US" dirty="0" err="1" smtClean="0"/>
              <a:t>Timur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05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7315200" cy="4808669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latin typeface="Arial" pitchFamily="34" charset="0"/>
                <a:cs typeface="Arial" pitchFamily="34" charset="0"/>
              </a:rPr>
              <a:t>Robert Gilpin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bukunya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 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Global Political 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Economy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mengulas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secara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mendalam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mengenai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teori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 </a:t>
            </a:r>
            <a:r>
              <a:rPr lang="en-US" sz="2800" i="1" dirty="0">
                <a:latin typeface="Arial" pitchFamily="34" charset="0"/>
                <a:cs typeface="Arial" pitchFamily="34" charset="0"/>
              </a:rPr>
              <a:t>developmental state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Menurut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Gilpin,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kunci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kesuksesan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pembangunan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negara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terletak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pada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pemerintahan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bank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lokal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industri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92168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762000"/>
            <a:ext cx="7162800" cy="5257800"/>
          </a:xfrm>
        </p:spPr>
        <p:txBody>
          <a:bodyPr>
            <a:normAutofit/>
          </a:bodyPr>
          <a:lstStyle/>
          <a:p>
            <a:pPr algn="just"/>
            <a:r>
              <a:rPr lang="en-US" dirty="0" err="1">
                <a:solidFill>
                  <a:srgbClr val="333333"/>
                </a:solidFill>
                <a:latin typeface="Libre Franklin"/>
              </a:rPr>
              <a:t>Seorang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peneliti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bernama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Balassa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berupaya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membuat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simpulan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mengenai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poin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penting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dari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model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pembangunan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yang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dipelajarinya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dari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kawasan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Asia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Timur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. </a:t>
            </a:r>
            <a:endParaRPr lang="en-US" dirty="0" smtClean="0">
              <a:solidFill>
                <a:srgbClr val="333333"/>
              </a:solidFill>
              <a:latin typeface="Libre Franklin"/>
            </a:endParaRPr>
          </a:p>
          <a:p>
            <a:pPr algn="just"/>
            <a:r>
              <a:rPr lang="en-US" dirty="0" err="1" smtClean="0">
                <a:solidFill>
                  <a:srgbClr val="333333"/>
                </a:solidFill>
                <a:latin typeface="Libre Franklin"/>
              </a:rPr>
              <a:t>Poin</a:t>
            </a:r>
            <a:r>
              <a:rPr lang="en-US" dirty="0" smtClean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tersebut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 smtClean="0">
                <a:solidFill>
                  <a:srgbClr val="333333"/>
                </a:solidFill>
                <a:latin typeface="Libre Franklin"/>
              </a:rPr>
              <a:t>adalah</a:t>
            </a:r>
            <a:r>
              <a:rPr lang="en-US" dirty="0" smtClean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bentuk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kontribusi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pemerintah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terhadap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pembangunan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negara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model </a:t>
            </a:r>
            <a:r>
              <a:rPr lang="en-US" i="1" dirty="0">
                <a:solidFill>
                  <a:srgbClr val="333333"/>
                </a:solidFill>
                <a:latin typeface="Libre Franklin"/>
              </a:rPr>
              <a:t>developmental state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, yang di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dalamnya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meliputi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:</a:t>
            </a:r>
          </a:p>
          <a:p>
            <a:pPr algn="just">
              <a:buFont typeface="+mj-lt"/>
              <a:buAutoNum type="arabicPeriod"/>
            </a:pPr>
            <a:r>
              <a:rPr lang="en-US" dirty="0">
                <a:solidFill>
                  <a:srgbClr val="333333"/>
                </a:solidFill>
                <a:latin typeface="Libre Franklin"/>
              </a:rPr>
              <a:t>Pembangunan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terhadap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infrastruktur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modern</a:t>
            </a:r>
          </a:p>
          <a:p>
            <a:pPr algn="just">
              <a:buFont typeface="+mj-lt"/>
              <a:buAutoNum type="arabicPeriod"/>
            </a:pPr>
            <a:r>
              <a:rPr lang="en-US" dirty="0" err="1">
                <a:solidFill>
                  <a:srgbClr val="333333"/>
                </a:solidFill>
                <a:latin typeface="Libre Franklin"/>
              </a:rPr>
              <a:t>Menyediakan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sistem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yang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stabil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sebagai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rangsangan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dan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dorongan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ekonomi</a:t>
            </a:r>
            <a:endParaRPr lang="en-US" dirty="0">
              <a:solidFill>
                <a:srgbClr val="333333"/>
              </a:solidFill>
              <a:latin typeface="Libre Franklin"/>
            </a:endParaRPr>
          </a:p>
          <a:p>
            <a:pPr algn="just">
              <a:buFont typeface="+mj-lt"/>
              <a:buAutoNum type="arabicPeriod"/>
            </a:pPr>
            <a:r>
              <a:rPr lang="en-US" dirty="0" err="1">
                <a:solidFill>
                  <a:srgbClr val="333333"/>
                </a:solidFill>
                <a:latin typeface="Libre Franklin"/>
              </a:rPr>
              <a:t>Membentuk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birokrasi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yang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mampu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mendorong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ekspor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(Thomson, 1998).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377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8200"/>
            <a:ext cx="7391400" cy="5334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 err="1"/>
              <a:t>Kunci</a:t>
            </a:r>
            <a:r>
              <a:rPr lang="en-US" b="1" dirty="0"/>
              <a:t> </a:t>
            </a:r>
            <a:r>
              <a:rPr lang="en-US" b="1" dirty="0" err="1"/>
              <a:t>Keberhasilan</a:t>
            </a:r>
            <a:r>
              <a:rPr lang="en-US" b="1" dirty="0"/>
              <a:t> </a:t>
            </a:r>
            <a:r>
              <a:rPr lang="en-US" b="1" i="1" dirty="0" err="1"/>
              <a:t>Deveopmental</a:t>
            </a:r>
            <a:r>
              <a:rPr lang="en-US" b="1" i="1" dirty="0"/>
              <a:t> State</a:t>
            </a:r>
            <a:endParaRPr lang="en-US" b="1" dirty="0"/>
          </a:p>
          <a:p>
            <a:pPr algn="just"/>
            <a:r>
              <a:rPr lang="en-US" i="1" dirty="0"/>
              <a:t>Developmental state</a:t>
            </a:r>
            <a:r>
              <a:rPr lang="en-US" dirty="0"/>
              <a:t> </a:t>
            </a:r>
            <a:r>
              <a:rPr lang="en-US" dirty="0" err="1"/>
              <a:t>menuntut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intervensi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melindungi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domestiknya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dominasi</a:t>
            </a:r>
            <a:r>
              <a:rPr lang="en-US" dirty="0"/>
              <a:t> </a:t>
            </a:r>
            <a:r>
              <a:rPr lang="en-US" dirty="0" err="1"/>
              <a:t>asing</a:t>
            </a:r>
            <a:r>
              <a:rPr lang="en-US" dirty="0"/>
              <a:t>.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, </a:t>
            </a:r>
            <a:r>
              <a:rPr lang="en-US" dirty="0" err="1"/>
              <a:t>membiarkan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bebas</a:t>
            </a:r>
            <a:r>
              <a:rPr lang="en-US" dirty="0"/>
              <a:t> </a:t>
            </a:r>
            <a:r>
              <a:rPr lang="en-US" dirty="0" err="1"/>
              <a:t>berlaku</a:t>
            </a:r>
            <a:r>
              <a:rPr lang="en-US" dirty="0"/>
              <a:t> </a:t>
            </a:r>
            <a:r>
              <a:rPr lang="en-US" dirty="0" err="1"/>
              <a:t>sementara</a:t>
            </a:r>
            <a:r>
              <a:rPr lang="en-US" dirty="0"/>
              <a:t> </a:t>
            </a:r>
            <a:r>
              <a:rPr lang="en-US" dirty="0" err="1"/>
              <a:t>posisi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lemah</a:t>
            </a:r>
            <a:r>
              <a:rPr lang="en-US" dirty="0"/>
              <a:t>,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menghancurkan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Keberhasilan</a:t>
            </a:r>
            <a:r>
              <a:rPr lang="en-US" dirty="0"/>
              <a:t> </a:t>
            </a:r>
            <a:r>
              <a:rPr lang="en-US" dirty="0" err="1"/>
              <a:t>negara-negara</a:t>
            </a:r>
            <a:r>
              <a:rPr lang="en-US" dirty="0"/>
              <a:t> Asia </a:t>
            </a:r>
            <a:r>
              <a:rPr lang="en-US" dirty="0" err="1"/>
              <a:t>Timur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menerapkan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 </a:t>
            </a:r>
            <a:r>
              <a:rPr lang="en-US" i="1" dirty="0"/>
              <a:t>developmental state</a:t>
            </a:r>
            <a:r>
              <a:rPr lang="en-US" dirty="0"/>
              <a:t> </a:t>
            </a:r>
            <a:r>
              <a:rPr lang="en-US" dirty="0" err="1"/>
              <a:t>dikarenakan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kontrol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dianggap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keberhasilan</a:t>
            </a:r>
            <a:r>
              <a:rPr lang="en-US" dirty="0"/>
              <a:t> </a:t>
            </a:r>
            <a:r>
              <a:rPr lang="en-US" dirty="0" err="1"/>
              <a:t>ekonom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48460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914400"/>
            <a:ext cx="7239000" cy="5105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/>
              <a:t>Adapun</a:t>
            </a:r>
            <a:r>
              <a:rPr lang="en-US" dirty="0"/>
              <a:t> </a:t>
            </a:r>
            <a:r>
              <a:rPr lang="en-US" dirty="0" err="1"/>
              <a:t>kesuksesan</a:t>
            </a:r>
            <a:r>
              <a:rPr lang="en-US" dirty="0"/>
              <a:t> </a:t>
            </a:r>
            <a:r>
              <a:rPr lang="en-US" dirty="0" err="1"/>
              <a:t>negara-negara</a:t>
            </a:r>
            <a:r>
              <a:rPr lang="en-US" dirty="0"/>
              <a:t> Asia </a:t>
            </a:r>
            <a:r>
              <a:rPr lang="en-US" dirty="0" err="1"/>
              <a:t>Timur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,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kesuksesannya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:</a:t>
            </a:r>
          </a:p>
          <a:p>
            <a:pPr marL="0" indent="0" algn="just">
              <a:buNone/>
            </a:pPr>
            <a:endParaRPr lang="en-US" dirty="0" smtClean="0"/>
          </a:p>
          <a:p>
            <a:pPr algn="just"/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mengekstraksi</a:t>
            </a:r>
            <a:r>
              <a:rPr lang="en-US" dirty="0"/>
              <a:t> modal;</a:t>
            </a:r>
          </a:p>
          <a:p>
            <a:pPr algn="just"/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;</a:t>
            </a:r>
          </a:p>
          <a:p>
            <a:pPr algn="just"/>
            <a:r>
              <a:rPr lang="en-US" dirty="0" err="1"/>
              <a:t>memanipulasi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 </a:t>
            </a:r>
            <a:r>
              <a:rPr lang="en-US" dirty="0" err="1"/>
              <a:t>pribadi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langka</a:t>
            </a:r>
            <a:r>
              <a:rPr lang="en-US" dirty="0"/>
              <a:t>;</a:t>
            </a:r>
          </a:p>
          <a:p>
            <a:pPr algn="just"/>
            <a:r>
              <a:rPr lang="en-US" dirty="0" err="1"/>
              <a:t>mengkoordinasikan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perorangan</a:t>
            </a:r>
            <a:r>
              <a:rPr lang="en-US" dirty="0"/>
              <a:t>;</a:t>
            </a:r>
          </a:p>
          <a:p>
            <a:pPr algn="just"/>
            <a:r>
              <a:rPr lang="en-US" dirty="0" err="1"/>
              <a:t>mengondisikan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target </a:t>
            </a:r>
            <a:r>
              <a:rPr lang="en-US" dirty="0" err="1"/>
              <a:t>industri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;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52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914400"/>
            <a:ext cx="7086600" cy="4808669"/>
          </a:xfrm>
        </p:spPr>
        <p:txBody>
          <a:bodyPr/>
          <a:lstStyle/>
          <a:p>
            <a:pPr algn="just"/>
            <a:r>
              <a:rPr lang="en-US" dirty="0" err="1"/>
              <a:t>menahan</a:t>
            </a:r>
            <a:r>
              <a:rPr lang="en-US" dirty="0"/>
              <a:t> </a:t>
            </a:r>
            <a:r>
              <a:rPr lang="en-US" dirty="0" err="1"/>
              <a:t>tekanan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kekuatan-kekuatan</a:t>
            </a:r>
            <a:r>
              <a:rPr lang="en-US" dirty="0"/>
              <a:t> </a:t>
            </a:r>
            <a:r>
              <a:rPr lang="en-US" dirty="0" err="1"/>
              <a:t>populer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buruh</a:t>
            </a:r>
            <a:r>
              <a:rPr lang="en-US" dirty="0"/>
              <a:t> yang </a:t>
            </a:r>
            <a:r>
              <a:rPr lang="en-US" dirty="0" err="1"/>
              <a:t>terorganisir</a:t>
            </a:r>
            <a:r>
              <a:rPr lang="en-US" dirty="0"/>
              <a:t>;</a:t>
            </a:r>
          </a:p>
          <a:p>
            <a:pPr algn="just"/>
            <a:r>
              <a:rPr lang="en-US" dirty="0" err="1"/>
              <a:t>melindungi</a:t>
            </a:r>
            <a:r>
              <a:rPr lang="en-US" dirty="0"/>
              <a:t> </a:t>
            </a:r>
            <a:r>
              <a:rPr lang="en-US" dirty="0" err="1"/>
              <a:t>perekonomian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negeri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penetrasi</a:t>
            </a:r>
            <a:r>
              <a:rPr lang="en-US" dirty="0"/>
              <a:t> modal </a:t>
            </a:r>
            <a:r>
              <a:rPr lang="en-US" dirty="0" err="1"/>
              <a:t>asing</a:t>
            </a:r>
            <a:r>
              <a:rPr lang="en-US" dirty="0"/>
              <a:t> yang </a:t>
            </a:r>
            <a:r>
              <a:rPr lang="en-US" dirty="0" err="1"/>
              <a:t>luas</a:t>
            </a:r>
            <a:r>
              <a:rPr lang="en-US" dirty="0"/>
              <a:t>,</a:t>
            </a:r>
          </a:p>
          <a:p>
            <a:pPr algn="just"/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yang </a:t>
            </a:r>
            <a:r>
              <a:rPr lang="en-US" dirty="0" err="1"/>
              <a:t>berkelanjutan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terus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produktivitas</a:t>
            </a:r>
            <a:r>
              <a:rPr lang="en-US" dirty="0"/>
              <a:t>, </a:t>
            </a:r>
            <a:r>
              <a:rPr lang="en-US" dirty="0" err="1"/>
              <a:t>kecanggihan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saham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139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762000"/>
            <a:ext cx="7315200" cy="5181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 err="1" smtClean="0">
                <a:solidFill>
                  <a:srgbClr val="333333"/>
                </a:solidFill>
                <a:latin typeface="Libre Franklin"/>
              </a:rPr>
              <a:t>Jepang</a:t>
            </a:r>
            <a:endParaRPr lang="en-US" b="1" dirty="0" smtClean="0">
              <a:solidFill>
                <a:srgbClr val="333333"/>
              </a:solidFill>
              <a:latin typeface="Libre Franklin"/>
            </a:endParaRPr>
          </a:p>
          <a:p>
            <a:pPr algn="just"/>
            <a:r>
              <a:rPr lang="en-US" i="1" dirty="0" smtClean="0">
                <a:solidFill>
                  <a:srgbClr val="333333"/>
                </a:solidFill>
                <a:latin typeface="Libre Franklin"/>
              </a:rPr>
              <a:t>Developmental </a:t>
            </a:r>
            <a:r>
              <a:rPr lang="en-US" i="1" dirty="0">
                <a:solidFill>
                  <a:srgbClr val="333333"/>
                </a:solidFill>
                <a:latin typeface="Libre Franklin"/>
              </a:rPr>
              <a:t>State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 yang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dijalankan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Jepang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sendiri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mendapat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kekuatan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dari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birokrasi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yang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berkompeten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dan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berkomitmen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dalam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mengimplementasikan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proses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pembangunan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ekonomi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yang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terencana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.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Kapasitas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negara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(</a:t>
            </a:r>
            <a:r>
              <a:rPr lang="en-US" i="1" dirty="0">
                <a:solidFill>
                  <a:srgbClr val="333333"/>
                </a:solidFill>
                <a:latin typeface="Libre Franklin"/>
              </a:rPr>
              <a:t>state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 </a:t>
            </a:r>
            <a:r>
              <a:rPr lang="en-US" i="1" dirty="0">
                <a:solidFill>
                  <a:srgbClr val="333333"/>
                </a:solidFill>
                <a:latin typeface="Libre Franklin"/>
              </a:rPr>
              <a:t>capacity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) yang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dimiliki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juga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cukup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mapan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dalam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melaksanakan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kebijakan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industri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yang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beragam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277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914400"/>
            <a:ext cx="7239000" cy="4808669"/>
          </a:xfrm>
        </p:spPr>
        <p:txBody>
          <a:bodyPr/>
          <a:lstStyle/>
          <a:p>
            <a:pPr algn="just"/>
            <a:r>
              <a:rPr lang="en-US" dirty="0" err="1">
                <a:solidFill>
                  <a:srgbClr val="333333"/>
                </a:solidFill>
                <a:latin typeface="Libre Franklin"/>
              </a:rPr>
              <a:t>Jepang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juga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mempunyai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birokrasi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yang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relatif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efisien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dan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diisi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oleh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staf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terbaik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yang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bertalenta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secara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nasional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.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Lembaga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birokrasi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di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Jepang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tidak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hanya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merekrut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orang-orang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dengan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talenta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terbaik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saja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melainkan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juga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yang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mampu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memanfaatkan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alat-alat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kebijakan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sehingga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mereka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memiliki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otoritas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lebih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terhadap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dunia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bisnis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.</a:t>
            </a:r>
            <a:endParaRPr lang="en-US" dirty="0">
              <a:solidFill>
                <a:srgbClr val="333333"/>
              </a:solidFill>
              <a:latin typeface="Libre Franklin"/>
            </a:endParaRPr>
          </a:p>
        </p:txBody>
      </p:sp>
    </p:spTree>
    <p:extLst>
      <p:ext uri="{BB962C8B-B14F-4D97-AF65-F5344CB8AC3E}">
        <p14:creationId xmlns:p14="http://schemas.microsoft.com/office/powerpoint/2010/main" val="1622395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90600"/>
            <a:ext cx="7086600" cy="4953000"/>
          </a:xfrm>
        </p:spPr>
        <p:txBody>
          <a:bodyPr/>
          <a:lstStyle/>
          <a:p>
            <a:pPr algn="just"/>
            <a:r>
              <a:rPr lang="en-US" dirty="0" err="1">
                <a:solidFill>
                  <a:srgbClr val="333333"/>
                </a:solidFill>
                <a:latin typeface="Libre Franklin"/>
              </a:rPr>
              <a:t>Dalam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perkembangannya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,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teori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yang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awalnya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ditujukan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untuk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menjelaskan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kondisi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model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pembangunan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Asia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Timur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ini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juga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mulai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banyak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digunakan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untuk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menjelaskan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kondisi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model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pembangunan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di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wilayah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lain. Salah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satunya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adalah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di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wilayah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Asia Selatan </a:t>
            </a:r>
            <a:r>
              <a:rPr lang="en-US" dirty="0" err="1">
                <a:solidFill>
                  <a:srgbClr val="333333"/>
                </a:solidFill>
                <a:latin typeface="Libre Franklin"/>
              </a:rPr>
              <a:t>seperti</a:t>
            </a:r>
            <a:r>
              <a:rPr lang="en-US" dirty="0">
                <a:solidFill>
                  <a:srgbClr val="333333"/>
                </a:solidFill>
                <a:latin typeface="Libre Franklin"/>
              </a:rPr>
              <a:t> India.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6742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141</TotalTime>
  <Words>214</Words>
  <Application>Microsoft Office PowerPoint</Application>
  <PresentationFormat>On-screen Show (4:3)</PresentationFormat>
  <Paragraphs>25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Pushpin</vt:lpstr>
      <vt:lpstr>Model-Model Pembangunan di Asia Timur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Model-Model Pembangunan di Asia Timur </dc:title>
  <dc:creator>USER</dc:creator>
  <cp:lastModifiedBy>USER</cp:lastModifiedBy>
  <cp:revision>8</cp:revision>
  <dcterms:created xsi:type="dcterms:W3CDTF">2020-02-18T13:55:16Z</dcterms:created>
  <dcterms:modified xsi:type="dcterms:W3CDTF">2020-02-19T03:52:00Z</dcterms:modified>
</cp:coreProperties>
</file>