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50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15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0" cy="501015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85CFC744-D135-4A2E-854E-3B3CFDB836D8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517546"/>
            <a:ext cx="2984870" cy="501015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9" y="9517546"/>
            <a:ext cx="2984870" cy="501015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BED241B-6AB7-4A0B-95E0-04B52A8A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73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2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0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0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901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2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64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25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423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9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9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1B1C6-1D50-4A4A-80DD-96A67E09A4DD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8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977" y="0"/>
            <a:ext cx="774602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048500" y="6346825"/>
            <a:ext cx="200894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</a:rPr>
              <a:t>MK </a:t>
            </a:r>
            <a:r>
              <a:rPr lang="en-US" b="1" i="1" dirty="0" err="1">
                <a:solidFill>
                  <a:schemeClr val="accent6"/>
                </a:solidFill>
                <a:latin typeface="+mn-lt"/>
              </a:rPr>
              <a:t>Kepemimpinan</a:t>
            </a:r>
            <a:endParaRPr lang="en-US" b="1" i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5124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1" y="120650"/>
            <a:ext cx="116351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5127" name="Picture 10" descr="C:\Users\Iswahyuni\Pictures\Picture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977" y="0"/>
            <a:ext cx="774602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1397976" y="2348880"/>
            <a:ext cx="7780659" cy="27247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cap="all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MATA KULIAH : ILMU KEPEMIMPINAN</a:t>
            </a:r>
          </a:p>
          <a:p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UNIVERSITAS PEMBANGUNAN NASIONAL “VETERAN” </a:t>
            </a:r>
          </a:p>
          <a:p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JAKARTA</a:t>
            </a:r>
            <a:endParaRPr lang="en-US" sz="48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endParaRPr lang="en-US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97976" y="120650"/>
            <a:ext cx="774602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TATAP MUKA KE-2</a:t>
            </a:r>
            <a:r>
              <a:rPr lang="en-US" sz="5400" dirty="0"/>
              <a:t/>
            </a:r>
            <a:br>
              <a:rPr lang="en-US" sz="5400" dirty="0"/>
            </a:b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PENGEMBANGAN DIRI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342814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000" indent="-216000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n-US" sz="2400" dirty="0"/>
          </a:p>
          <a:p>
            <a:pPr marL="468000" indent="-216000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sz="2400" dirty="0"/>
              <a:t>Rogers (1974) </a:t>
            </a:r>
            <a:r>
              <a:rPr lang="en-US" sz="2400" dirty="0" err="1"/>
              <a:t>mengungkapkan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orang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dirinya</a:t>
            </a:r>
            <a:r>
              <a:rPr lang="en-US" sz="2400" dirty="0"/>
              <a:t> </a:t>
            </a:r>
            <a:r>
              <a:rPr lang="en-US" sz="2400" dirty="0" err="1"/>
              <a:t>didalam</a:t>
            </a:r>
            <a:r>
              <a:rPr lang="en-US" sz="2400" dirty="0"/>
              <a:t> </a:t>
            </a:r>
            <a:r>
              <a:rPr lang="en-US" sz="2400" dirty="0" err="1"/>
              <a:t>dirinya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proses (</a:t>
            </a:r>
            <a:r>
              <a:rPr lang="en-US" sz="2400" dirty="0" err="1"/>
              <a:t>Internalisasi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) yang  </a:t>
            </a:r>
            <a:r>
              <a:rPr lang="en-US" sz="2400" dirty="0" err="1"/>
              <a:t>berurutan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:</a:t>
            </a:r>
          </a:p>
          <a:p>
            <a:pPr marL="684000" indent="-2160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b="1" dirty="0"/>
              <a:t>Awareness</a:t>
            </a:r>
            <a:r>
              <a:rPr lang="en-US" sz="2400" dirty="0"/>
              <a:t> (</a:t>
            </a:r>
            <a:r>
              <a:rPr lang="en-US" sz="2400" dirty="0" err="1"/>
              <a:t>kesadaran</a:t>
            </a:r>
            <a:r>
              <a:rPr lang="en-US" sz="2400" dirty="0"/>
              <a:t>) :Orang </a:t>
            </a:r>
            <a:r>
              <a:rPr lang="en-US" sz="2400" dirty="0" err="1"/>
              <a:t>menyadari</a:t>
            </a:r>
            <a:r>
              <a:rPr lang="en-US" sz="2400" dirty="0"/>
              <a:t>/</a:t>
            </a:r>
            <a:r>
              <a:rPr lang="en-US" sz="2400" dirty="0" err="1"/>
              <a:t>mengetahui</a:t>
            </a:r>
            <a:r>
              <a:rPr lang="en-US" sz="2400" dirty="0"/>
              <a:t> stimulus (</a:t>
            </a:r>
            <a:r>
              <a:rPr lang="en-US" sz="2400" dirty="0" err="1"/>
              <a:t>obyek</a:t>
            </a:r>
            <a:r>
              <a:rPr lang="en-US" sz="2400" dirty="0"/>
              <a:t>) </a:t>
            </a:r>
            <a:r>
              <a:rPr lang="en-US" sz="2400" dirty="0" err="1"/>
              <a:t>terlebih</a:t>
            </a:r>
            <a:r>
              <a:rPr lang="en-US" sz="2400" dirty="0"/>
              <a:t> </a:t>
            </a:r>
            <a:r>
              <a:rPr lang="en-US" sz="2400" dirty="0" err="1"/>
              <a:t>dahulu</a:t>
            </a:r>
            <a:endParaRPr lang="en-US" sz="2400" dirty="0"/>
          </a:p>
          <a:p>
            <a:pPr marL="684000" indent="-2160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b="1" dirty="0"/>
              <a:t>Interest </a:t>
            </a:r>
            <a:r>
              <a:rPr lang="en-US" sz="2400" dirty="0"/>
              <a:t>: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tertarik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stimulus</a:t>
            </a:r>
          </a:p>
          <a:p>
            <a:pPr marL="684000" indent="-2160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b="1" dirty="0"/>
              <a:t>Evaluation</a:t>
            </a:r>
            <a:r>
              <a:rPr lang="en-US" sz="2400" dirty="0"/>
              <a:t> : </a:t>
            </a:r>
            <a:r>
              <a:rPr lang="en-US" sz="2400" dirty="0" err="1"/>
              <a:t>Menimbang-nimbang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/</a:t>
            </a:r>
            <a:r>
              <a:rPr lang="en-US" sz="2400" dirty="0" err="1"/>
              <a:t>buruk</a:t>
            </a:r>
            <a:r>
              <a:rPr lang="en-US" sz="2400" dirty="0"/>
              <a:t> stimulus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dirinya</a:t>
            </a:r>
            <a:r>
              <a:rPr lang="en-US" sz="2400" dirty="0"/>
              <a:t>. (</a:t>
            </a:r>
            <a:r>
              <a:rPr lang="en-US" sz="2400" dirty="0" err="1"/>
              <a:t>Sikap</a:t>
            </a:r>
            <a:r>
              <a:rPr lang="en-US" sz="2400" dirty="0"/>
              <a:t> </a:t>
            </a:r>
            <a:r>
              <a:rPr lang="en-US" sz="2400" dirty="0" err="1"/>
              <a:t>responden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lagi</a:t>
            </a:r>
            <a:r>
              <a:rPr lang="en-US" sz="2400" dirty="0"/>
              <a:t>)</a:t>
            </a:r>
          </a:p>
          <a:p>
            <a:pPr marL="684000" indent="-2160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b="1" dirty="0"/>
              <a:t>Trial :</a:t>
            </a:r>
            <a:r>
              <a:rPr lang="en-US" sz="2400" dirty="0"/>
              <a:t> Orang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mencoba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endParaRPr lang="en-US" sz="2400" dirty="0"/>
          </a:p>
          <a:p>
            <a:pPr marL="684000" indent="-2160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b="1" dirty="0"/>
              <a:t>Adoption </a:t>
            </a:r>
            <a:r>
              <a:rPr lang="en-US" sz="2400" dirty="0"/>
              <a:t>: </a:t>
            </a:r>
            <a:r>
              <a:rPr lang="en-US" sz="2400" dirty="0" err="1"/>
              <a:t>Subyek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berperilaku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r>
              <a:rPr lang="en-US" sz="2400" dirty="0"/>
              <a:t>, </a:t>
            </a:r>
            <a:r>
              <a:rPr lang="en-US" sz="2400" dirty="0" err="1"/>
              <a:t>kesadaran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sikapnya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stimulus.</a:t>
            </a:r>
          </a:p>
          <a:p>
            <a:pPr marL="684000" indent="-216000" algn="just">
              <a:spcBef>
                <a:spcPts val="0"/>
              </a:spcBef>
              <a:buNone/>
              <a:defRPr/>
            </a:pPr>
            <a:endParaRPr lang="en-US" sz="2400" dirty="0"/>
          </a:p>
          <a:p>
            <a:pPr marL="252000" indent="-252000">
              <a:buNone/>
            </a:pPr>
            <a:endParaRPr lang="en-US" sz="24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66112" y="35719"/>
            <a:ext cx="7436712" cy="714375"/>
          </a:xfrm>
          <a:solidFill>
            <a:srgbClr val="003300"/>
          </a:solidFill>
        </p:spPr>
        <p:txBody>
          <a:bodyPr>
            <a:normAutofit fontScale="90000"/>
          </a:bodyPr>
          <a:lstStyle/>
          <a:p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b="1" dirty="0"/>
              <a:t>3. PROSES PENGEMBANGAN DIRI  </a:t>
            </a:r>
            <a:br>
              <a:rPr lang="en-US" b="1" dirty="0"/>
            </a:b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59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300" y="274638"/>
            <a:ext cx="73025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4. HASIL PENGEMBANGAN DIRI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19038" y="1124744"/>
            <a:ext cx="8991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/>
              <a:t>ADA 18 PERILAKU SEBAGAI HASIL PENGEMBANGAN DIRI 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385430"/>
              </p:ext>
            </p:extLst>
          </p:nvPr>
        </p:nvGraphicFramePr>
        <p:xfrm>
          <a:off x="1606232" y="1534716"/>
          <a:ext cx="7368224" cy="444248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84112"/>
                <a:gridCol w="3684112"/>
              </a:tblGrid>
              <a:tr h="4442487">
                <a:tc>
                  <a:txBody>
                    <a:bodyPr/>
                    <a:lstStyle/>
                    <a:p>
                      <a:pPr marL="504000" indent="-252000">
                        <a:spcBef>
                          <a:spcPts val="0"/>
                        </a:spcBef>
                        <a:buFont typeface="+mj-lt"/>
                        <a:buAutoNum type="arabicPeriod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Religius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504000" indent="-252000">
                        <a:spcBef>
                          <a:spcPts val="0"/>
                        </a:spcBef>
                        <a:buFont typeface="+mj-lt"/>
                        <a:buAutoNum type="arabicPeriod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Jujur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504000" indent="-252000">
                        <a:spcBef>
                          <a:spcPts val="0"/>
                        </a:spcBef>
                        <a:buFont typeface="+mj-lt"/>
                        <a:buAutoNum type="arabicPeriod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Toleran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04000" indent="-252000">
                        <a:spcBef>
                          <a:spcPts val="0"/>
                        </a:spcBef>
                        <a:buFont typeface="+mj-lt"/>
                        <a:buAutoNum type="arabicPeriod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Disiplin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04000" indent="-252000">
                        <a:spcBef>
                          <a:spcPts val="0"/>
                        </a:spcBef>
                        <a:buFont typeface="+mj-lt"/>
                        <a:buAutoNum type="arabicPeriod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Kerja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keras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04000" indent="-252000">
                        <a:spcBef>
                          <a:spcPts val="0"/>
                        </a:spcBef>
                        <a:buFont typeface="+mj-lt"/>
                        <a:buAutoNum type="arabicPeriod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Kreatif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04000" indent="-252000">
                        <a:spcBef>
                          <a:spcPts val="0"/>
                        </a:spcBef>
                        <a:buFont typeface="+mj-lt"/>
                        <a:buAutoNum type="arabicPeriod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Mandiri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04000" indent="-252000">
                        <a:spcBef>
                          <a:spcPts val="0"/>
                        </a:spcBef>
                        <a:buFont typeface="+mj-lt"/>
                        <a:buAutoNum type="arabicPeriod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Demokratis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04000" indent="-252000">
                        <a:spcBef>
                          <a:spcPts val="0"/>
                        </a:spcBef>
                        <a:buFont typeface="+mj-lt"/>
                        <a:buAutoNum type="arabicPeriod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Rasa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ingin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tahu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04000" indent="-252000">
                        <a:spcBef>
                          <a:spcPts val="0"/>
                        </a:spcBef>
                        <a:buFont typeface="+mj-lt"/>
                        <a:buAutoNum type="arabicPeriod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Semangat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Kebangsaan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504000" indent="-252000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11.Cinta Tanah Air</a:t>
                      </a:r>
                    </a:p>
                    <a:p>
                      <a:pPr marL="504000" indent="-252000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12.Mengharigai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Prastasi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04000" indent="-252000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13.Bersahabat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komunikatip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04000" indent="-252000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14.Cinta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Damai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04000" indent="-252000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15.Gemar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membaca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04000" indent="-252000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16.Peduli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</a:rPr>
                        <a:t>Lingkungan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04000" indent="-252000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17.Peduli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</a:rPr>
                        <a:t>Sosial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04000" indent="-252000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18.Tanggung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</a:rPr>
                        <a:t>jawab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846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sz="3600" dirty="0" err="1"/>
              <a:t>Seorang</a:t>
            </a:r>
            <a:r>
              <a:rPr lang="en-US" sz="3600" dirty="0"/>
              <a:t> </a:t>
            </a:r>
            <a:r>
              <a:rPr lang="en-US" sz="3600" dirty="0" err="1"/>
              <a:t>pemimpin</a:t>
            </a:r>
            <a:r>
              <a:rPr lang="en-US" sz="3600" dirty="0"/>
              <a:t> yang </a:t>
            </a:r>
            <a:r>
              <a:rPr lang="en-US" sz="3600" dirty="0" err="1"/>
              <a:t>baik</a:t>
            </a:r>
            <a:r>
              <a:rPr lang="en-US" sz="3600" dirty="0"/>
              <a:t> </a:t>
            </a:r>
            <a:r>
              <a:rPr lang="en-US" sz="3600" dirty="0" err="1"/>
              <a:t>harus</a:t>
            </a:r>
            <a:r>
              <a:rPr lang="en-US" sz="3600" dirty="0"/>
              <a:t> </a:t>
            </a:r>
            <a:r>
              <a:rPr lang="en-US" sz="3600" dirty="0" err="1"/>
              <a:t>terlebih</a:t>
            </a:r>
            <a:r>
              <a:rPr lang="en-US" sz="3600" dirty="0"/>
              <a:t> </a:t>
            </a:r>
            <a:r>
              <a:rPr lang="en-US" sz="3600" dirty="0" err="1"/>
              <a:t>dahulu</a:t>
            </a:r>
            <a:r>
              <a:rPr lang="en-US" sz="3600" dirty="0"/>
              <a:t> </a:t>
            </a:r>
            <a:r>
              <a:rPr lang="en-US" sz="3600" dirty="0" err="1"/>
              <a:t>mau</a:t>
            </a:r>
            <a:r>
              <a:rPr lang="en-US" sz="3600" dirty="0"/>
              <a:t> </a:t>
            </a:r>
            <a:r>
              <a:rPr lang="en-US" sz="3600" dirty="0" err="1"/>
              <a:t>dipimpin</a:t>
            </a:r>
            <a:r>
              <a:rPr lang="en-US" sz="3600" dirty="0"/>
              <a:t>.</a:t>
            </a:r>
          </a:p>
          <a:p>
            <a:pPr lvl="0">
              <a:defRPr/>
            </a:pPr>
            <a:r>
              <a:rPr lang="en-US" b="1" dirty="0" err="1"/>
              <a:t>Aristoteles</a:t>
            </a:r>
            <a:r>
              <a:rPr lang="en-US" b="1" dirty="0"/>
              <a:t> ,</a:t>
            </a:r>
            <a:r>
              <a:rPr lang="en-US" dirty="0" err="1"/>
              <a:t>Yunani</a:t>
            </a:r>
            <a:r>
              <a:rPr lang="en-US" dirty="0"/>
              <a:t>  (384 SM - 322 SM)</a:t>
            </a:r>
          </a:p>
          <a:p>
            <a:pPr lvl="0">
              <a:defRPr/>
            </a:pPr>
            <a:endParaRPr lang="en-US" altLang="en-US" b="1" i="1" dirty="0"/>
          </a:p>
        </p:txBody>
      </p:sp>
    </p:spTree>
    <p:extLst>
      <p:ext uri="{BB962C8B-B14F-4D97-AF65-F5344CB8AC3E}">
        <p14:creationId xmlns:p14="http://schemas.microsoft.com/office/powerpoint/2010/main" val="1018906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691680" y="76200"/>
            <a:ext cx="7376120" cy="762000"/>
          </a:xfrm>
          <a:solidFill>
            <a:srgbClr val="0000FF"/>
          </a:solidFill>
        </p:spPr>
        <p:txBody>
          <a:bodyPr/>
          <a:lstStyle/>
          <a:p>
            <a:pPr algn="r"/>
            <a:r>
              <a:rPr lang="en-US" b="1" dirty="0">
                <a:solidFill>
                  <a:schemeClr val="bg1"/>
                </a:solidFill>
              </a:rPr>
              <a:t>TUJUAN PEMBELAJARAN</a:t>
            </a:r>
            <a:endParaRPr lang="en-US" b="1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691680" y="1379538"/>
            <a:ext cx="7376120" cy="5326062"/>
          </a:xfrm>
          <a:blipFill dpi="0" rotWithShape="1">
            <a:blip r:embed="rId3">
              <a:alphaModFix amt="68000"/>
            </a:blip>
            <a:srcRect/>
            <a:stretch>
              <a:fillRect/>
            </a:stretch>
          </a:blipFill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b="1" dirty="0"/>
              <a:t>SETELAH MENGIKUTI PEMBELAJARAN INI, PESERTA DIHARAPKAN DAPAT:</a:t>
            </a:r>
          </a:p>
          <a:p>
            <a:pPr marL="720000" lvl="1" indent="-2880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err="1"/>
              <a:t>Menjelaskan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paham</a:t>
            </a:r>
            <a:r>
              <a:rPr lang="en-US" sz="2400" b="1" dirty="0"/>
              <a:t> </a:t>
            </a:r>
            <a:r>
              <a:rPr lang="en-US" sz="2400" b="1" dirty="0" err="1"/>
              <a:t>tentang</a:t>
            </a:r>
            <a:r>
              <a:rPr lang="en-US" sz="2400" b="1" dirty="0"/>
              <a:t> </a:t>
            </a:r>
            <a:r>
              <a:rPr lang="en-US" sz="2400" b="1" dirty="0" err="1"/>
              <a:t>pengembangan</a:t>
            </a:r>
            <a:r>
              <a:rPr lang="en-US" sz="2400" b="1" dirty="0"/>
              <a:t> </a:t>
            </a:r>
            <a:r>
              <a:rPr lang="en-US" sz="2400" b="1" dirty="0" err="1"/>
              <a:t>diri</a:t>
            </a:r>
            <a:r>
              <a:rPr lang="en-ID" sz="2400" b="1" dirty="0"/>
              <a:t>   </a:t>
            </a:r>
          </a:p>
          <a:p>
            <a:pPr marL="720000" lvl="1" indent="-2880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err="1"/>
              <a:t>Menjelaskan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paham</a:t>
            </a:r>
            <a:r>
              <a:rPr lang="en-US" sz="2400" b="1" dirty="0"/>
              <a:t> </a:t>
            </a:r>
            <a:r>
              <a:rPr lang="en-US" sz="2400" b="1" dirty="0" err="1"/>
              <a:t>tentang</a:t>
            </a:r>
            <a:r>
              <a:rPr lang="en-US" sz="2400" b="1" dirty="0"/>
              <a:t> </a:t>
            </a:r>
            <a:r>
              <a:rPr lang="en-US" sz="2400" b="1" dirty="0" err="1"/>
              <a:t>pengertian</a:t>
            </a:r>
            <a:r>
              <a:rPr lang="en-US" sz="2400" b="1" dirty="0"/>
              <a:t> </a:t>
            </a:r>
            <a:r>
              <a:rPr lang="en-US" sz="2400" b="1" dirty="0" err="1"/>
              <a:t>jati</a:t>
            </a:r>
            <a:r>
              <a:rPr lang="en-US" sz="2400" b="1" dirty="0"/>
              <a:t> </a:t>
            </a:r>
            <a:r>
              <a:rPr lang="en-US" sz="2400" b="1" dirty="0" err="1"/>
              <a:t>diri</a:t>
            </a:r>
            <a:r>
              <a:rPr lang="en-US" sz="2400" b="1" dirty="0"/>
              <a:t> , </a:t>
            </a:r>
            <a:r>
              <a:rPr lang="en-US" sz="2400" b="1" dirty="0" err="1"/>
              <a:t>sadar</a:t>
            </a:r>
            <a:r>
              <a:rPr lang="en-US" sz="2400" b="1" dirty="0"/>
              <a:t> </a:t>
            </a:r>
            <a:r>
              <a:rPr lang="en-US" sz="2400" b="1" dirty="0" err="1"/>
              <a:t>akan</a:t>
            </a:r>
            <a:r>
              <a:rPr lang="en-US" sz="2400" b="1" dirty="0"/>
              <a:t> </a:t>
            </a:r>
            <a:r>
              <a:rPr lang="en-US" sz="2400" b="1" dirty="0" err="1"/>
              <a:t>jati</a:t>
            </a:r>
            <a:r>
              <a:rPr lang="en-US" sz="2400" b="1" dirty="0"/>
              <a:t> </a:t>
            </a:r>
            <a:r>
              <a:rPr lang="en-US" sz="2400" b="1" dirty="0" err="1"/>
              <a:t>dirinya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mampu</a:t>
            </a:r>
            <a:r>
              <a:rPr lang="en-US" sz="2400" b="1" dirty="0"/>
              <a:t> </a:t>
            </a:r>
            <a:r>
              <a:rPr lang="en-US" sz="2400" b="1" dirty="0" err="1"/>
              <a:t>menempatkannya</a:t>
            </a:r>
            <a:r>
              <a:rPr lang="en-US" sz="2400" b="1" dirty="0"/>
              <a:t> </a:t>
            </a:r>
            <a:r>
              <a:rPr lang="en-US" sz="2400" b="1" dirty="0" err="1"/>
              <a:t>sebagai</a:t>
            </a:r>
            <a:r>
              <a:rPr lang="en-US" sz="2400" b="1" dirty="0"/>
              <a:t> </a:t>
            </a:r>
            <a:r>
              <a:rPr lang="en-US" sz="2400" b="1" dirty="0" err="1"/>
              <a:t>makhluk</a:t>
            </a:r>
            <a:r>
              <a:rPr lang="en-US" sz="2400" b="1" dirty="0"/>
              <a:t> </a:t>
            </a:r>
            <a:r>
              <a:rPr lang="en-US" sz="2400" b="1" dirty="0" err="1"/>
              <a:t>individu</a:t>
            </a:r>
            <a:r>
              <a:rPr lang="en-US" sz="2400" b="1" dirty="0"/>
              <a:t>, spiritual </a:t>
            </a:r>
            <a:r>
              <a:rPr lang="en-US" sz="2400" b="1" dirty="0" err="1"/>
              <a:t>dansosial</a:t>
            </a:r>
            <a:r>
              <a:rPr lang="en-US" sz="2400" b="1" dirty="0"/>
              <a:t>.</a:t>
            </a:r>
            <a:endParaRPr lang="en-ID" sz="2400" b="1" dirty="0"/>
          </a:p>
          <a:p>
            <a:pPr marL="720000" lvl="1" indent="-2880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err="1"/>
              <a:t>Menjelaskan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paham</a:t>
            </a:r>
            <a:r>
              <a:rPr lang="en-US" sz="2400" b="1" dirty="0"/>
              <a:t> </a:t>
            </a:r>
            <a:r>
              <a:rPr lang="en-US" sz="2400" b="1" dirty="0" err="1"/>
              <a:t>tentang</a:t>
            </a:r>
            <a:r>
              <a:rPr lang="en-US" sz="2400" b="1" dirty="0"/>
              <a:t> </a:t>
            </a:r>
            <a:r>
              <a:rPr lang="en-US" sz="2400" b="1" dirty="0" err="1"/>
              <a:t>pengertian</a:t>
            </a:r>
            <a:r>
              <a:rPr lang="en-US" sz="2400" b="1" dirty="0"/>
              <a:t> </a:t>
            </a:r>
            <a:r>
              <a:rPr lang="en-US" sz="2400" b="1" dirty="0" err="1"/>
              <a:t>karakter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mampu</a:t>
            </a:r>
            <a:r>
              <a:rPr lang="en-US" sz="2400" b="1" dirty="0"/>
              <a:t> </a:t>
            </a:r>
            <a:r>
              <a:rPr lang="en-US" sz="2400" b="1" dirty="0" err="1"/>
              <a:t>mengembangkan</a:t>
            </a:r>
            <a:r>
              <a:rPr lang="en-US" sz="2400" b="1" dirty="0"/>
              <a:t> </a:t>
            </a:r>
            <a:r>
              <a:rPr lang="en-US" sz="2400" b="1" dirty="0" err="1"/>
              <a:t>diri</a:t>
            </a:r>
            <a:r>
              <a:rPr lang="en-US" sz="2400" b="1" dirty="0"/>
              <a:t> </a:t>
            </a:r>
            <a:r>
              <a:rPr lang="en-US" sz="2400" b="1" dirty="0" err="1"/>
              <a:t>sebagai</a:t>
            </a:r>
            <a:r>
              <a:rPr lang="en-US" sz="2400" b="1" dirty="0"/>
              <a:t> </a:t>
            </a:r>
            <a:r>
              <a:rPr lang="en-US" sz="2400" b="1" dirty="0" err="1"/>
              <a:t>pencarian</a:t>
            </a:r>
            <a:r>
              <a:rPr lang="en-US" sz="2400" b="1" dirty="0"/>
              <a:t> </a:t>
            </a:r>
            <a:r>
              <a:rPr lang="en-US" sz="2400" b="1" dirty="0" err="1"/>
              <a:t>jati</a:t>
            </a:r>
            <a:r>
              <a:rPr lang="en-US" sz="2400" b="1" dirty="0"/>
              <a:t> </a:t>
            </a:r>
            <a:r>
              <a:rPr lang="en-US" sz="2400" b="1" dirty="0" err="1"/>
              <a:t>diri</a:t>
            </a:r>
            <a:r>
              <a:rPr lang="en-US" sz="2400" b="1" dirty="0"/>
              <a:t> </a:t>
            </a:r>
            <a:endParaRPr lang="en-ID" sz="2400" b="1" dirty="0"/>
          </a:p>
          <a:p>
            <a:pPr marL="720000" lvl="1" indent="-2880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err="1"/>
              <a:t>Menjelaskan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paham</a:t>
            </a:r>
            <a:r>
              <a:rPr lang="en-US" sz="2400" b="1" dirty="0"/>
              <a:t> </a:t>
            </a:r>
            <a:r>
              <a:rPr lang="en-US" sz="2400" b="1" dirty="0" err="1"/>
              <a:t>tentgang</a:t>
            </a:r>
            <a:r>
              <a:rPr lang="en-US" sz="2400" b="1" dirty="0"/>
              <a:t> </a:t>
            </a:r>
            <a:r>
              <a:rPr lang="en-US" sz="2400" b="1" dirty="0" err="1"/>
              <a:t>pengertian</a:t>
            </a:r>
            <a:r>
              <a:rPr lang="en-US" sz="2400" b="1" dirty="0"/>
              <a:t> </a:t>
            </a:r>
            <a:r>
              <a:rPr lang="en-US" sz="2400" b="1" dirty="0" err="1"/>
              <a:t>kepribadian</a:t>
            </a:r>
            <a:r>
              <a:rPr lang="en-US" sz="2400" b="1" dirty="0"/>
              <a:t>  </a:t>
            </a:r>
            <a:r>
              <a:rPr lang="en-US" sz="2400" b="1" dirty="0" err="1"/>
              <a:t>atau</a:t>
            </a:r>
            <a:r>
              <a:rPr lang="en-US" sz="2400" b="1" dirty="0"/>
              <a:t> </a:t>
            </a:r>
            <a:r>
              <a:rPr lang="en-US" sz="2400" b="1" dirty="0" err="1"/>
              <a:t>sikap</a:t>
            </a:r>
            <a:r>
              <a:rPr lang="en-US" sz="2400" b="1" dirty="0"/>
              <a:t> </a:t>
            </a:r>
            <a:r>
              <a:rPr lang="en-US" sz="2400" b="1" dirty="0" err="1"/>
              <a:t>perilaku</a:t>
            </a:r>
            <a:r>
              <a:rPr lang="en-US" sz="2400" b="1" dirty="0"/>
              <a:t> 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34791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691680" y="1124744"/>
            <a:ext cx="7376120" cy="5580856"/>
          </a:xfrm>
          <a:blipFill dpi="0" rotWithShape="1">
            <a:blip r:embed="rId3">
              <a:alphaModFix amt="68000"/>
            </a:blip>
            <a:srcRect/>
            <a:stretch>
              <a:fillRect/>
            </a:stretch>
          </a:blipFill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en-US" sz="2400" dirty="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/>
              <a:t>SELURUH MAHASISWA WAJIB BERPARTISIPASI DAN  DIBAGI DALAM KELOMPOK-2 6-7 ORANG. SIAPKAN LAH ALAT TULIS , 2 LEMBAR KERTAS FOLIO/A4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</a:rPr>
              <a:t>BERGEMBIRALAH  KARENA ANDA SEMUA TERPILIH MENJADI ASTRONOT PERTAMA MENUJU KE PLANET VENUS. LAYAKLAH MENERAWANG, MELIHAT JAGAD RAYA DAN BETAPA AGUNG CIPTAANNYA.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</a:rPr>
              <a:t>JARAK PLANET AMAT JAUH PERLU WAKTU SEPEKAN DENGAN PESAWAT ULANG-ALIK. 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/>
              <a:t>INSTRUKTUR AKAN MENJELASKAN CARA PERMAINAN INI. DENGARKAN BAIK-2 INSTRUKSI INSTRUKTUR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/>
              <a:t>SIAPKAN DIRI ANDA , KERTAS POLOS 2 LEMBAR , ALAT TULIS (PENSIL) DAN BERKONSENTRASILAH !</a:t>
            </a:r>
            <a:endParaRPr lang="en-US" sz="2000" dirty="0"/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2400" dirty="0"/>
              <a:t>SELAMAT BERTUGAS , KEMBANGKAN TERUS DAYA KREASIMU.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38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91680" y="76200"/>
            <a:ext cx="7376120" cy="762000"/>
          </a:xfrm>
          <a:solidFill>
            <a:srgbClr val="663300"/>
          </a:solidFill>
        </p:spPr>
        <p:txBody>
          <a:bodyPr/>
          <a:lstStyle/>
          <a:p>
            <a:pPr algn="r"/>
            <a:r>
              <a:rPr lang="en-US" altLang="en-US" b="1" dirty="0">
                <a:latin typeface="Calibri Light" pitchFamily="34" charset="0"/>
              </a:rPr>
              <a:t>BAHAN DISKUSI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384300" y="1112615"/>
            <a:ext cx="7820248" cy="5715000"/>
          </a:xfrm>
          <a:prstGeom prst="rect">
            <a:avLst/>
          </a:prstGeom>
          <a:blipFill dpi="0" rotWithShape="1">
            <a:blip r:embed="rId3">
              <a:alphaModFix amt="8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0350" indent="-288000">
              <a:spcBef>
                <a:spcPts val="1200"/>
              </a:spcBef>
              <a:buFont typeface="Arial" pitchFamily="34" charset="0"/>
              <a:buNone/>
            </a:pPr>
            <a:endParaRPr lang="en-US" sz="1200" b="1" dirty="0" smtClean="0"/>
          </a:p>
          <a:p>
            <a:pPr marL="252000" indent="-252000">
              <a:spcBef>
                <a:spcPts val="0"/>
              </a:spcBef>
              <a:buFont typeface="+mj-lt"/>
              <a:buAutoNum type="arabicPeriod"/>
            </a:pPr>
            <a:r>
              <a:rPr lang="en-US" b="1" dirty="0" smtClean="0"/>
              <a:t>TEORI GENETIS :</a:t>
            </a:r>
          </a:p>
          <a:p>
            <a:pPr marL="504000" indent="-252000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b="1" dirty="0" smtClean="0"/>
              <a:t>PEMIMPIN ITU BAKAT SEJAK LAHIR</a:t>
            </a:r>
            <a:r>
              <a:rPr lang="en-US" dirty="0" smtClean="0"/>
              <a:t>. </a:t>
            </a:r>
          </a:p>
          <a:p>
            <a:pPr marL="504000" indent="-252000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b="1" dirty="0" smtClean="0"/>
              <a:t>PEMIMPIN LAHIR DALAM SIKON KHUSUS.</a:t>
            </a:r>
          </a:p>
          <a:p>
            <a:pPr marL="252000" indent="-252000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US" b="1" dirty="0" smtClean="0">
                <a:solidFill>
                  <a:srgbClr val="0000CC"/>
                </a:solidFill>
              </a:rPr>
              <a:t>2.TEORI SOSIAL.</a:t>
            </a:r>
          </a:p>
          <a:p>
            <a:pPr marL="504000" indent="-2520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b="1" dirty="0" smtClean="0"/>
              <a:t>PEMIMPIN ITU HARUS </a:t>
            </a:r>
            <a:r>
              <a:rPr lang="en-US" b="1" dirty="0" smtClean="0">
                <a:solidFill>
                  <a:srgbClr val="0000CC"/>
                </a:solidFill>
              </a:rPr>
              <a:t>DISIAPKAN 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00CC"/>
                </a:solidFill>
              </a:rPr>
              <a:t>DIDIDIK</a:t>
            </a:r>
            <a:r>
              <a:rPr lang="en-US" b="1" dirty="0" smtClean="0"/>
              <a:t>     DAN </a:t>
            </a:r>
            <a:r>
              <a:rPr lang="en-US" b="1" dirty="0" smtClean="0">
                <a:solidFill>
                  <a:srgbClr val="0000CC"/>
                </a:solidFill>
              </a:rPr>
              <a:t>DIBENTUK</a:t>
            </a:r>
            <a:r>
              <a:rPr lang="en-US" b="1" dirty="0" smtClean="0"/>
              <a:t> (TIDAK LAHIR BEGITU SAJA)</a:t>
            </a:r>
          </a:p>
          <a:p>
            <a:pPr marL="504000" indent="-2520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0000CC"/>
                </a:solidFill>
              </a:rPr>
              <a:t>SETIAP ORANG  DAPAT  MENJADI PEMIMPIN </a:t>
            </a:r>
            <a:r>
              <a:rPr lang="en-US" b="1" dirty="0" smtClean="0"/>
              <a:t>MELALUI USAHA PENYIAPAN &amp; PENDIDIKAN SERTA DIDORONG OLEH KEMAUAN SENDIRI </a:t>
            </a:r>
          </a:p>
          <a:p>
            <a:pPr marL="504000" indent="-252000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</a:pPr>
            <a:endParaRPr lang="en-US" b="1" dirty="0" smtClean="0"/>
          </a:p>
          <a:p>
            <a:pPr marL="252000" indent="-252000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524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112" y="274638"/>
            <a:ext cx="7220688" cy="714375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latin typeface="Calibri Light" pitchFamily="34" charset="0"/>
              </a:rPr>
              <a:t>1. PENGEMBANGAN DIRI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425004" y="1168797"/>
            <a:ext cx="7683500" cy="5716587"/>
          </a:xfrm>
          <a:blipFill dpi="0" rotWithShape="1">
            <a:blip r:embed="rId3">
              <a:alphaModFix amt="84000"/>
            </a:blip>
            <a:srcRect/>
            <a:stretch>
              <a:fillRect/>
            </a:stretch>
          </a:blipFill>
        </p:spPr>
        <p:txBody>
          <a:bodyPr>
            <a:normAutofit lnSpcReduction="10000"/>
          </a:bodyPr>
          <a:lstStyle/>
          <a:p>
            <a:pPr marL="288000" indent="-288000" algn="just">
              <a:defRPr/>
            </a:pPr>
            <a:r>
              <a:rPr lang="en-US" altLang="en-US" sz="2800" b="1" dirty="0" err="1"/>
              <a:t>Pengembangan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diri</a:t>
            </a:r>
            <a:r>
              <a:rPr lang="en-US" altLang="en-US" sz="2800" b="1" dirty="0"/>
              <a:t> 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Perubahan</a:t>
            </a:r>
            <a:r>
              <a:rPr lang="en-US" altLang="en-US" sz="2800" dirty="0"/>
              <a:t> </a:t>
            </a:r>
            <a:r>
              <a:rPr lang="en-US" altLang="en-US" sz="2800" b="1" dirty="0" err="1"/>
              <a:t>perilaku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memiliki</a:t>
            </a:r>
            <a:r>
              <a:rPr lang="en-US" altLang="en-US" sz="2800" dirty="0"/>
              <a:t> </a:t>
            </a:r>
            <a:r>
              <a:rPr lang="en-US" altLang="en-US" sz="2800" b="1" dirty="0" err="1"/>
              <a:t>nilai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standar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tinggi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dilakukan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sehari-hari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lalu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menjadi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kebiasaan</a:t>
            </a:r>
            <a:r>
              <a:rPr lang="en-US" altLang="en-US" sz="2800" dirty="0"/>
              <a:t>.  </a:t>
            </a:r>
            <a:r>
              <a:rPr lang="en-US" altLang="en-US" sz="2800" dirty="0" err="1"/>
              <a:t>Selanjutnya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diadop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menjadi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nilai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melekat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erat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hati</a:t>
            </a:r>
            <a:r>
              <a:rPr lang="en-US" altLang="en-US" sz="2800" dirty="0"/>
              <a:t>.  </a:t>
            </a:r>
          </a:p>
          <a:p>
            <a:pPr marL="288000" indent="-288000">
              <a:defRPr/>
            </a:pPr>
            <a:r>
              <a:rPr lang="en-US" altLang="en-US" sz="2800" b="1" dirty="0" err="1"/>
              <a:t>Perilak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adalah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aktivitas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manusia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memiliki</a:t>
            </a:r>
            <a:r>
              <a:rPr lang="en-US" altLang="en-US" sz="2800" dirty="0"/>
              <a:t> ben-</a:t>
            </a:r>
            <a:r>
              <a:rPr lang="en-US" altLang="en-US" sz="2800" dirty="0" err="1"/>
              <a:t>tangan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sangat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luas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antara</a:t>
            </a:r>
            <a:r>
              <a:rPr lang="en-US" altLang="en-US" sz="2800" dirty="0"/>
              <a:t> lain </a:t>
            </a:r>
            <a:r>
              <a:rPr lang="en-US" altLang="en-US" sz="2800" dirty="0" err="1"/>
              <a:t>berjalan,bekerja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berbicara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dsb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kata </a:t>
            </a:r>
            <a:r>
              <a:rPr lang="en-US" altLang="en-US" sz="2800" dirty="0" err="1"/>
              <a:t>lain,Perilaku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merupakan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semua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kegiatan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manusia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baik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bisa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diamati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lang</a:t>
            </a:r>
            <a:r>
              <a:rPr lang="en-US" altLang="en-US" sz="2800" dirty="0"/>
              <a:t> sung  </a:t>
            </a:r>
            <a:r>
              <a:rPr lang="en-US" altLang="en-US" sz="2800" dirty="0" err="1"/>
              <a:t>maupun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tak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bisa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diamati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oleh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pihak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luar</a:t>
            </a:r>
            <a:r>
              <a:rPr lang="en-US" altLang="en-US" sz="2800" dirty="0"/>
              <a:t>.</a:t>
            </a:r>
          </a:p>
          <a:p>
            <a:pPr marL="288000" indent="-288000">
              <a:defRPr/>
            </a:pPr>
            <a:r>
              <a:rPr lang="en-US" altLang="en-US" sz="2800" dirty="0" err="1"/>
              <a:t>Skiner</a:t>
            </a:r>
            <a:r>
              <a:rPr lang="en-US" altLang="en-US" sz="2800" dirty="0"/>
              <a:t> (1938) : </a:t>
            </a:r>
            <a:r>
              <a:rPr lang="en-US" altLang="en-US" sz="2800" dirty="0" err="1"/>
              <a:t>Perilaku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merupakan</a:t>
            </a:r>
            <a:r>
              <a:rPr lang="en-US" altLang="en-US" sz="2800" dirty="0"/>
              <a:t> </a:t>
            </a:r>
            <a:r>
              <a:rPr lang="en-US" altLang="en-US" sz="2800" b="1" dirty="0" err="1"/>
              <a:t>respon</a:t>
            </a:r>
            <a:r>
              <a:rPr lang="en-US" altLang="en-US" sz="2800" b="1" dirty="0"/>
              <a:t>/</a:t>
            </a:r>
            <a:r>
              <a:rPr lang="en-US" altLang="en-US" sz="2800" b="1" dirty="0" err="1"/>
              <a:t>reaks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seseorang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terhadap</a:t>
            </a:r>
            <a:r>
              <a:rPr lang="en-US" altLang="en-US" sz="2800" dirty="0"/>
              <a:t> </a:t>
            </a:r>
            <a:r>
              <a:rPr lang="en-US" altLang="en-US" sz="2800" b="1" dirty="0"/>
              <a:t>stimulus </a:t>
            </a:r>
            <a:r>
              <a:rPr lang="en-US" altLang="en-US" sz="2800" dirty="0"/>
              <a:t>(</a:t>
            </a:r>
            <a:r>
              <a:rPr lang="en-US" altLang="en-US" sz="2800" dirty="0" err="1"/>
              <a:t>rangsangan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luar</a:t>
            </a:r>
            <a:r>
              <a:rPr lang="en-US" altLang="en-US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185361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000" indent="-288000">
              <a:defRPr/>
            </a:pPr>
            <a:r>
              <a:rPr lang="en-US" altLang="en-US" sz="2800" b="1" dirty="0" err="1"/>
              <a:t>Respon</a:t>
            </a:r>
            <a:r>
              <a:rPr lang="en-US" altLang="en-US" sz="2800" b="1" dirty="0"/>
              <a:t>/</a:t>
            </a:r>
            <a:r>
              <a:rPr lang="en-US" altLang="en-US" sz="2800" b="1" dirty="0" err="1"/>
              <a:t>reaksi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terbagi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dua</a:t>
            </a:r>
            <a:r>
              <a:rPr lang="en-US" altLang="en-US" sz="2800" b="1" dirty="0"/>
              <a:t> :</a:t>
            </a:r>
          </a:p>
          <a:p>
            <a:pPr marL="720000" indent="-360000">
              <a:buFont typeface="+mj-lt"/>
              <a:buAutoNum type="arabicPeriod"/>
              <a:defRPr/>
            </a:pPr>
            <a:r>
              <a:rPr lang="en-US" altLang="en-US" sz="2800" b="1" dirty="0"/>
              <a:t>Respondent </a:t>
            </a:r>
            <a:r>
              <a:rPr lang="en-US" altLang="en-US" sz="2800" b="1" dirty="0" err="1"/>
              <a:t>Respons</a:t>
            </a:r>
            <a:r>
              <a:rPr lang="en-US" altLang="en-US" sz="2800" b="1" dirty="0"/>
              <a:t> 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Respon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ditimbulkan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oleh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rangsangan</a:t>
            </a:r>
            <a:r>
              <a:rPr lang="en-US" altLang="en-US" sz="2800" dirty="0"/>
              <a:t> -2 </a:t>
            </a:r>
            <a:r>
              <a:rPr lang="en-US" altLang="en-US" sz="2800" dirty="0" err="1"/>
              <a:t>tertentu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relatip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tetap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Contohnya</a:t>
            </a:r>
            <a:r>
              <a:rPr lang="en-US" altLang="en-US" sz="2800" dirty="0"/>
              <a:t>  :  </a:t>
            </a:r>
            <a:r>
              <a:rPr lang="en-US" altLang="en-US" sz="2800" dirty="0" err="1"/>
              <a:t>Makanan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lezat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menimbulkan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keinginan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makan</a:t>
            </a:r>
            <a:r>
              <a:rPr lang="en-US" altLang="en-US" sz="2800" dirty="0"/>
              <a:t>,  </a:t>
            </a:r>
            <a:r>
              <a:rPr lang="en-US" altLang="en-US" sz="2800" dirty="0" err="1"/>
              <a:t>Cahaya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silau</a:t>
            </a:r>
            <a:r>
              <a:rPr lang="en-US" altLang="en-US" sz="2800" dirty="0"/>
              <a:t> me-</a:t>
            </a:r>
            <a:r>
              <a:rPr lang="en-US" altLang="en-US" sz="2800" dirty="0" err="1"/>
              <a:t>nyebabkan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tertutup,menangis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karena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berita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duka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dll</a:t>
            </a:r>
            <a:r>
              <a:rPr lang="en-US" altLang="en-US" sz="2800" dirty="0"/>
              <a:t>.</a:t>
            </a:r>
          </a:p>
          <a:p>
            <a:pPr marL="720000" indent="-360000">
              <a:buFont typeface="+mj-lt"/>
              <a:buAutoNum type="arabicPeriod"/>
              <a:defRPr/>
            </a:pPr>
            <a:r>
              <a:rPr lang="en-US" altLang="en-US" sz="2800" b="1" dirty="0"/>
              <a:t>Instrumental </a:t>
            </a:r>
            <a:r>
              <a:rPr lang="en-US" altLang="en-US" sz="2800" b="1" dirty="0" err="1"/>
              <a:t>respons</a:t>
            </a:r>
            <a:r>
              <a:rPr lang="en-US" altLang="en-US" sz="2800" b="1" dirty="0"/>
              <a:t> 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Respon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timbul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berkembang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diikuti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oleh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perangsangan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tertentu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Misalnya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Pemberian</a:t>
            </a:r>
            <a:r>
              <a:rPr lang="en-US" altLang="en-US" sz="2800" dirty="0"/>
              <a:t> reward   </a:t>
            </a:r>
            <a:r>
              <a:rPr lang="en-US" altLang="en-US" sz="2800" dirty="0" err="1"/>
              <a:t>atas</a:t>
            </a:r>
            <a:r>
              <a:rPr lang="en-US" altLang="en-US" sz="2800" dirty="0"/>
              <a:t>  </a:t>
            </a:r>
            <a:r>
              <a:rPr lang="en-US" altLang="en-US" sz="2800" dirty="0" err="1"/>
              <a:t>prestasi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kerja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seseorang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sehingga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bekerja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lebih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semangat</a:t>
            </a:r>
            <a:r>
              <a:rPr lang="en-US" altLang="en-US" sz="2800" dirty="0"/>
              <a:t>. </a:t>
            </a:r>
            <a:r>
              <a:rPr lang="en-US" altLang="en-US" sz="2800" b="1" dirty="0"/>
              <a:t>(</a:t>
            </a:r>
            <a:r>
              <a:rPr lang="en-US" altLang="en-US" sz="2800" b="1" dirty="0" err="1"/>
              <a:t>Sebagian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besar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perilaku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manusia</a:t>
            </a:r>
            <a:r>
              <a:rPr lang="en-US" altLang="en-US" sz="2800" b="1" dirty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08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umumnya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, </a:t>
            </a:r>
            <a:r>
              <a:rPr lang="en-US" sz="2400" b="1" dirty="0"/>
              <a:t>operant response.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yang </a:t>
            </a:r>
            <a:r>
              <a:rPr lang="en-US" sz="2400" dirty="0" err="1"/>
              <a:t>diinginkan</a:t>
            </a:r>
            <a:r>
              <a:rPr lang="en-US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diciptakan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yang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b="1" dirty="0"/>
              <a:t>operant conditioning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prosedur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. : </a:t>
            </a:r>
          </a:p>
          <a:p>
            <a:pPr marL="468000" indent="-252000" algn="just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dirty="0" err="1"/>
              <a:t>Mengidentifikasi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hal-2 </a:t>
            </a:r>
            <a:r>
              <a:rPr lang="en-US" sz="2400" dirty="0" err="1"/>
              <a:t>penguat</a:t>
            </a:r>
            <a:r>
              <a:rPr lang="en-US" sz="2400" dirty="0"/>
              <a:t>/reinforce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penghargaan</a:t>
            </a:r>
            <a:r>
              <a:rPr lang="en-US" sz="2400" dirty="0"/>
              <a:t>/rewards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dibentuk</a:t>
            </a:r>
            <a:r>
              <a:rPr lang="en-US" sz="2400" dirty="0"/>
              <a:t>.</a:t>
            </a:r>
          </a:p>
          <a:p>
            <a:pPr marL="468000" indent="-252000" algn="just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dirty="0" err="1"/>
              <a:t>Mengidentifikasi</a:t>
            </a:r>
            <a:r>
              <a:rPr lang="en-US" sz="2400" dirty="0"/>
              <a:t> komponen-2 </a:t>
            </a:r>
            <a:r>
              <a:rPr lang="en-US" sz="2400" dirty="0" err="1"/>
              <a:t>kecil</a:t>
            </a:r>
            <a:r>
              <a:rPr lang="en-US" sz="2400" dirty="0"/>
              <a:t> yang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yang </a:t>
            </a:r>
            <a:r>
              <a:rPr lang="en-US" sz="2400" dirty="0" err="1"/>
              <a:t>dikehendaki</a:t>
            </a:r>
            <a:r>
              <a:rPr lang="en-US" sz="2400" dirty="0"/>
              <a:t> . </a:t>
            </a:r>
            <a:r>
              <a:rPr lang="en-US" sz="2400" dirty="0" err="1"/>
              <a:t>Lalu</a:t>
            </a:r>
            <a:r>
              <a:rPr lang="en-US" sz="2400" dirty="0"/>
              <a:t> komponen-2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disusun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berurut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menuju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pembentukan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dimaksud</a:t>
            </a:r>
            <a:r>
              <a:rPr lang="en-US" sz="2400" dirty="0"/>
              <a:t>.</a:t>
            </a:r>
          </a:p>
          <a:p>
            <a:pPr marL="468000" indent="-252000" algn="just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urut</a:t>
            </a:r>
            <a:r>
              <a:rPr lang="en-US" sz="2400" dirty="0"/>
              <a:t> komponen-2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sementara</a:t>
            </a:r>
            <a:r>
              <a:rPr lang="en-US" sz="2400" dirty="0"/>
              <a:t> , </a:t>
            </a:r>
            <a:r>
              <a:rPr lang="en-US" sz="2400" dirty="0" err="1"/>
              <a:t>mengidentifikasi</a:t>
            </a:r>
            <a:r>
              <a:rPr lang="en-US" sz="2400" dirty="0"/>
              <a:t> reinforce/</a:t>
            </a:r>
            <a:r>
              <a:rPr lang="en-US" sz="2400" dirty="0" err="1"/>
              <a:t>hadiah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masing-2 </a:t>
            </a:r>
            <a:r>
              <a:rPr lang="en-US" sz="2400" dirty="0" err="1"/>
              <a:t>komponen</a:t>
            </a:r>
            <a:r>
              <a:rPr lang="en-US" sz="2400" dirty="0"/>
              <a:t> </a:t>
            </a:r>
            <a:r>
              <a:rPr lang="en-US" sz="2400" dirty="0" err="1"/>
              <a:t>tsb</a:t>
            </a:r>
            <a:r>
              <a:rPr lang="en-US" sz="2400" dirty="0"/>
              <a:t>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398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000" lvl="8" indent="-216000" fontAlgn="base">
              <a:spcBef>
                <a:spcPct val="0"/>
              </a:spcBef>
              <a:spcAft>
                <a:spcPct val="0"/>
              </a:spcAft>
              <a:buFontTx/>
              <a:buAutoNum type="arabicPeriod" startAt="4"/>
              <a:defRPr/>
            </a:pP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pembentukan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 </a:t>
            </a:r>
            <a:r>
              <a:rPr lang="en-US" sz="2400" dirty="0" err="1"/>
              <a:t>urutan</a:t>
            </a:r>
            <a:r>
              <a:rPr lang="en-US" sz="2400" dirty="0"/>
              <a:t> </a:t>
            </a:r>
            <a:r>
              <a:rPr lang="en-US" sz="2400" dirty="0" err="1"/>
              <a:t>komponen</a:t>
            </a:r>
            <a:r>
              <a:rPr lang="en-US" sz="2400" dirty="0"/>
              <a:t>  yang 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tersusun</a:t>
            </a:r>
            <a:r>
              <a:rPr lang="en-US" sz="2400" dirty="0"/>
              <a:t>  . 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komponen</a:t>
            </a:r>
            <a:r>
              <a:rPr lang="en-US" sz="2400" dirty="0"/>
              <a:t> </a:t>
            </a:r>
            <a:r>
              <a:rPr lang="en-US" sz="2400" dirty="0" err="1"/>
              <a:t>pertama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 </a:t>
            </a:r>
            <a:r>
              <a:rPr lang="en-US" sz="2400" dirty="0" err="1"/>
              <a:t>maka</a:t>
            </a:r>
            <a:r>
              <a:rPr lang="en-US" sz="2400" dirty="0"/>
              <a:t>  </a:t>
            </a:r>
            <a:r>
              <a:rPr lang="en-US" sz="2400" dirty="0" err="1"/>
              <a:t>hadiahnya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berdampak</a:t>
            </a:r>
            <a:r>
              <a:rPr lang="en-US" sz="2400" dirty="0"/>
              <a:t> </a:t>
            </a:r>
            <a:r>
              <a:rPr lang="en-US" sz="2400" dirty="0" err="1"/>
              <a:t>komponen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 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 . </a:t>
            </a:r>
            <a:r>
              <a:rPr lang="en-US" sz="2400" dirty="0" err="1"/>
              <a:t>Kalau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kebiasaan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dilanjutkan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komponen</a:t>
            </a:r>
            <a:r>
              <a:rPr lang="en-US" sz="2400" dirty="0"/>
              <a:t> ke-2</a:t>
            </a:r>
          </a:p>
          <a:p>
            <a:pPr marL="216000" lvl="8" indent="-2160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/>
          </a:p>
          <a:p>
            <a:pPr marL="216000" indent="-216000">
              <a:defRPr/>
            </a:pPr>
            <a:r>
              <a:rPr lang="en-US" altLang="en-US" sz="2400" dirty="0" err="1"/>
              <a:t>Perilaku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terbagi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dua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jika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ditinjau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respon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thd</a:t>
            </a:r>
            <a:r>
              <a:rPr lang="en-US" altLang="en-US" sz="2400" dirty="0"/>
              <a:t>. Stimulus) :</a:t>
            </a:r>
          </a:p>
          <a:p>
            <a:pPr marL="612000" indent="-252000">
              <a:buFont typeface="+mj-lt"/>
              <a:buAutoNum type="arabicPeriod"/>
              <a:defRPr/>
            </a:pPr>
            <a:r>
              <a:rPr lang="en-US" altLang="en-US" sz="2400" b="1" dirty="0" err="1"/>
              <a:t>Tertutup</a:t>
            </a:r>
            <a:r>
              <a:rPr lang="en-US" altLang="en-US" sz="2400" b="1" dirty="0"/>
              <a:t> 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Respon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masih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terbatas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perhatian</a:t>
            </a:r>
            <a:r>
              <a:rPr lang="en-US" altLang="en-US" sz="2400" dirty="0"/>
              <a:t>/ </a:t>
            </a:r>
            <a:r>
              <a:rPr lang="en-US" altLang="en-US" sz="2400" dirty="0" err="1"/>
              <a:t>kesadaran</a:t>
            </a:r>
            <a:r>
              <a:rPr lang="en-US" altLang="en-US" sz="2400" dirty="0"/>
              <a:t>  yang  </a:t>
            </a:r>
            <a:r>
              <a:rPr lang="en-US" altLang="en-US" sz="2400" dirty="0" err="1"/>
              <a:t>masih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belum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diamati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jelas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oleh</a:t>
            </a:r>
            <a:r>
              <a:rPr lang="en-US" altLang="en-US" sz="2400" dirty="0"/>
              <a:t> orang lain (</a:t>
            </a:r>
            <a:r>
              <a:rPr lang="en-US" altLang="en-US" sz="2400" dirty="0" err="1"/>
              <a:t>intangeble</a:t>
            </a:r>
            <a:r>
              <a:rPr lang="en-US" altLang="en-US" sz="2400" dirty="0"/>
              <a:t>) . </a:t>
            </a:r>
            <a:r>
              <a:rPr lang="en-US" altLang="en-US" sz="2400" dirty="0" err="1"/>
              <a:t>Perilaku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disebut</a:t>
            </a:r>
            <a:r>
              <a:rPr lang="en-US" altLang="en-US" sz="2400" dirty="0"/>
              <a:t> </a:t>
            </a:r>
            <a:r>
              <a:rPr lang="en-US" altLang="en-US" sz="2400" b="1" dirty="0"/>
              <a:t>Covert </a:t>
            </a:r>
            <a:r>
              <a:rPr lang="en-US" altLang="en-US" sz="2400" b="1" dirty="0" err="1"/>
              <a:t>bahavior</a:t>
            </a:r>
            <a:endParaRPr lang="en-US" altLang="en-US" sz="2400" b="1" dirty="0"/>
          </a:p>
          <a:p>
            <a:pPr marL="612000" indent="-252000">
              <a:buFont typeface="+mj-lt"/>
              <a:buAutoNum type="arabicPeriod"/>
              <a:defRPr/>
            </a:pPr>
            <a:r>
              <a:rPr lang="en-US" altLang="en-US" sz="2400" b="1" dirty="0"/>
              <a:t>Terbuka</a:t>
            </a:r>
            <a:r>
              <a:rPr lang="en-US" altLang="en-US" sz="2400" dirty="0"/>
              <a:t>   :  </a:t>
            </a:r>
            <a:r>
              <a:rPr lang="en-US" altLang="en-US" sz="2400" dirty="0" err="1"/>
              <a:t>Respon</a:t>
            </a:r>
            <a:r>
              <a:rPr lang="en-US" altLang="en-US" sz="2400" dirty="0"/>
              <a:t>  yang 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bentuk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tindakan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nyata</a:t>
            </a:r>
            <a:r>
              <a:rPr lang="en-US" altLang="en-US" sz="2400" dirty="0"/>
              <a:t>/</a:t>
            </a:r>
            <a:r>
              <a:rPr lang="en-US" altLang="en-US" sz="2400" dirty="0" err="1"/>
              <a:t>terbuka</a:t>
            </a:r>
            <a:r>
              <a:rPr lang="en-US" altLang="en-US" sz="2400" dirty="0"/>
              <a:t> . </a:t>
            </a:r>
            <a:r>
              <a:rPr lang="en-US" altLang="en-US" sz="2400" dirty="0" err="1"/>
              <a:t>Perlaku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disebut</a:t>
            </a:r>
            <a:r>
              <a:rPr lang="en-US" altLang="en-US" sz="2400" dirty="0"/>
              <a:t> </a:t>
            </a:r>
            <a:r>
              <a:rPr lang="en-US" altLang="en-US" sz="2400" b="1" dirty="0"/>
              <a:t>Overt behavior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89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dirty="0" err="1"/>
              <a:t>Nilai</a:t>
            </a:r>
            <a:r>
              <a:rPr lang="en-US" sz="2400" dirty="0"/>
              <a:t>    :  </a:t>
            </a:r>
            <a:r>
              <a:rPr lang="en-US" sz="2400" dirty="0" err="1"/>
              <a:t>Sesuatu</a:t>
            </a:r>
            <a:r>
              <a:rPr lang="en-US" sz="2400" dirty="0"/>
              <a:t>  yang  </a:t>
            </a:r>
            <a:r>
              <a:rPr lang="en-US" sz="2400" dirty="0" err="1"/>
              <a:t>abstrak</a:t>
            </a:r>
            <a:r>
              <a:rPr lang="en-US" sz="2400" dirty="0"/>
              <a:t> , ideal  </a:t>
            </a:r>
            <a:r>
              <a:rPr lang="en-US" sz="2400" dirty="0" err="1"/>
              <a:t>dan</a:t>
            </a:r>
            <a:r>
              <a:rPr lang="en-US" sz="2400" dirty="0"/>
              <a:t>  </a:t>
            </a:r>
            <a:r>
              <a:rPr lang="en-US" sz="2400" dirty="0" err="1"/>
              <a:t>menyangkut</a:t>
            </a:r>
            <a:r>
              <a:rPr lang="en-US" sz="2400" dirty="0"/>
              <a:t> 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dirty="0" err="1"/>
              <a:t>keyakinan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yang </a:t>
            </a:r>
            <a:r>
              <a:rPr lang="en-US" sz="2400" dirty="0" err="1"/>
              <a:t>dikehendaki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corak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pola</a:t>
            </a:r>
            <a:r>
              <a:rPr lang="en-US" sz="2400" dirty="0"/>
              <a:t> </a:t>
            </a:r>
            <a:r>
              <a:rPr lang="en-US" sz="2400" dirty="0" err="1"/>
              <a:t>pikiran</a:t>
            </a:r>
            <a:r>
              <a:rPr lang="en-US" sz="2400" dirty="0"/>
              <a:t> , </a:t>
            </a:r>
            <a:r>
              <a:rPr lang="en-US" sz="2400" dirty="0" err="1"/>
              <a:t>perasaan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. </a:t>
            </a:r>
          </a:p>
          <a:p>
            <a:pPr>
              <a:defRPr/>
            </a:pP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demikian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melacak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pemak-naan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kenyataan</a:t>
            </a:r>
            <a:r>
              <a:rPr lang="en-US" sz="2400" dirty="0"/>
              <a:t> lain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tindakan</a:t>
            </a:r>
            <a:r>
              <a:rPr lang="en-US" sz="2400" dirty="0"/>
              <a:t> ,  </a:t>
            </a:r>
            <a:r>
              <a:rPr lang="en-US" sz="2400" dirty="0" err="1"/>
              <a:t>tingkah</a:t>
            </a:r>
            <a:r>
              <a:rPr lang="en-US" sz="2400" dirty="0"/>
              <a:t> </a:t>
            </a:r>
            <a:r>
              <a:rPr lang="en-US" sz="2400" dirty="0" err="1"/>
              <a:t>laku</a:t>
            </a:r>
            <a:r>
              <a:rPr lang="en-US" sz="2400" dirty="0"/>
              <a:t> , </a:t>
            </a:r>
            <a:r>
              <a:rPr lang="en-US" sz="2400" dirty="0" err="1"/>
              <a:t>pola</a:t>
            </a:r>
            <a:r>
              <a:rPr lang="en-US" sz="2400" dirty="0"/>
              <a:t> </a:t>
            </a:r>
            <a:r>
              <a:rPr lang="en-US" sz="2400" dirty="0" err="1"/>
              <a:t>pikir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sikap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/</a:t>
            </a:r>
            <a:r>
              <a:rPr lang="en-US" sz="2400" dirty="0" err="1"/>
              <a:t>sekelompok</a:t>
            </a:r>
            <a:r>
              <a:rPr lang="en-US" sz="2400" dirty="0"/>
              <a:t>  orang.</a:t>
            </a:r>
          </a:p>
          <a:p>
            <a:pPr algn="just">
              <a:spcAft>
                <a:spcPts val="600"/>
              </a:spcAft>
              <a:defRPr/>
            </a:pPr>
            <a:r>
              <a:rPr lang="en-US" sz="2400" dirty="0" err="1"/>
              <a:t>Macam-macam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:</a:t>
            </a:r>
          </a:p>
          <a:p>
            <a:pPr marL="576000" indent="-2880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Ilahiyah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Insaniyah</a:t>
            </a:r>
            <a:endParaRPr lang="en-US" sz="2400" dirty="0"/>
          </a:p>
          <a:p>
            <a:pPr marL="576000" indent="-2880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dirty="0" err="1"/>
              <a:t>Nilai</a:t>
            </a:r>
            <a:r>
              <a:rPr lang="en-US" sz="2400" dirty="0"/>
              <a:t> Universal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lokal</a:t>
            </a:r>
            <a:endParaRPr lang="en-US" sz="2400" dirty="0"/>
          </a:p>
          <a:p>
            <a:pPr marL="576000" indent="-2880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abadi</a:t>
            </a:r>
            <a:r>
              <a:rPr lang="en-US" sz="2400" dirty="0"/>
              <a:t>, </a:t>
            </a:r>
            <a:r>
              <a:rPr lang="en-US" sz="2400" dirty="0" err="1"/>
              <a:t>pasang</a:t>
            </a:r>
            <a:r>
              <a:rPr lang="en-US" sz="2400" dirty="0"/>
              <a:t> </a:t>
            </a:r>
            <a:r>
              <a:rPr lang="en-US" sz="2400" dirty="0" err="1"/>
              <a:t>surut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temporal</a:t>
            </a:r>
          </a:p>
          <a:p>
            <a:pPr marL="576000" indent="-2880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Hakiki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Instrumental</a:t>
            </a:r>
          </a:p>
          <a:p>
            <a:pPr marL="576000" indent="-2880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subyektif,obyektif</a:t>
            </a:r>
            <a:r>
              <a:rPr lang="en-US" sz="2400" dirty="0"/>
              <a:t> </a:t>
            </a:r>
            <a:r>
              <a:rPr lang="en-US" sz="2400" dirty="0" err="1"/>
              <a:t>rasional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metafisik</a:t>
            </a:r>
            <a:r>
              <a:rPr lang="en-US" sz="2400" dirty="0"/>
              <a:t>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71437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2.NILAI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028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772</Words>
  <Application>Microsoft Office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TUJUAN PEMBELAJARAN</vt:lpstr>
      <vt:lpstr>PowerPoint Presentation</vt:lpstr>
      <vt:lpstr>BAHAN DISKUSI</vt:lpstr>
      <vt:lpstr>1. PENGEMBANGAN DIRI</vt:lpstr>
      <vt:lpstr>PowerPoint Presentation</vt:lpstr>
      <vt:lpstr>PowerPoint Presentation</vt:lpstr>
      <vt:lpstr>PowerPoint Presentation</vt:lpstr>
      <vt:lpstr>2.NILAI</vt:lpstr>
      <vt:lpstr>  3. PROSES PENGEMBANGAN DIRI   </vt:lpstr>
      <vt:lpstr>4. HASIL PENGEMBANGAN DIRI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Iswahyuni</dc:creator>
  <cp:lastModifiedBy>Iswahyuni</cp:lastModifiedBy>
  <cp:revision>4</cp:revision>
  <cp:lastPrinted>2020-02-18T01:33:17Z</cp:lastPrinted>
  <dcterms:created xsi:type="dcterms:W3CDTF">2019-12-03T04:29:55Z</dcterms:created>
  <dcterms:modified xsi:type="dcterms:W3CDTF">2020-02-18T01:34:29Z</dcterms:modified>
</cp:coreProperties>
</file>