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7" r:id="rId13"/>
    <p:sldId id="278" r:id="rId14"/>
    <p:sldId id="274" r:id="rId15"/>
    <p:sldId id="279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0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0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2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9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1B1C6-1D50-4A4A-80DD-96A67E09A4D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48500" y="6346825"/>
            <a:ext cx="200894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</a:rPr>
              <a:t>MK </a:t>
            </a:r>
            <a:r>
              <a:rPr lang="en-US" b="1" i="1" dirty="0" err="1">
                <a:solidFill>
                  <a:schemeClr val="accent6"/>
                </a:solidFill>
                <a:latin typeface="+mn-lt"/>
              </a:rPr>
              <a:t>Kepemimpinan</a:t>
            </a:r>
            <a:endParaRPr lang="en-US" b="1" i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5124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1" y="120650"/>
            <a:ext cx="116351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7" name="Picture 10" descr="C:\Users\Iswahyuni\Pictures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97976" y="2348880"/>
            <a:ext cx="7780659" cy="2724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MATA KULIAH : ILMU KEPEMIMPINAN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UNIVERSITAS PEMBANGUNAN NASIONAL “VETERAN” 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JAKARTA</a:t>
            </a:r>
            <a:endParaRPr lang="en-US" sz="4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97976" y="120650"/>
            <a:ext cx="774602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/>
              <a:t>TATAP MUKA </a:t>
            </a:r>
            <a:r>
              <a:rPr lang="en-US" sz="3200" b="1" dirty="0" smtClean="0"/>
              <a:t>KE-3</a:t>
            </a:r>
            <a:endParaRPr lang="en-US" sz="5400" dirty="0" smtClean="0"/>
          </a:p>
          <a:p>
            <a:pPr algn="ctr"/>
            <a:r>
              <a:rPr lang="en-US" sz="5400" b="1" dirty="0"/>
              <a:t>PERSEPSI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42814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dipengaruhi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oleh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kebutuhan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kesiapan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mental,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suasana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emosional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latarbelakang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budaya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fungsional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mempengaruhi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sering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disebut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4">
                    <a:lumMod val="10000"/>
                  </a:schemeClr>
                </a:solidFill>
              </a:rPr>
              <a:t>frame of reference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kerangka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rujukan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kegiatan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komunikasi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kerangka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rujukan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mempengaruhi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bagaimana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orang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memberi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makna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terhadap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pesan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diterimanya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. </a:t>
            </a:r>
          </a:p>
          <a:p>
            <a:pPr>
              <a:buFont typeface="Arial" pitchFamily="34" charset="0"/>
              <a:buChar char="►"/>
              <a:defRPr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ini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berasal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dari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stimuli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fisik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efek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syaraf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ditimbulkannya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pada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sistem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syaraf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individu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Krech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&amp; Crutchfield (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dalil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2) : Medan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perseptual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kognitif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selalu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diorganisasikan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diberi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arti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mengorganisasikan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stimuli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dengan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melihat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konteksnya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endParaRPr lang="en-US" sz="36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43608" y="-62135"/>
            <a:ext cx="8273702" cy="105114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Struktural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Menentukan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SG" sz="3200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Perseptual</a:t>
            </a:r>
            <a:r>
              <a:rPr lang="en-US" dirty="0" smtClean="0"/>
              <a:t> :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menginterpretasikan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Kognitif</a:t>
            </a:r>
            <a:r>
              <a:rPr lang="en-US" dirty="0" smtClean="0"/>
              <a:t> : </a:t>
            </a:r>
            <a:r>
              <a:rPr lang="en-US" dirty="0" err="1" smtClean="0"/>
              <a:t>Potensi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pemahaman</a:t>
            </a:r>
            <a:r>
              <a:rPr lang="en-US" dirty="0" smtClean="0"/>
              <a:t>, </a:t>
            </a:r>
            <a:r>
              <a:rPr lang="en-US" dirty="0" err="1" smtClean="0"/>
              <a:t>penerapan</a:t>
            </a:r>
            <a:r>
              <a:rPr lang="en-US" dirty="0" smtClean="0"/>
              <a:t>, </a:t>
            </a:r>
            <a:r>
              <a:rPr lang="en-US" dirty="0" err="1" smtClean="0"/>
              <a:t>analisa</a:t>
            </a:r>
            <a:r>
              <a:rPr lang="en-US" dirty="0" smtClean="0"/>
              <a:t>, </a:t>
            </a:r>
            <a:r>
              <a:rPr lang="en-US" dirty="0" err="1" smtClean="0"/>
              <a:t>sintesa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endParaRPr lang="en-US" dirty="0" smtClean="0"/>
          </a:p>
          <a:p>
            <a:r>
              <a:rPr lang="en-US" dirty="0" err="1" smtClean="0"/>
              <a:t>Ranahnya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mental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328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Kognisi</a:t>
            </a:r>
            <a:r>
              <a:rPr lang="en-US" dirty="0" smtClean="0"/>
              <a:t>: </a:t>
            </a:r>
            <a:r>
              <a:rPr lang="en-US" dirty="0" err="1" smtClean="0"/>
              <a:t>Keyakinan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didapatkan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proses </a:t>
            </a:r>
            <a:r>
              <a:rPr lang="en-US" dirty="0" err="1" smtClean="0"/>
              <a:t>berfikir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Prosesnya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memanipulasi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mengingat</a:t>
            </a:r>
            <a:r>
              <a:rPr lang="en-US" dirty="0" smtClean="0"/>
              <a:t>, </a:t>
            </a:r>
            <a:r>
              <a:rPr lang="en-US" dirty="0" err="1" smtClean="0"/>
              <a:t>menganalisis</a:t>
            </a:r>
            <a:r>
              <a:rPr lang="en-US" dirty="0" smtClean="0"/>
              <a:t>, </a:t>
            </a:r>
            <a:r>
              <a:rPr lang="en-US" dirty="0" err="1" smtClean="0"/>
              <a:t>memahami</a:t>
            </a:r>
            <a:r>
              <a:rPr lang="en-US" dirty="0" smtClean="0"/>
              <a:t>, </a:t>
            </a:r>
            <a:r>
              <a:rPr lang="en-US" dirty="0" err="1" smtClean="0"/>
              <a:t>menilai</a:t>
            </a:r>
            <a:r>
              <a:rPr lang="en-US" dirty="0" smtClean="0"/>
              <a:t>, </a:t>
            </a:r>
            <a:r>
              <a:rPr lang="en-US" dirty="0" err="1" smtClean="0"/>
              <a:t>menalar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membayangkan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berbahasa</a:t>
            </a:r>
            <a:endParaRPr lang="en-US" dirty="0" smtClean="0"/>
          </a:p>
          <a:p>
            <a:r>
              <a:rPr lang="en-US" dirty="0" err="1" smtClean="0"/>
              <a:t>Ranahnya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kecerdasan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01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Dalil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3) :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perseptual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kognitif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substruktur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ditentukan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umumnya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keseluruhan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dianggap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berkait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dipengaruhi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kelompoknya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Efeknya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asimilasi</a:t>
            </a:r>
            <a:r>
              <a:rPr lang="en-US" i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i="1" dirty="0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kontras</a:t>
            </a:r>
            <a:endParaRPr lang="en-US" i="1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►"/>
              <a:defRPr/>
            </a:pPr>
            <a:endParaRPr lang="en-SG" dirty="0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4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Asimilasi</a:t>
            </a:r>
            <a:r>
              <a:rPr lang="en-US" dirty="0" smtClean="0"/>
              <a:t> : </a:t>
            </a:r>
            <a:r>
              <a:rPr lang="en-US" dirty="0" err="1" smtClean="0"/>
              <a:t>Pembauran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yang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hilangnya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kebudayaan</a:t>
            </a:r>
            <a:r>
              <a:rPr lang="en-US" dirty="0" smtClean="0"/>
              <a:t> </a:t>
            </a:r>
            <a:r>
              <a:rPr lang="en-US" smtClean="0"/>
              <a:t>baru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67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(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Dalil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4) :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Objek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atau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peristiwa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berdekatan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ruang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waktu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atau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meyerupai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satu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sama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lain,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cenderung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ditanggapi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bagian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dari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struktur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sama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komunikasi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dalil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kesamaan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kedekatan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ini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sering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dipkai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oleh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komunikator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untuk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meningkatkan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</a:rPr>
              <a:t>kredibilitasnya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</a:rPr>
              <a:t>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76560" y="-62135"/>
            <a:ext cx="8540750" cy="1143000"/>
          </a:xfrm>
        </p:spPr>
        <p:txBody>
          <a:bodyPr/>
          <a:lstStyle/>
          <a:p>
            <a:pPr>
              <a:defRPr/>
            </a:pPr>
            <a:endParaRPr lang="en-SG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7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Bagaimana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proses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hingga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penafsiran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makna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terjadi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film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tersebut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?</a:t>
            </a:r>
          </a:p>
          <a:p>
            <a:pPr>
              <a:buFont typeface="Arial" pitchFamily="34" charset="0"/>
              <a:buChar char="►"/>
              <a:defRPr/>
            </a:pP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Identifikasi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–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menentukan</a:t>
            </a:r>
            <a:r>
              <a:rPr lang="en-SG" sz="36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sz="3600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SG" sz="36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76560" y="-62135"/>
            <a:ext cx="8540750" cy="1143000"/>
          </a:xfrm>
        </p:spPr>
        <p:txBody>
          <a:bodyPr/>
          <a:lstStyle/>
          <a:p>
            <a:pPr>
              <a:defRPr/>
            </a:pPr>
            <a:r>
              <a:rPr lang="en-SG" b="1" dirty="0" err="1" smtClean="0">
                <a:solidFill>
                  <a:schemeClr val="accent4">
                    <a:lumMod val="10000"/>
                  </a:schemeClr>
                </a:solidFill>
              </a:rPr>
              <a:t>Diskusi</a:t>
            </a:r>
            <a:r>
              <a:rPr lang="en-SG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SG" b="1" dirty="0" err="1" smtClean="0">
                <a:solidFill>
                  <a:schemeClr val="accent4">
                    <a:lumMod val="10000"/>
                  </a:schemeClr>
                </a:solidFill>
              </a:rPr>
              <a:t>Kelompok</a:t>
            </a:r>
            <a:endParaRPr lang="en-SG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2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91680" y="76200"/>
            <a:ext cx="7376120" cy="762000"/>
          </a:xfrm>
          <a:solidFill>
            <a:srgbClr val="0000FF"/>
          </a:solidFill>
        </p:spPr>
        <p:txBody>
          <a:bodyPr>
            <a:noAutofit/>
          </a:bodyPr>
          <a:lstStyle/>
          <a:p>
            <a:pPr algn="r"/>
            <a:r>
              <a:rPr lang="en-US" sz="5400" dirty="0" err="1">
                <a:solidFill>
                  <a:schemeClr val="bg1"/>
                </a:solidFill>
              </a:rPr>
              <a:t>Definisi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Persepsi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691680" y="1196752"/>
            <a:ext cx="7376120" cy="5508848"/>
          </a:xfrm>
          <a:blipFill dpi="0" rotWithShape="1">
            <a:blip r:embed="rId3">
              <a:alphaModFix amt="68000"/>
            </a:blip>
            <a:srcRect/>
            <a:stretch>
              <a:fillRect/>
            </a:stretch>
          </a:blipFill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 err="1" smtClean="0"/>
              <a:t>SE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Etimologis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---- </a:t>
            </a:r>
            <a:r>
              <a:rPr lang="en-US" sz="2800" i="1" dirty="0" err="1">
                <a:solidFill>
                  <a:schemeClr val="hlink"/>
                </a:solidFill>
              </a:rPr>
              <a:t>percetio</a:t>
            </a:r>
            <a:r>
              <a:rPr lang="en-US" sz="2800" i="1" dirty="0">
                <a:solidFill>
                  <a:schemeClr val="hlink"/>
                </a:solidFill>
              </a:rPr>
              <a:t>/</a:t>
            </a:r>
            <a:r>
              <a:rPr lang="en-US" sz="2800" i="1" dirty="0" err="1">
                <a:solidFill>
                  <a:schemeClr val="hlink"/>
                </a:solidFill>
              </a:rPr>
              <a:t>percipere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(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bahasa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latin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) ----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menerima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atau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mengambil</a:t>
            </a:r>
            <a:endParaRPr lang="en-US" sz="2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arti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luas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adalah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---- </a:t>
            </a:r>
            <a:r>
              <a:rPr lang="en-US" sz="2800" dirty="0" err="1">
                <a:solidFill>
                  <a:srgbClr val="FF9900"/>
                </a:solidFill>
              </a:rPr>
              <a:t>penglihatan</a:t>
            </a:r>
            <a:r>
              <a:rPr lang="en-US" sz="2800" dirty="0"/>
              <a:t>,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bagaimana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seseorang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melihat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sesuatu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mengartikannya</a:t>
            </a:r>
            <a:endParaRPr lang="en-US" sz="2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perkembangannya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tidak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hanya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menggunakan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indra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penglihatan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</a:rPr>
              <a:t>saja</a:t>
            </a:r>
            <a:endParaRPr lang="en-US" sz="2800" i="1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dapat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juga</a:t>
            </a:r>
            <a:r>
              <a:rPr lang="en-US" sz="2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4">
                    <a:lumMod val="10000"/>
                  </a:schemeClr>
                </a:solidFill>
              </a:rPr>
              <a:t>didefinisikan</a:t>
            </a:r>
            <a:r>
              <a:rPr lang="en-US" sz="28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28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800" b="1" dirty="0">
                <a:solidFill>
                  <a:srgbClr val="FF9900"/>
                </a:solidFill>
              </a:rPr>
              <a:t>proses </a:t>
            </a:r>
            <a:r>
              <a:rPr lang="en-US" sz="2800" b="1" dirty="0" err="1">
                <a:solidFill>
                  <a:srgbClr val="FF9900"/>
                </a:solidFill>
              </a:rPr>
              <a:t>menerima</a:t>
            </a:r>
            <a:r>
              <a:rPr lang="en-US" sz="2800" b="1" dirty="0">
                <a:solidFill>
                  <a:srgbClr val="FF9900"/>
                </a:solidFill>
              </a:rPr>
              <a:t>, </a:t>
            </a:r>
            <a:r>
              <a:rPr lang="en-US" sz="2800" b="1" dirty="0" err="1">
                <a:solidFill>
                  <a:srgbClr val="FF9900"/>
                </a:solidFill>
              </a:rPr>
              <a:t>menyeleksi</a:t>
            </a:r>
            <a:r>
              <a:rPr lang="en-US" sz="2800" b="1" dirty="0">
                <a:solidFill>
                  <a:srgbClr val="FF9900"/>
                </a:solidFill>
              </a:rPr>
              <a:t>, </a:t>
            </a:r>
            <a:r>
              <a:rPr lang="en-US" sz="2800" b="1" dirty="0" err="1">
                <a:solidFill>
                  <a:srgbClr val="FF9900"/>
                </a:solidFill>
              </a:rPr>
              <a:t>mengorganisasikan</a:t>
            </a:r>
            <a:r>
              <a:rPr lang="en-US" sz="2800" b="1" dirty="0">
                <a:solidFill>
                  <a:srgbClr val="FF9900"/>
                </a:solidFill>
              </a:rPr>
              <a:t>, </a:t>
            </a:r>
            <a:r>
              <a:rPr lang="en-US" sz="2800" b="1" dirty="0" err="1">
                <a:solidFill>
                  <a:srgbClr val="FF9900"/>
                </a:solidFill>
              </a:rPr>
              <a:t>mengartikan</a:t>
            </a:r>
            <a:r>
              <a:rPr lang="en-US" sz="2800" b="1" dirty="0">
                <a:solidFill>
                  <a:srgbClr val="FF9900"/>
                </a:solidFill>
              </a:rPr>
              <a:t>, </a:t>
            </a:r>
            <a:r>
              <a:rPr lang="en-US" sz="2800" b="1" dirty="0" err="1">
                <a:solidFill>
                  <a:srgbClr val="FF9900"/>
                </a:solidFill>
              </a:rPr>
              <a:t>menguji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>
                <a:solidFill>
                  <a:srgbClr val="FF9900"/>
                </a:solidFill>
              </a:rPr>
              <a:t>dan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>
                <a:solidFill>
                  <a:srgbClr val="FF9900"/>
                </a:solidFill>
              </a:rPr>
              <a:t>memberikan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>
                <a:solidFill>
                  <a:srgbClr val="FF9900"/>
                </a:solidFill>
              </a:rPr>
              <a:t>reaksi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>
                <a:solidFill>
                  <a:srgbClr val="FF9900"/>
                </a:solidFill>
              </a:rPr>
              <a:t>terhadap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>
                <a:solidFill>
                  <a:srgbClr val="FF9900"/>
                </a:solidFill>
              </a:rPr>
              <a:t>panca</a:t>
            </a:r>
            <a:r>
              <a:rPr lang="en-US" sz="2800" b="1" dirty="0">
                <a:solidFill>
                  <a:srgbClr val="FF9900"/>
                </a:solidFill>
              </a:rPr>
              <a:t> </a:t>
            </a:r>
            <a:r>
              <a:rPr lang="en-US" sz="2800" b="1" dirty="0" err="1" smtClean="0">
                <a:solidFill>
                  <a:srgbClr val="FF9900"/>
                </a:solidFill>
              </a:rPr>
              <a:t>indra</a:t>
            </a:r>
            <a:endParaRPr lang="en-US" sz="28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9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4">
                    <a:lumMod val="10000"/>
                  </a:schemeClr>
                </a:solidFill>
              </a:rPr>
              <a:t>Skema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 (stimulus – </a:t>
            </a:r>
            <a:r>
              <a:rPr lang="en-US" b="1" dirty="0" err="1">
                <a:solidFill>
                  <a:schemeClr val="accent4">
                    <a:lumMod val="10000"/>
                  </a:schemeClr>
                </a:solidFill>
              </a:rPr>
              <a:t>respons</a:t>
            </a:r>
            <a:r>
              <a:rPr lang="en-US" b="1" dirty="0">
                <a:solidFill>
                  <a:schemeClr val="accent4">
                    <a:lumMod val="10000"/>
                  </a:schemeClr>
                </a:solidFill>
              </a:rPr>
              <a:t>/SR</a:t>
            </a:r>
            <a:r>
              <a:rPr lang="en-US" b="1" dirty="0"/>
              <a:t>)</a:t>
            </a:r>
            <a:br>
              <a:rPr lang="en-US" b="1" dirty="0"/>
            </a:br>
            <a:endParaRPr lang="en-US" dirty="0"/>
          </a:p>
        </p:txBody>
      </p:sp>
      <p:sp>
        <p:nvSpPr>
          <p:cNvPr id="8" name="Rectangle 4"/>
          <p:cNvSpPr>
            <a:spLocks noRot="1" noChangeArrowheads="1"/>
          </p:cNvSpPr>
          <p:nvPr/>
        </p:nvSpPr>
        <p:spPr bwMode="auto">
          <a:xfrm>
            <a:off x="1741912" y="3861048"/>
            <a:ext cx="7162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8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Rangsangan</a:t>
            </a:r>
            <a:r>
              <a:rPr lang="en-US" sz="2800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(stimulus)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8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Persepsi</a:t>
            </a:r>
            <a:endParaRPr lang="en-US" sz="2800" i="1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8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Pengenalan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(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penalaran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&amp; 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perasaan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)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8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Tanggapan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(</a:t>
            </a:r>
            <a:r>
              <a:rPr lang="en-US" sz="2800" i="1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respons</a:t>
            </a:r>
            <a:r>
              <a:rPr lang="en-US" sz="2800" i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27934"/>
              </p:ext>
            </p:extLst>
          </p:nvPr>
        </p:nvGraphicFramePr>
        <p:xfrm>
          <a:off x="1433509" y="1219498"/>
          <a:ext cx="7710491" cy="26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orelDRAW" r:id="rId5" imgW="5640324" imgH="1911706" progId="CorelDRAW.Graphic.13">
                  <p:embed/>
                </p:oleObj>
              </mc:Choice>
              <mc:Fallback>
                <p:oleObj name="CorelDRAW" r:id="rId5" imgW="5640324" imgH="1911706" progId="CorelDRAW.Graphic.1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09" y="1219498"/>
                        <a:ext cx="7710491" cy="26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43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1384300" y="1112615"/>
            <a:ext cx="7820248" cy="5715000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Ilmu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psikologi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percaya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bahwa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tingkah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laku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manusia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merupakan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fungsi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dari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cara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dia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memandang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oleh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karena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itu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untuk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mengubah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tingkah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laku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manusia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harus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dengan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cara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mengubah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endParaRPr lang="en-US" dirty="0"/>
          </a:p>
          <a:p>
            <a:pPr algn="ctr">
              <a:defRPr/>
            </a:pPr>
            <a:r>
              <a:rPr lang="en-US" sz="2400" i="1" dirty="0" err="1">
                <a:solidFill>
                  <a:schemeClr val="hlink"/>
                </a:solidFill>
              </a:rPr>
              <a:t>Thereis</a:t>
            </a:r>
            <a:r>
              <a:rPr lang="en-US" sz="2400" i="1" dirty="0">
                <a:solidFill>
                  <a:schemeClr val="hlink"/>
                </a:solidFill>
              </a:rPr>
              <a:t> nothing in the mind except what was first in the senses.</a:t>
            </a:r>
            <a:r>
              <a:rPr lang="en-US" sz="2400" i="1" dirty="0"/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Tidak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ada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apa-apa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jiwa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kecuali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yang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lebih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dulu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melewati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alat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</a:rPr>
              <a:t>indera</a:t>
            </a:r>
            <a:r>
              <a:rPr lang="en-US" sz="24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endParaRPr lang="en-US" sz="2400" i="1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112" y="274639"/>
            <a:ext cx="7220688" cy="47545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Proses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Terjadinya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216522"/>
              </p:ext>
            </p:extLst>
          </p:nvPr>
        </p:nvGraphicFramePr>
        <p:xfrm>
          <a:off x="1352679" y="1063626"/>
          <a:ext cx="782783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orelDRAW" r:id="rId5" imgW="5771693" imgH="747370" progId="CorelDRAW.Graphic.13">
                  <p:embed/>
                </p:oleObj>
              </mc:Choice>
              <mc:Fallback>
                <p:oleObj name="CorelDRAW" r:id="rId5" imgW="5771693" imgH="747370" progId="CorelDRAW.Graphic.1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679" y="1063626"/>
                        <a:ext cx="7827833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7"/>
          <p:cNvSpPr>
            <a:spLocks noGrp="1" noRot="1" noChangeArrowheads="1"/>
          </p:cNvSpPr>
          <p:nvPr>
            <p:ph idx="1"/>
          </p:nvPr>
        </p:nvSpPr>
        <p:spPr bwMode="auto">
          <a:xfrm>
            <a:off x="1709614" y="2204864"/>
            <a:ext cx="7427168" cy="3849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lnSpcReduction="10000"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Terjadinya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stimulasi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indera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(sensory stimulation).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proses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adanya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rangsangan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berupa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data-data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dari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luar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/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lingkungan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misalnya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suara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musik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parfum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keramaian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orang,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dll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Pengaturan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stimulasi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alat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indera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dari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data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tersebut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seleksi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musik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paling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keras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dominan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orang yang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kenal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di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antara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keramaian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/>
            </a:pP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Stimulasi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alat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indera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dievaluasi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dan</a:t>
            </a:r>
            <a:r>
              <a:rPr lang="en-US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ditafsirkan</a:t>
            </a:r>
            <a:endParaRPr lang="en-US" sz="20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setelah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data stimulus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seleksi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data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tersebut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evaluasi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kemudian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ditafsirkan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sesuai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dengan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kapasitas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.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Misalnya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: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apakah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tersebut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enak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atau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justru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memuakkan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apakah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musik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tersebut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merdu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atau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justru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membuat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pusing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endParaRPr lang="en-US" sz="2000" i="1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6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Kebutuhan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psikologi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-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dalam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keadaan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haus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orang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seringkali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melihat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adanya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air di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padang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gurun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(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fatamorgana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),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-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saat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jatuh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cinta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melihat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orang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cintai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dimanapun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kapanpun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Latar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belakang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- orang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berpendidikan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tinggi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memandang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punk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sebuah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life style,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sementara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masyarakat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tidak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berpendidikan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menganggap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punk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penyakit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masyarakat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-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seorang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seniman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menganggap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tari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Jaipong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pertunjukan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seni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sedangkan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tokoh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agama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menganggap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porno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aksi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Pengalaman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orang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pernah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kecelakaan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ditanjakan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Srondol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mengalami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trauma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bila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datang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ditempat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itu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sebaliknya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bila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mempunyai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pengalaman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indah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terus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mengulangi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datang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tanjakan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Srondol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Kepribadian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orang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berkepribadian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optimis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menganggap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krisis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global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kesempatan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sedangkan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orang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pesimistis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memandang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kehancuran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Kepercayaan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masyarakat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umumnya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memandang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raya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Nyepi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libur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biasa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namun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masyarakat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Hindu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menganggap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sebagai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sakral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6112" y="95548"/>
            <a:ext cx="7302500" cy="715962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mempengaruhi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seleksi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persepsi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82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Intensitas</a:t>
            </a:r>
            <a:endParaRPr lang="en-US" sz="20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semakin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banyak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intensitas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rangsangan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semakin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banyak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pula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tanggapan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diberikan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Mis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: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iklan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TV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sering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ditayangkan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mudah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ingat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pengunjuk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rasa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berteriak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dengan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intensitas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tinggi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agar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seruannya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didengar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oleh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perusahaan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Ukuran</a:t>
            </a:r>
            <a:endParaRPr lang="en-US" sz="20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pada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umumnya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benda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besar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lebih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menarik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perhatian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 Co : headline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iklan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memiliki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ukuran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besar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daripada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unsur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lainnya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Kontras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</a:rPr>
              <a:t>/</a:t>
            </a: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unik</a:t>
            </a:r>
            <a:endParaRPr lang="en-US" sz="20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hal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unik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atau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tidak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biasa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menarik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perhatian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kita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 Co :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remaja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sering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berdandan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aneh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/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nyentrik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untuk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menarik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perhatian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lawan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jenis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,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manusia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menerkam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harimau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lebih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menarik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perhatian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daripada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harimau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menerkam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manusia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Gerakan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</a:rPr>
              <a:t>/motion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semakin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variatif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sebuah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gerakan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semakin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merebut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perhatian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 Co :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Hari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Natal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Tahun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baru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dihias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dengan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lampu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memiliki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gerakan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/motion agar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meriah</a:t>
            </a:r>
            <a:endParaRPr lang="en-US" sz="18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</a:rPr>
              <a:t>kebaharuan</a:t>
            </a:r>
            <a:endParaRPr lang="en-US" sz="2000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	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sesuatu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baru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lebih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banyak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diperhatikan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daripada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sudah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usang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. Co :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karyawan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baru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seringkali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lebih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banyak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diawasi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daripada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accent4">
                    <a:lumMod val="10000"/>
                  </a:schemeClr>
                </a:solidFill>
              </a:rPr>
              <a:t>karyawan</a:t>
            </a:r>
            <a:r>
              <a:rPr lang="en-US" sz="1800" dirty="0">
                <a:solidFill>
                  <a:schemeClr val="accent4">
                    <a:lumMod val="10000"/>
                  </a:schemeClr>
                </a:solidFill>
              </a:rPr>
              <a:t> lama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1800" dirty="0"/>
          </a:p>
        </p:txBody>
      </p:sp>
      <p:sp>
        <p:nvSpPr>
          <p:cNvPr id="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436688" y="120650"/>
            <a:ext cx="7707312" cy="62944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Eksternal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mempengaruhi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seleksi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persepsi</a:t>
            </a:r>
            <a:endParaRPr lang="en-US" sz="24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939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8982" y="120650"/>
            <a:ext cx="7302500" cy="71437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Fungsi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US" dirty="0"/>
          </a:p>
        </p:txBody>
      </p:sp>
      <p:sp>
        <p:nvSpPr>
          <p:cNvPr id="8" name="Rectangle 3"/>
          <p:cNvSpPr txBox="1">
            <a:spLocks noRot="1" noChangeArrowheads="1"/>
          </p:cNvSpPr>
          <p:nvPr/>
        </p:nvSpPr>
        <p:spPr>
          <a:xfrm>
            <a:off x="1466112" y="1196752"/>
            <a:ext cx="7677888" cy="2808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smtClean="0">
                <a:solidFill>
                  <a:schemeClr val="hlink"/>
                </a:solidFill>
              </a:rPr>
              <a:t>Pengenalan</a:t>
            </a:r>
          </a:p>
          <a:p>
            <a:pPr>
              <a:buFont typeface="Arial" charset="0"/>
              <a:buNone/>
              <a:defRPr/>
            </a:pPr>
            <a:r>
              <a:rPr lang="en-US" sz="2800" b="1" smtClean="0">
                <a:solidFill>
                  <a:schemeClr val="hlink"/>
                </a:solidFill>
              </a:rPr>
              <a:t>	</a:t>
            </a:r>
            <a:r>
              <a:rPr lang="en-US" sz="2400" smtClean="0">
                <a:solidFill>
                  <a:schemeClr val="accent4">
                    <a:lumMod val="10000"/>
                  </a:schemeClr>
                </a:solidFill>
              </a:rPr>
              <a:t>setiap stimulus yang diterima oleh indera akan dikenali sebagai obyek data mis : garis, bentuk, warna, dll</a:t>
            </a:r>
          </a:p>
          <a:p>
            <a:pPr>
              <a:defRPr/>
            </a:pPr>
            <a:r>
              <a:rPr lang="en-US" sz="2800" b="1" smtClean="0">
                <a:solidFill>
                  <a:schemeClr val="hlink"/>
                </a:solidFill>
              </a:rPr>
              <a:t>Penempatan (lokalisasi)</a:t>
            </a:r>
          </a:p>
          <a:p>
            <a:pPr>
              <a:buFont typeface="Arial" charset="0"/>
              <a:buNone/>
              <a:defRPr/>
            </a:pPr>
            <a:r>
              <a:rPr lang="en-US" sz="2800" smtClean="0"/>
              <a:t>	</a:t>
            </a:r>
            <a:r>
              <a:rPr lang="en-US" sz="2400" smtClean="0">
                <a:solidFill>
                  <a:schemeClr val="accent4">
                    <a:lumMod val="10000"/>
                  </a:schemeClr>
                </a:solidFill>
              </a:rPr>
              <a:t>stimulus yang diterima akan di kelompokkan </a:t>
            </a:r>
            <a:r>
              <a:rPr lang="en-US" sz="2400" i="1" smtClean="0">
                <a:solidFill>
                  <a:schemeClr val="accent4">
                    <a:lumMod val="10000"/>
                  </a:schemeClr>
                </a:solidFill>
              </a:rPr>
              <a:t>(pengorganisasian)</a:t>
            </a:r>
            <a:r>
              <a:rPr lang="en-US" sz="2400" smtClean="0">
                <a:solidFill>
                  <a:schemeClr val="accent4">
                    <a:lumMod val="10000"/>
                  </a:schemeClr>
                </a:solidFill>
              </a:rPr>
              <a:t> dan ditempatkan di bagian tertentu dalam otak</a:t>
            </a:r>
            <a:endParaRPr lang="en-US" sz="24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9" name="Rectangle 4"/>
          <p:cNvSpPr>
            <a:spLocks noRot="1" noChangeArrowheads="1"/>
          </p:cNvSpPr>
          <p:nvPr/>
        </p:nvSpPr>
        <p:spPr bwMode="auto">
          <a:xfrm>
            <a:off x="1384300" y="3789040"/>
            <a:ext cx="743182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  <a:defRPr/>
            </a:pP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	Co :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saat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masih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bayi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belum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mengenal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obyek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ada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disekeliling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beranjak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besar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mulai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mengerti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mengenal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banyak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hal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dari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nama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benda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keluarga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dll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.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Setelah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semikin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tua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setiap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obyek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tersebut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tempatkan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pada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posisi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berbeda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ada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baik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tidak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baik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penting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tidak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penting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, yang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akan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kita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lakukan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dan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tidak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lakukan</a:t>
            </a:r>
            <a:endParaRPr lang="en-US" sz="240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8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►"/>
              <a:defRPr/>
            </a:pP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Krech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crutchfield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(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dalil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1): </a:t>
            </a:r>
          </a:p>
          <a:p>
            <a:pPr marL="738188" indent="-674688">
              <a:buNone/>
              <a:defRPr/>
            </a:pP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“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Persepsi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bersifat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selektif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fungsional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berarti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bahwa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obyek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obyek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mendapat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tekanan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persepsi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kita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biasanya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obyek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obyek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memenuhi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individu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persepsi</a:t>
            </a:r>
            <a:r>
              <a:rPr lang="en-US" sz="3600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66112" y="-62135"/>
            <a:ext cx="7851198" cy="105114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Faktor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fungsional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yang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menentukan</a:t>
            </a:r>
            <a:r>
              <a:rPr lang="en-US" sz="3200" b="1" dirty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4">
                    <a:lumMod val="10000"/>
                  </a:schemeClr>
                </a:solidFill>
              </a:rPr>
              <a:t>persepsi</a:t>
            </a:r>
            <a:endParaRPr lang="en-SG" sz="3200" b="1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529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CorelDRAW</vt:lpstr>
      <vt:lpstr>PowerPoint Presentation</vt:lpstr>
      <vt:lpstr>Definisi Persepsi</vt:lpstr>
      <vt:lpstr>Skema (stimulus – respons/SR) </vt:lpstr>
      <vt:lpstr>PowerPoint Presentation</vt:lpstr>
      <vt:lpstr>Proses Terjadinya Persepsi</vt:lpstr>
      <vt:lpstr>Faktor internal yang mempengaruhi seleksi persepsi</vt:lpstr>
      <vt:lpstr>Faktor Eksternal yang mempengaruhi seleksi persepsi</vt:lpstr>
      <vt:lpstr>Fungsi Persepsi</vt:lpstr>
      <vt:lpstr>Faktor fungsional yang menentukan persepsi</vt:lpstr>
      <vt:lpstr>PowerPoint Presentation</vt:lpstr>
      <vt:lpstr>Faktor Struktural yang Menentukan Persepsi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Diskusi Kelompok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Iswahyuni</dc:creator>
  <cp:lastModifiedBy>Iswahyuni</cp:lastModifiedBy>
  <cp:revision>13</cp:revision>
  <dcterms:created xsi:type="dcterms:W3CDTF">2019-12-03T04:29:55Z</dcterms:created>
  <dcterms:modified xsi:type="dcterms:W3CDTF">2020-02-26T03:00:37Z</dcterms:modified>
</cp:coreProperties>
</file>